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4" r:id="rId9"/>
    <p:sldId id="269" r:id="rId10"/>
    <p:sldId id="268" r:id="rId11"/>
    <p:sldId id="263" r:id="rId12"/>
    <p:sldId id="265" r:id="rId13"/>
    <p:sldId id="266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75E454-22A0-4266-B1C1-AC3D6BDE436B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7083E-D788-4E6D-8DA4-4E9CBC476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8508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2064-8B15-4CF3-BD1C-0093035283A5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2BB2-A815-4BD6-A1F3-C0E8C7D9A3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93129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2064-8B15-4CF3-BD1C-0093035283A5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2BB2-A815-4BD6-A1F3-C0E8C7D9A3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324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2064-8B15-4CF3-BD1C-0093035283A5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2BB2-A815-4BD6-A1F3-C0E8C7D9A3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535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2064-8B15-4CF3-BD1C-0093035283A5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2BB2-A815-4BD6-A1F3-C0E8C7D9A3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5715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2064-8B15-4CF3-BD1C-0093035283A5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2BB2-A815-4BD6-A1F3-C0E8C7D9A3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2009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2064-8B15-4CF3-BD1C-0093035283A5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2BB2-A815-4BD6-A1F3-C0E8C7D9A3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5393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2064-8B15-4CF3-BD1C-0093035283A5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2BB2-A815-4BD6-A1F3-C0E8C7D9A3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6044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2064-8B15-4CF3-BD1C-0093035283A5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2BB2-A815-4BD6-A1F3-C0E8C7D9A3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2570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2064-8B15-4CF3-BD1C-0093035283A5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2BB2-A815-4BD6-A1F3-C0E8C7D9A3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22662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2064-8B15-4CF3-BD1C-0093035283A5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2BB2-A815-4BD6-A1F3-C0E8C7D9A3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2396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F2064-8B15-4CF3-BD1C-0093035283A5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B2BB2-A815-4BD6-A1F3-C0E8C7D9A3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1878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F2064-8B15-4CF3-BD1C-0093035283A5}" type="datetimeFigureOut">
              <a:rPr lang="ru-RU" smtClean="0"/>
              <a:pPr/>
              <a:t>18.04.2016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B2BB2-A815-4BD6-A1F3-C0E8C7D9A3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381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Социальная поддержка в России: тенденции и барьеры развития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3" y="5661248"/>
            <a:ext cx="8257909" cy="504056"/>
          </a:xfrm>
        </p:spPr>
        <p:txBody>
          <a:bodyPr>
            <a:normAutofit/>
          </a:bodyPr>
          <a:lstStyle/>
          <a:p>
            <a:r>
              <a:rPr lang="ru-RU" sz="2000" dirty="0"/>
              <a:t> </a:t>
            </a:r>
            <a:r>
              <a:rPr lang="ru-RU" sz="2000" dirty="0" smtClean="0"/>
              <a:t>14 апреля 2016 г.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182483" y="265657"/>
            <a:ext cx="59299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Овчарова</a:t>
            </a:r>
            <a:r>
              <a:rPr lang="ru-RU" dirty="0" smtClean="0"/>
              <a:t> </a:t>
            </a:r>
            <a:r>
              <a:rPr lang="ru-RU" dirty="0" err="1" smtClean="0"/>
              <a:t>Л.Н</a:t>
            </a:r>
            <a:r>
              <a:rPr lang="ru-RU" dirty="0" smtClean="0"/>
              <a:t>., директор </a:t>
            </a:r>
            <a:r>
              <a:rPr lang="ru-RU" dirty="0" err="1" smtClean="0"/>
              <a:t>НИУ</a:t>
            </a:r>
            <a:r>
              <a:rPr lang="ru-RU" dirty="0" smtClean="0"/>
              <a:t> </a:t>
            </a:r>
            <a:r>
              <a:rPr lang="ru-RU" dirty="0" err="1" smtClean="0"/>
              <a:t>ВШЭ</a:t>
            </a:r>
            <a:r>
              <a:rPr lang="ru-RU" dirty="0" smtClean="0"/>
              <a:t> </a:t>
            </a:r>
          </a:p>
          <a:p>
            <a:r>
              <a:rPr lang="ru-RU" dirty="0" smtClean="0"/>
              <a:t>по социальным исследованиям;</a:t>
            </a:r>
          </a:p>
          <a:p>
            <a:r>
              <a:rPr lang="ru-RU" dirty="0" smtClean="0"/>
              <a:t>Горина Е.А., </a:t>
            </a:r>
          </a:p>
          <a:p>
            <a:r>
              <a:rPr lang="ru-RU" dirty="0" smtClean="0"/>
              <a:t>старший научный сотрудник </a:t>
            </a:r>
            <a:r>
              <a:rPr lang="ru-RU" dirty="0" err="1" smtClean="0"/>
              <a:t>ИСП</a:t>
            </a:r>
            <a:r>
              <a:rPr lang="ru-RU" dirty="0" smtClean="0"/>
              <a:t> </a:t>
            </a:r>
            <a:r>
              <a:rPr lang="ru-RU" dirty="0" err="1" smtClean="0"/>
              <a:t>НИУ</a:t>
            </a:r>
            <a:r>
              <a:rPr lang="ru-RU" dirty="0" smtClean="0"/>
              <a:t> </a:t>
            </a:r>
            <a:r>
              <a:rPr lang="ru-RU" dirty="0" err="1" smtClean="0"/>
              <a:t>ВШЭ</a:t>
            </a:r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384141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Базовые </a:t>
            </a:r>
            <a:r>
              <a:rPr lang="ru-RU" dirty="0" smtClean="0"/>
              <a:t>основания для признания нуждаемости по 442-ФЗ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1. полная или частичная </a:t>
            </a:r>
            <a:r>
              <a:rPr lang="ru-RU" b="1" dirty="0"/>
              <a:t>утрата способности </a:t>
            </a:r>
            <a:r>
              <a:rPr lang="ru-RU" dirty="0"/>
              <a:t>либо возможности осуществлять </a:t>
            </a:r>
            <a:r>
              <a:rPr lang="ru-RU" b="1" dirty="0"/>
              <a:t>самообслуживание</a:t>
            </a:r>
            <a:r>
              <a:rPr lang="ru-RU" dirty="0"/>
              <a:t>, самостоятельно передвигаться, обеспечивать основные жизненные потребности в силу заболевания, травмы, возраста или наличия инвалидности;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</a:t>
            </a:r>
            <a:r>
              <a:rPr lang="ru-RU" b="1" dirty="0"/>
              <a:t>наличие в семье инвалида или инвалидов</a:t>
            </a:r>
            <a:r>
              <a:rPr lang="ru-RU" dirty="0"/>
              <a:t>, в том числе ребенка-инвалида или детей-инвалидов, нуждающихся в постоянном постороннем уходе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 </a:t>
            </a:r>
            <a:r>
              <a:rPr lang="ru-RU" dirty="0"/>
              <a:t>3. </a:t>
            </a:r>
            <a:r>
              <a:rPr lang="ru-RU" b="1" dirty="0"/>
              <a:t>наличие ребенка или детей </a:t>
            </a:r>
            <a:r>
              <a:rPr lang="ru-RU" dirty="0"/>
              <a:t>(в том числе находящихся под опекой, попечительством), </a:t>
            </a:r>
            <a:r>
              <a:rPr lang="ru-RU" b="1" dirty="0"/>
              <a:t>испытывающих трудности в социальной адаптации</a:t>
            </a:r>
            <a:r>
              <a:rPr lang="ru-RU" dirty="0"/>
              <a:t>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. </a:t>
            </a:r>
            <a:r>
              <a:rPr lang="ru-RU" b="1" dirty="0"/>
              <a:t>отсутствие возможности обеспечения ухода </a:t>
            </a:r>
            <a:r>
              <a:rPr lang="ru-RU" dirty="0"/>
              <a:t>(в том числе временного) </a:t>
            </a:r>
            <a:r>
              <a:rPr lang="ru-RU" b="1" dirty="0"/>
              <a:t>за инвалидом, ребенком, детьми, а также отсутствие попечения над ними</a:t>
            </a:r>
            <a:r>
              <a:rPr lang="ru-RU" dirty="0" smtClean="0"/>
              <a:t>;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5. </a:t>
            </a:r>
            <a:r>
              <a:rPr lang="ru-RU" b="1" dirty="0"/>
              <a:t>наличие внутрисемейного конфликта, </a:t>
            </a:r>
            <a:r>
              <a:rPr lang="ru-RU" dirty="0"/>
              <a:t>в том числе с лицами с наркотической или алкогольной зависимостью, лицами, имеющими пристрастие к азартным играм, лицами, страдающими психическими расстройствами, наличие насилия в семье;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6</a:t>
            </a:r>
            <a:r>
              <a:rPr lang="ru-RU" dirty="0"/>
              <a:t>. </a:t>
            </a:r>
            <a:r>
              <a:rPr lang="ru-RU" b="1" dirty="0"/>
              <a:t>отсутствие определенного места жительства</a:t>
            </a:r>
            <a:r>
              <a:rPr lang="ru-RU" dirty="0"/>
              <a:t>, в том числе у лица, не достигшего возраста двадцати трех лет и завершившего пребывание в организации для детей-сирот и детей, оставшихся без попечения родителей; 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7</a:t>
            </a:r>
            <a:r>
              <a:rPr lang="ru-RU" dirty="0"/>
              <a:t>. </a:t>
            </a:r>
            <a:r>
              <a:rPr lang="ru-RU" b="1" dirty="0"/>
              <a:t>отсутствие работы и средств к </a:t>
            </a:r>
            <a:r>
              <a:rPr lang="ru-RU" b="1" dirty="0" smtClean="0"/>
              <a:t>существованию</a:t>
            </a:r>
          </a:p>
          <a:p>
            <a:pPr marL="0" indent="0">
              <a:buNone/>
            </a:pPr>
            <a:r>
              <a:rPr lang="ru-RU" b="1" dirty="0" smtClean="0"/>
              <a:t>56 регионов расширили  список оснований</a:t>
            </a:r>
            <a:endParaRPr lang="ru-RU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218188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Три пришествия адресности в России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ru-RU" sz="2000" dirty="0" smtClean="0"/>
              <a:t>1996 -2000 гг.  -  (1) эксперимент с тремя методиками    Всемирного банка;  (2) адресное пособие для детей(линия бедности ПМ);  (3) жилищная субсидия( линия бедности  - расходы на </a:t>
            </a:r>
            <a:r>
              <a:rPr lang="ru-RU" sz="2000" dirty="0" err="1" smtClean="0"/>
              <a:t>ЖКУ</a:t>
            </a:r>
            <a:r>
              <a:rPr lang="ru-RU" sz="2000" dirty="0" smtClean="0"/>
              <a:t> -22% от доходов домохозяйства) ;  (4) Постановление Правительства РФ от 22.02.2000 N 152 "О порядке учета доходов и расчета среднедушевого дохода малоимущих семей и малоимущих одиноко проживающих граждан для предоставления им государственной социальной помощи».   </a:t>
            </a:r>
          </a:p>
          <a:p>
            <a:pPr marL="457200" indent="-457200">
              <a:buAutoNum type="arabicPeriod"/>
            </a:pPr>
            <a:endParaRPr lang="ru-RU" sz="2000" dirty="0" smtClean="0"/>
          </a:p>
          <a:p>
            <a:pPr marL="0" indent="1250950">
              <a:buNone/>
            </a:pPr>
            <a:r>
              <a:rPr lang="ru-RU" sz="2000" dirty="0" smtClean="0"/>
              <a:t>2. 2006 -2010 гг.-  (1)  новое исследование Всемирного Банка  в шести пилотных регионах ; (2) внедрение механизмов социального контракта ( проект </a:t>
            </a:r>
            <a:r>
              <a:rPr lang="ru-RU" sz="2000" dirty="0" err="1" smtClean="0"/>
              <a:t>ТАСИС</a:t>
            </a:r>
            <a:r>
              <a:rPr lang="ru-RU" sz="2000" dirty="0" smtClean="0"/>
              <a:t>); (3) программа   доплаты всем пенсионерам до величины  прожиточного минимума пенсионера (личные доходы пенсионера ниже ПМ)   </a:t>
            </a:r>
          </a:p>
          <a:p>
            <a:pPr marL="0" indent="1250950">
              <a:buNone/>
            </a:pPr>
            <a:endParaRPr lang="ru-RU" sz="2000" dirty="0"/>
          </a:p>
          <a:p>
            <a:pPr marL="0" indent="1250950">
              <a:buNone/>
            </a:pPr>
            <a:r>
              <a:rPr lang="ru-RU" sz="2000" dirty="0" smtClean="0"/>
              <a:t>3.  С 2012 г.  - (1) пособие на третьего ребенка ( линия бедности -среднедушевой доход в регионе);  442-ФЗ </a:t>
            </a:r>
            <a:r>
              <a:rPr lang="ru-RU" sz="2000" dirty="0"/>
              <a:t>«Об основах социального обслуживания граждан в Российской Федерации</a:t>
            </a:r>
            <a:r>
              <a:rPr lang="ru-RU" sz="2000" dirty="0" smtClean="0"/>
              <a:t>» ( линия бедности - 1,5 ПМ % ); Федеральный закон Российской Федерации от 29 декабря 2015 г. ; N 388-ФЗ "О внесении изменений в отдельные законодательные акты Российской Федерации в части учета и совершенствования предоставления мер социальной поддержки исходя из обязанности соблюдения принципа адресности и применения критериев нуждаемости"          </a:t>
            </a:r>
          </a:p>
          <a:p>
            <a:pPr marL="0" indent="125095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458627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Рисунок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786" y="1214422"/>
            <a:ext cx="7839392" cy="4929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780381" y="188640"/>
            <a:ext cx="74168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Объем и структура расходов консолидированных бюджетов субъектов РФ на денежные выплаты для малообеспеченных граждан, млрд руб. </a:t>
            </a:r>
          </a:p>
        </p:txBody>
      </p:sp>
    </p:spTree>
    <p:extLst>
      <p:ext uri="{BB962C8B-B14F-4D97-AF65-F5344CB8AC3E}">
        <p14:creationId xmlns:p14="http://schemas.microsoft.com/office/powerpoint/2010/main" xmlns="" val="4153403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Барьеры развития адресных программ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507288" cy="4997152"/>
          </a:xfrm>
        </p:spPr>
        <p:txBody>
          <a:bodyPr>
            <a:normAutofit fontScale="77500" lnSpcReduction="20000"/>
          </a:bodyPr>
          <a:lstStyle/>
          <a:p>
            <a:r>
              <a:rPr lang="ru-RU" sz="2800" dirty="0" smtClean="0"/>
              <a:t>Поддержка бедных не является единственным и основным  приоритетом социальной защиты;</a:t>
            </a:r>
          </a:p>
          <a:p>
            <a:r>
              <a:rPr lang="ru-RU" sz="2800" dirty="0" smtClean="0"/>
              <a:t>Трудно оценивать доходы, когда четверть заработной платы скрыта от учета и высокая распространенность неформальной занятости;</a:t>
            </a:r>
          </a:p>
          <a:p>
            <a:r>
              <a:rPr lang="ru-RU" sz="2800" dirty="0" smtClean="0"/>
              <a:t>Трудно помогать бедным инструментами социальной поддержки, когда низкая безработица, а заработная плата   от 25%  ( по крупным и средним предприятиям) до 30% (все занятые) работников не позволяет обеспечить ПМ даже одному ребенку при двух работающих родителях.</a:t>
            </a:r>
          </a:p>
          <a:p>
            <a:r>
              <a:rPr lang="ru-RU" sz="2800" dirty="0" smtClean="0"/>
              <a:t>Субъективная бедность превышает уровень объективной бедности в 2 – 2,5 раза;</a:t>
            </a:r>
          </a:p>
          <a:p>
            <a:r>
              <a:rPr lang="ru-RU" sz="2800" dirty="0" smtClean="0"/>
              <a:t>Бедность и нуждаемость – это разные экономические категории (например, в случае инвалидов);</a:t>
            </a:r>
          </a:p>
          <a:p>
            <a:r>
              <a:rPr lang="ru-RU" sz="2800" dirty="0" smtClean="0"/>
              <a:t>Программы социальной поддержки  - важный инструмент электорального диалога с населением.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74554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354162"/>
          </a:xfrm>
        </p:spPr>
        <p:txBody>
          <a:bodyPr>
            <a:noAutofit/>
          </a:bodyPr>
          <a:lstStyle/>
          <a:p>
            <a:r>
              <a:rPr lang="ru-RU" sz="3200" dirty="0" smtClean="0"/>
              <a:t>Что будет способствовать развитию программ, действующих на основе адресности и нуждаемости  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Разведение понятий </a:t>
            </a:r>
            <a:r>
              <a:rPr lang="ru-RU" dirty="0" err="1" smtClean="0"/>
              <a:t>адресность</a:t>
            </a:r>
            <a:r>
              <a:rPr lang="ru-RU" dirty="0" smtClean="0"/>
              <a:t> (помощь бедным) и нуждаемость (</a:t>
            </a:r>
            <a:r>
              <a:rPr lang="ru-RU" dirty="0" err="1" smtClean="0"/>
              <a:t>соплатежи</a:t>
            </a:r>
            <a:r>
              <a:rPr lang="ru-RU" dirty="0" smtClean="0"/>
              <a:t>);</a:t>
            </a:r>
          </a:p>
          <a:p>
            <a:r>
              <a:rPr lang="ru-RU" dirty="0" smtClean="0"/>
              <a:t>Помощь заслуженным не должна осуществляться инструментами борьбы с бедностью;</a:t>
            </a:r>
          </a:p>
          <a:p>
            <a:r>
              <a:rPr lang="ru-RU" dirty="0" smtClean="0"/>
              <a:t>Социальный контракт</a:t>
            </a:r>
          </a:p>
        </p:txBody>
      </p:sp>
    </p:spTree>
    <p:extLst>
      <p:ext uri="{BB962C8B-B14F-4D97-AF65-F5344CB8AC3E}">
        <p14:creationId xmlns="" xmlns:p14="http://schemas.microsoft.com/office/powerpoint/2010/main" val="74847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 smtClean="0"/>
              <a:t>Социальная поддержка в России: тенденции и барьеры развития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500" dirty="0" smtClean="0"/>
              <a:t>Объем  динамика расходов на социальную поддержку</a:t>
            </a:r>
          </a:p>
          <a:p>
            <a:r>
              <a:rPr lang="ru-RU" sz="2500" dirty="0" smtClean="0"/>
              <a:t>Структурные приоритеты системы соц.поддержки</a:t>
            </a:r>
          </a:p>
          <a:p>
            <a:r>
              <a:rPr lang="ru-RU" sz="2500" dirty="0" smtClean="0"/>
              <a:t>Системные изменения последних лет</a:t>
            </a:r>
          </a:p>
          <a:p>
            <a:r>
              <a:rPr lang="ru-RU" sz="2500" dirty="0" smtClean="0"/>
              <a:t>Нуждаемость и </a:t>
            </a:r>
            <a:r>
              <a:rPr lang="ru-RU" sz="2500" dirty="0" err="1" smtClean="0"/>
              <a:t>адресность</a:t>
            </a:r>
            <a:r>
              <a:rPr lang="ru-RU" sz="2500" dirty="0" smtClean="0"/>
              <a:t> – проблема понятий и критериев</a:t>
            </a:r>
          </a:p>
          <a:p>
            <a:r>
              <a:rPr lang="ru-RU" sz="2500" dirty="0" smtClean="0"/>
              <a:t>Барьеры развития адресных соц.программ в России</a:t>
            </a:r>
          </a:p>
          <a:p>
            <a:endParaRPr lang="ru-RU" sz="2500" dirty="0" smtClean="0"/>
          </a:p>
          <a:p>
            <a:endParaRPr lang="ru-RU" sz="2500" dirty="0" smtClean="0"/>
          </a:p>
          <a:p>
            <a:endParaRPr lang="ru-RU" sz="2500" dirty="0" smtClean="0"/>
          </a:p>
          <a:p>
            <a:endParaRPr lang="ru-RU" sz="2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69051288"/>
              </p:ext>
            </p:extLst>
          </p:nvPr>
        </p:nvGraphicFramePr>
        <p:xfrm>
          <a:off x="571472" y="1285860"/>
          <a:ext cx="7365365" cy="414836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946820"/>
                <a:gridCol w="599022"/>
                <a:gridCol w="748778"/>
                <a:gridCol w="748778"/>
                <a:gridCol w="748778"/>
                <a:gridCol w="764139"/>
                <a:gridCol w="599022"/>
                <a:gridCol w="605014"/>
                <a:gridCol w="605014"/>
              </a:tblGrid>
              <a:tr h="341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2007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2008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2009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2011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2012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2013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</a:rPr>
                        <a:t>2014</a:t>
                      </a:r>
                      <a:endParaRPr lang="ru-RU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1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gridSpan="8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в процентах от ВВП</a:t>
                      </a:r>
                      <a:endParaRPr lang="ru-RU" sz="1600" dirty="0" smtClean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19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Социальная политика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17,7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17,5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22,0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22,1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21,0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21,3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22,3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</a:rPr>
                        <a:t>21,3</a:t>
                      </a:r>
                      <a:endParaRPr lang="ru-RU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1992">
                <a:tc>
                  <a:txBody>
                    <a:bodyPr/>
                    <a:lstStyle/>
                    <a:p>
                      <a:pPr indent="11430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 том числе: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/>
                </a:tc>
              </a:tr>
              <a:tr h="341992">
                <a:tc>
                  <a:txBody>
                    <a:bodyPr/>
                    <a:lstStyle/>
                    <a:p>
                      <a:pPr indent="90170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Образование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4,0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4,6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4,1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4,0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4,1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4,4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</a:rPr>
                        <a:t>4,3</a:t>
                      </a:r>
                      <a:endParaRPr lang="ru-RU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1992">
                <a:tc>
                  <a:txBody>
                    <a:bodyPr/>
                    <a:lstStyle/>
                    <a:p>
                      <a:pPr indent="90170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Здравоохранение</a:t>
                      </a:r>
                      <a:r>
                        <a:rPr lang="en-US" sz="1600" baseline="30000" dirty="0">
                          <a:effectLst/>
                        </a:rPr>
                        <a:t>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3,7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4,3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3,5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3,7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3,5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</a:rPr>
                        <a:t>3,5</a:t>
                      </a:r>
                      <a:endParaRPr lang="ru-RU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1992">
                <a:tc>
                  <a:txBody>
                    <a:bodyPr/>
                    <a:lstStyle/>
                    <a:p>
                      <a:pPr indent="9017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Физкультура и спорт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0,3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0,3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</a:rPr>
                        <a:t>0,4</a:t>
                      </a:r>
                      <a:endParaRPr lang="ru-RU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1992">
                <a:tc>
                  <a:txBody>
                    <a:bodyPr/>
                    <a:lstStyle/>
                    <a:p>
                      <a:pPr indent="90170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Культура</a:t>
                      </a:r>
                      <a:r>
                        <a:rPr lang="en-US" sz="1600" dirty="0">
                          <a:effectLst/>
                        </a:rPr>
                        <a:t> и</a:t>
                      </a:r>
                      <a:r>
                        <a:rPr lang="ru-RU" sz="1600" dirty="0">
                          <a:effectLst/>
                        </a:rPr>
                        <a:t> кинематография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0,8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0,8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0,6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0,5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0,6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</a:rPr>
                        <a:t>0,6</a:t>
                      </a:r>
                      <a:endParaRPr lang="ru-RU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1992">
                <a:tc>
                  <a:txBody>
                    <a:bodyPr/>
                    <a:lstStyle/>
                    <a:p>
                      <a:pPr indent="9017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Средства массовой информации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</a:rPr>
                        <a:t>0,2</a:t>
                      </a:r>
                      <a:endParaRPr lang="ru-RU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41992">
                <a:tc>
                  <a:txBody>
                    <a:bodyPr/>
                    <a:lstStyle/>
                    <a:p>
                      <a:pPr indent="90170"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Социальная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защита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8,8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9,0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12,3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13,6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12,5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12,5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13,</a:t>
                      </a:r>
                      <a:r>
                        <a:rPr lang="ru-RU" sz="1600" dirty="0" smtClean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+mn-lt"/>
                          <a:ea typeface="Calibri"/>
                        </a:rPr>
                        <a:t>12,4</a:t>
                      </a:r>
                      <a:endParaRPr lang="ru-RU" sz="1600" dirty="0">
                        <a:effectLst/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9512" y="45490"/>
            <a:ext cx="8856984" cy="101566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9048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90488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Совокупные расходы  консолидированного бюджета РФ и государственных внебюджетных фондов на социальную политику в России, 2007-2014 годы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1560" y="6165304"/>
            <a:ext cx="5791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Детализация  социальной защиты на следующем слайде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00918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42336334"/>
              </p:ext>
            </p:extLst>
          </p:nvPr>
        </p:nvGraphicFramePr>
        <p:xfrm>
          <a:off x="214281" y="857233"/>
          <a:ext cx="8429683" cy="5697903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242760"/>
                <a:gridCol w="686199"/>
                <a:gridCol w="846839"/>
                <a:gridCol w="790284"/>
                <a:gridCol w="702474"/>
                <a:gridCol w="702474"/>
                <a:gridCol w="878093"/>
                <a:gridCol w="790280"/>
                <a:gridCol w="790280"/>
              </a:tblGrid>
              <a:tr h="2885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2007</a:t>
                      </a:r>
                      <a:endParaRPr lang="ru-RU" sz="1600" b="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2008</a:t>
                      </a:r>
                      <a:endParaRPr lang="ru-RU" sz="1600" b="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2009</a:t>
                      </a:r>
                      <a:endParaRPr lang="ru-RU" sz="1600" b="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2010</a:t>
                      </a:r>
                      <a:endParaRPr lang="ru-RU" sz="1600" b="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2011</a:t>
                      </a:r>
                      <a:endParaRPr lang="ru-RU" sz="1600" b="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2012</a:t>
                      </a:r>
                      <a:endParaRPr lang="ru-RU" sz="1600" b="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2013</a:t>
                      </a:r>
                      <a:endParaRPr lang="ru-RU" sz="1600" b="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2014</a:t>
                      </a:r>
                      <a:endParaRPr lang="ru-RU" sz="1600" b="0" dirty="0"/>
                    </a:p>
                  </a:txBody>
                  <a:tcPr marL="68580" marR="68580" marT="0" marB="0" anchor="ctr"/>
                </a:tc>
              </a:tr>
              <a:tr h="3246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effectLst/>
                        </a:rPr>
                        <a:t>Социальная защита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8,8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9,0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12,3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13,6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12,5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12,5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</a:rPr>
                        <a:t>13,</a:t>
                      </a:r>
                      <a:r>
                        <a:rPr lang="ru-RU" sz="1600" dirty="0" smtClean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12,4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41695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Пенсии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5,6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7,5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8,8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8,4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9,2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8,4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2165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Социальное страхование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0,8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1,1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0,8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39455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Поддержка</a:t>
                      </a:r>
                      <a:r>
                        <a:rPr lang="ru-RU" sz="1600" baseline="0" dirty="0" smtClean="0">
                          <a:effectLst/>
                        </a:rPr>
                        <a:t> безработных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0,1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0,1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0,1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0,05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39455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Социальная помощь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1,9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1,8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2,7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2,8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2,7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2,7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2,7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2,6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25659">
                <a:tc>
                  <a:txBody>
                    <a:bodyPr/>
                    <a:lstStyle/>
                    <a:p>
                      <a:pPr marL="18034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«Льготы»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0,6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0,6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0,9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0,9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708247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Ежемесячные</a:t>
                      </a:r>
                      <a:r>
                        <a:rPr lang="ru-RU" sz="1600" baseline="0" dirty="0" smtClean="0">
                          <a:effectLst/>
                        </a:rPr>
                        <a:t> и единовременные выплаты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0,9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0,8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0,9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1,0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0,9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42696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Адресные </a:t>
                      </a:r>
                      <a:r>
                        <a:rPr lang="ru-RU" sz="1600" dirty="0" smtClean="0">
                          <a:effectLst/>
                        </a:rPr>
                        <a:t> </a:t>
                      </a:r>
                      <a:r>
                        <a:rPr lang="ru-RU" sz="1600" dirty="0">
                          <a:effectLst/>
                        </a:rPr>
                        <a:t>программы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0,5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539455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</a:rPr>
                        <a:t>Поддержки </a:t>
                      </a:r>
                      <a:r>
                        <a:rPr lang="ru-RU" sz="1600" dirty="0">
                          <a:effectLst/>
                        </a:rPr>
                        <a:t>семей с детьми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0,03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0,1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0,2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0,3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0,4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24672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Другие </a:t>
                      </a:r>
                      <a:r>
                        <a:rPr lang="ru-RU" sz="1600" dirty="0" smtClean="0">
                          <a:effectLst/>
                        </a:rPr>
                        <a:t> пособия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0,1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0,1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0,4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472165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Социальное обслуживание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0,3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0,4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0,4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0,3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0,4</a:t>
                      </a:r>
                      <a:endParaRPr lang="ru-RU" sz="16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0,3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24672">
                <a:tc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tabLst/>
                      </a:pPr>
                      <a:r>
                        <a:rPr lang="ru-RU" sz="1600" dirty="0">
                          <a:effectLst/>
                        </a:rPr>
                        <a:t>Другие расходы 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0,3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0,2</a:t>
                      </a:r>
                      <a:endParaRPr lang="ru-RU" sz="16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0,2</a:t>
                      </a:r>
                      <a:endParaRPr lang="ru-RU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r>
              <a:rPr lang="ru-RU" altLang="ru-RU" sz="2000" b="1" dirty="0" smtClean="0">
                <a:solidFill>
                  <a:srgbClr val="0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Совокупные расходы на социальную защиту населения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36295756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7224" y="1071546"/>
            <a:ext cx="7389464" cy="5317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88640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Структура расходов федерального бюджета в 2014 г. на меры социальной поддержки населения исходя из их целевого </a:t>
            </a:r>
            <a:r>
              <a:rPr lang="ru-RU" dirty="0" smtClean="0"/>
              <a:t>назначения (1291 </a:t>
            </a:r>
            <a:r>
              <a:rPr lang="ru-RU" dirty="0" err="1" smtClean="0"/>
              <a:t>млрд</a:t>
            </a:r>
            <a:r>
              <a:rPr lang="ru-RU" dirty="0" smtClean="0"/>
              <a:t> руб.)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24413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Рисунок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5786" y="1000108"/>
            <a:ext cx="7596024" cy="5020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16632"/>
            <a:ext cx="86409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/>
              <a:t>Структура расходов федерального бюджета в 2014 г. на меры социальной поддержки различных социально-демографических групп населения, млрд. руб</a:t>
            </a:r>
            <a:r>
              <a:rPr lang="ru-RU" dirty="0" smtClean="0"/>
              <a:t>. (20-22 млн. чел.)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8255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34960" y="1142984"/>
            <a:ext cx="7475529" cy="4643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45284" y="116632"/>
            <a:ext cx="87652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dirty="0"/>
              <a:t>Структура численности граждан, </a:t>
            </a:r>
            <a:r>
              <a:rPr lang="ru-RU" dirty="0" smtClean="0"/>
              <a:t>получающих </a:t>
            </a:r>
            <a:r>
              <a:rPr lang="ru-RU" dirty="0"/>
              <a:t>меры социальной поддержки за счет средств консолидированных бюджетов субъектов РФ, по целевому назначению мер в 2014 г., </a:t>
            </a:r>
            <a:r>
              <a:rPr lang="ru-RU" dirty="0" smtClean="0"/>
              <a:t>%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6000768"/>
            <a:ext cx="83767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Согласно нашим оценкам, в России порядка 38 </a:t>
            </a:r>
            <a:r>
              <a:rPr lang="ru-RU" dirty="0" err="1" smtClean="0"/>
              <a:t>млн</a:t>
            </a:r>
            <a:r>
              <a:rPr lang="ru-RU" dirty="0" smtClean="0"/>
              <a:t> «условных» получателей мер социальной поддержки  за счет консолидированных бюджетов субъектов РФ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02512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4249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 smtClean="0"/>
              <a:t>Объем </a:t>
            </a:r>
            <a:r>
              <a:rPr lang="ru-RU" dirty="0"/>
              <a:t>и структура расходов на меры социальной поддержки граждан по обязательствам субъектов РФ и муниципальных образований в 2008-2014 гг.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5786454"/>
            <a:ext cx="79296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Высокая степень региональной дифференциации по уровню расходов на душу населения </a:t>
            </a:r>
            <a:endParaRPr lang="ru-RU" dirty="0"/>
          </a:p>
        </p:txBody>
      </p:sp>
      <p:pic>
        <p:nvPicPr>
          <p:cNvPr id="6" name="Рисунок 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142984"/>
            <a:ext cx="7000924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8377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000" dirty="0" smtClean="0"/>
              <a:t>Системные изменения 2015-2016 годов</a:t>
            </a:r>
            <a:endParaRPr lang="ru-RU" sz="3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8572560" cy="48403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500" dirty="0" smtClean="0"/>
              <a:t>Федеральный уровень:</a:t>
            </a:r>
          </a:p>
          <a:p>
            <a:r>
              <a:rPr lang="ru-RU" sz="2000" dirty="0" smtClean="0"/>
              <a:t>отмена индексации на прогнозный уровень с 2015 г.</a:t>
            </a:r>
          </a:p>
          <a:p>
            <a:r>
              <a:rPr lang="ru-RU" sz="2000" dirty="0" smtClean="0"/>
              <a:t>приостановка индексации по ряду мер соц.поддержки и пенсий на 2016 г. (мат.капитал, пенсии работающим пенсионерам)</a:t>
            </a:r>
          </a:p>
          <a:p>
            <a:r>
              <a:rPr lang="ru-RU" sz="2000" dirty="0" smtClean="0"/>
              <a:t>Федеральный закон от 28.12.2013 №442-ФЗ: ввел порог нуждаемости для бесплатного получения соц.услуг - 1,5 ПМ</a:t>
            </a:r>
          </a:p>
          <a:p>
            <a:r>
              <a:rPr lang="ru-RU" sz="2000" dirty="0" smtClean="0"/>
              <a:t>Федеральный закон от 29.12.2015  №388-ФЗ: предусмотрена </a:t>
            </a:r>
            <a:r>
              <a:rPr lang="ru-RU" sz="2000" i="1" dirty="0" smtClean="0"/>
              <a:t>возможность</a:t>
            </a:r>
            <a:r>
              <a:rPr lang="ru-RU" sz="2000" dirty="0" smtClean="0"/>
              <a:t> введения критериев нуждаемости для ряда мер соц.поддержки на </a:t>
            </a:r>
            <a:r>
              <a:rPr lang="ru-RU" sz="2000" dirty="0" err="1" smtClean="0"/>
              <a:t>рег</a:t>
            </a:r>
            <a:r>
              <a:rPr lang="ru-RU" sz="2000" dirty="0" smtClean="0"/>
              <a:t>. уровне, другие изменения для сокращения численности получателей и объема расходных обязательств</a:t>
            </a:r>
          </a:p>
          <a:p>
            <a:pPr>
              <a:buNone/>
            </a:pPr>
            <a:r>
              <a:rPr lang="ru-RU" sz="2500" dirty="0" smtClean="0"/>
              <a:t>Региональный уровень:</a:t>
            </a:r>
          </a:p>
          <a:p>
            <a:r>
              <a:rPr lang="ru-RU" sz="2000" dirty="0" smtClean="0"/>
              <a:t>Главный вектор – сдерживание расходов через «замораживание» размеров пособий и сужение круга получателей</a:t>
            </a:r>
          </a:p>
          <a:p>
            <a:r>
              <a:rPr lang="ru-RU" sz="2000" dirty="0" smtClean="0"/>
              <a:t>Дополнительный вектор – расширение применения критериев нуждаемости, но это зависит от субъективных приоритетов в регионах</a:t>
            </a:r>
          </a:p>
          <a:p>
            <a:endParaRPr lang="ru-RU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1136</Words>
  <Application>Microsoft Office PowerPoint</Application>
  <PresentationFormat>Экран (4:3)</PresentationFormat>
  <Paragraphs>250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Социальная поддержка в России: тенденции и барьеры развития </vt:lpstr>
      <vt:lpstr>Социальная поддержка в России: тенденции и барьеры развития</vt:lpstr>
      <vt:lpstr>Слайд 3</vt:lpstr>
      <vt:lpstr>Совокупные расходы на социальную защиту населения</vt:lpstr>
      <vt:lpstr>Слайд 5</vt:lpstr>
      <vt:lpstr>Слайд 6</vt:lpstr>
      <vt:lpstr>Слайд 7</vt:lpstr>
      <vt:lpstr>Слайд 8</vt:lpstr>
      <vt:lpstr>Системные изменения 2015-2016 годов</vt:lpstr>
      <vt:lpstr>Базовые основания для признания нуждаемости по 442-ФЗ</vt:lpstr>
      <vt:lpstr>Три пришествия адресности в России</vt:lpstr>
      <vt:lpstr>Слайд 12</vt:lpstr>
      <vt:lpstr>Барьеры развития адресных программ</vt:lpstr>
      <vt:lpstr>Что будет способствовать развитию программ, действующих на основе адресности и нуждаемости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барьеры развития  адресной помощи в России</dc:title>
  <dc:creator>Liliya</dc:creator>
  <cp:lastModifiedBy>1</cp:lastModifiedBy>
  <cp:revision>42</cp:revision>
  <dcterms:created xsi:type="dcterms:W3CDTF">2016-03-20T20:52:53Z</dcterms:created>
  <dcterms:modified xsi:type="dcterms:W3CDTF">2016-04-18T06:34:36Z</dcterms:modified>
</cp:coreProperties>
</file>