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60" r:id="rId5"/>
    <p:sldId id="258" r:id="rId6"/>
    <p:sldId id="259" r:id="rId7"/>
    <p:sldId id="261" r:id="rId8"/>
    <p:sldId id="262" r:id="rId9"/>
    <p:sldId id="263" r:id="rId10"/>
    <p:sldId id="264" r:id="rId11"/>
    <p:sldId id="266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33"/>
    <a:srgbClr val="DDDDDD"/>
    <a:srgbClr val="FF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5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0EB279-C888-4575-80ED-CD77CC1C42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FE68F4-45A4-464E-A133-7FBFF9A998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F2E84F-9185-4AED-9A03-480501118C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E489F3-4389-4CC6-AE58-6132310D1B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F64DF2-9B1F-4D60-A21A-47D5DE2DF2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F338B1-06DC-4144-BCF6-7AD8445BCF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04626F-EB15-47B2-B848-A2BDFB2B37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25676F-2B18-45D3-907B-07D77DEA90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5F3A1B-B606-4B74-867B-D856AD156E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37EDFA-D03D-4B27-9514-574DC8AE68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382D0D-F3A2-4B1D-B6A3-88B0FFA3E4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E1CA10D-6EB4-44FB-B04B-6A0560B63F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822575"/>
            <a:ext cx="9144000" cy="1470025"/>
          </a:xfrm>
          <a:solidFill>
            <a:srgbClr val="993366"/>
          </a:solidFill>
          <a:ln>
            <a:solidFill>
              <a:srgbClr val="993366"/>
            </a:solidFill>
          </a:ln>
        </p:spPr>
        <p:txBody>
          <a:bodyPr/>
          <a:lstStyle/>
          <a:p>
            <a:pPr eaLnBrk="1" hangingPunct="1"/>
            <a:r>
              <a:rPr lang="ru-RU" sz="2400" smtClean="0">
                <a:solidFill>
                  <a:schemeClr val="bg1"/>
                </a:solidFill>
              </a:rPr>
              <a:t> </a:t>
            </a:r>
            <a:r>
              <a:rPr lang="ru-RU" sz="2400" b="1" i="1" smtClean="0">
                <a:solidFill>
                  <a:schemeClr val="bg1"/>
                </a:solidFill>
              </a:rPr>
              <a:t>«Музей археологии и этнографии Пермского Предуралья ПГГПУ как научно-педагогический центр популяризации историко-культурного наследия Пермского края»</a:t>
            </a:r>
          </a:p>
        </p:txBody>
      </p:sp>
      <p:pic>
        <p:nvPicPr>
          <p:cNvPr id="205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450" y="163513"/>
            <a:ext cx="6840538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2500" y="4606925"/>
            <a:ext cx="2293938" cy="215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Rectangle 8"/>
          <p:cNvSpPr>
            <a:spLocks noChangeArrowheads="1"/>
          </p:cNvSpPr>
          <p:nvPr/>
        </p:nvSpPr>
        <p:spPr bwMode="auto">
          <a:xfrm>
            <a:off x="0" y="4292600"/>
            <a:ext cx="9144000" cy="288925"/>
          </a:xfrm>
          <a:prstGeom prst="rect">
            <a:avLst/>
          </a:prstGeom>
          <a:solidFill>
            <a:srgbClr val="FF6600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ChangeArrowheads="1"/>
          </p:cNvSpPr>
          <p:nvPr/>
        </p:nvSpPr>
        <p:spPr bwMode="auto">
          <a:xfrm>
            <a:off x="0" y="260350"/>
            <a:ext cx="9144000" cy="720725"/>
          </a:xfrm>
          <a:prstGeom prst="rect">
            <a:avLst/>
          </a:prstGeom>
          <a:solidFill>
            <a:srgbClr val="993366"/>
          </a:solidFill>
          <a:ln w="9525">
            <a:solidFill>
              <a:srgbClr val="800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 indent="449263"/>
            <a:r>
              <a:rPr lang="ru-RU" sz="2000" b="1">
                <a:solidFill>
                  <a:schemeClr val="bg1"/>
                </a:solidFill>
              </a:rPr>
              <a:t>ПЛАНИРУЕМЫЕ РЕЗУЛЬТАТЫ</a:t>
            </a:r>
          </a:p>
        </p:txBody>
      </p:sp>
      <p:sp>
        <p:nvSpPr>
          <p:cNvPr id="11267" name="AutoShape 6"/>
          <p:cNvSpPr>
            <a:spLocks noChangeArrowheads="1"/>
          </p:cNvSpPr>
          <p:nvPr/>
        </p:nvSpPr>
        <p:spPr bwMode="auto">
          <a:xfrm>
            <a:off x="395288" y="1268413"/>
            <a:ext cx="4248150" cy="1008062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 w="12700">
            <a:solidFill>
              <a:srgbClr val="FF6600"/>
            </a:solidFill>
            <a:round/>
            <a:headEnd/>
            <a:tailEnd/>
          </a:ln>
        </p:spPr>
        <p:txBody>
          <a:bodyPr anchor="ctr"/>
          <a:lstStyle/>
          <a:p>
            <a:r>
              <a:rPr lang="ru-RU" sz="1600" b="1">
                <a:solidFill>
                  <a:srgbClr val="660033"/>
                </a:solidFill>
              </a:rPr>
              <a:t>Внешнее сотрудничество и PR</a:t>
            </a:r>
          </a:p>
        </p:txBody>
      </p:sp>
      <p:sp>
        <p:nvSpPr>
          <p:cNvPr id="11268" name="AutoShape 7"/>
          <p:cNvSpPr>
            <a:spLocks noChangeArrowheads="1"/>
          </p:cNvSpPr>
          <p:nvPr/>
        </p:nvSpPr>
        <p:spPr bwMode="auto">
          <a:xfrm>
            <a:off x="1331913" y="2492375"/>
            <a:ext cx="5041900" cy="108108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rgbClr val="660033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sz="1600"/>
              <a:t>Организация на базе МАЭ </a:t>
            </a:r>
            <a:r>
              <a:rPr lang="ru-RU" sz="1600" b="1"/>
              <a:t>дискуссионной площадки</a:t>
            </a:r>
            <a:r>
              <a:rPr lang="ru-RU" sz="1600"/>
              <a:t> для специалистов в области школьной музеологии</a:t>
            </a:r>
          </a:p>
        </p:txBody>
      </p:sp>
      <p:sp>
        <p:nvSpPr>
          <p:cNvPr id="11269" name="Rectangle 8"/>
          <p:cNvSpPr>
            <a:spLocks noChangeArrowheads="1"/>
          </p:cNvSpPr>
          <p:nvPr/>
        </p:nvSpPr>
        <p:spPr bwMode="auto">
          <a:xfrm>
            <a:off x="0" y="3860800"/>
            <a:ext cx="9144000" cy="719138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>
                <a:latin typeface="Bookman Old Style" pitchFamily="18" charset="0"/>
              </a:rPr>
              <a:t>В конце ноября планируется проведение круглого стола </a:t>
            </a:r>
          </a:p>
          <a:p>
            <a:pPr algn="ctr"/>
            <a:r>
              <a:rPr lang="ru-RU" b="1">
                <a:latin typeface="Bookman Old Style" pitchFamily="18" charset="0"/>
              </a:rPr>
              <a:t>«Музеи в учебно-воспитательном пространстве школы»</a:t>
            </a:r>
          </a:p>
        </p:txBody>
      </p:sp>
      <p:pic>
        <p:nvPicPr>
          <p:cNvPr id="11270" name="Picture 10" descr="Рисунок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488" y="1196975"/>
            <a:ext cx="1924050" cy="223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8" descr="C:\Users\Acer-5\Downloads\МАЕ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213" y="4724400"/>
            <a:ext cx="3024187" cy="201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ChangeArrowheads="1"/>
          </p:cNvSpPr>
          <p:nvPr/>
        </p:nvSpPr>
        <p:spPr bwMode="auto">
          <a:xfrm>
            <a:off x="0" y="260350"/>
            <a:ext cx="9144000" cy="720725"/>
          </a:xfrm>
          <a:prstGeom prst="rect">
            <a:avLst/>
          </a:prstGeom>
          <a:solidFill>
            <a:srgbClr val="993366"/>
          </a:solidFill>
          <a:ln w="9525">
            <a:solidFill>
              <a:srgbClr val="800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 indent="449263"/>
            <a:r>
              <a:rPr lang="ru-RU" sz="2000" b="1">
                <a:solidFill>
                  <a:schemeClr val="bg1"/>
                </a:solidFill>
              </a:rPr>
              <a:t>КОНТАКТЫ</a:t>
            </a:r>
          </a:p>
        </p:txBody>
      </p:sp>
      <p:sp>
        <p:nvSpPr>
          <p:cNvPr id="12291" name="Text Box 5"/>
          <p:cNvSpPr txBox="1">
            <a:spLocks noChangeArrowheads="1" noChangeShapeType="1"/>
          </p:cNvSpPr>
          <p:nvPr/>
        </p:nvSpPr>
        <p:spPr bwMode="auto">
          <a:xfrm>
            <a:off x="1476375" y="3284538"/>
            <a:ext cx="6170613" cy="792162"/>
          </a:xfrm>
          <a:prstGeom prst="rect">
            <a:avLst/>
          </a:prstGeom>
          <a:solidFill>
            <a:srgbClr val="FFFFFF"/>
          </a:solidFill>
          <a:ln w="0" algn="in">
            <a:noFill/>
            <a:miter lim="800000"/>
            <a:headEnd/>
            <a:tailEnd/>
          </a:ln>
        </p:spPr>
        <p:txBody>
          <a:bodyPr lIns="36195" tIns="36195" rIns="36195" bIns="36195"/>
          <a:lstStyle/>
          <a:p>
            <a:pPr algn="ctr"/>
            <a:r>
              <a:rPr lang="ru-RU" sz="1600">
                <a:solidFill>
                  <a:srgbClr val="000000"/>
                </a:solidFill>
                <a:latin typeface="Book Antiqua" pitchFamily="18" charset="0"/>
              </a:rPr>
              <a:t>614990</a:t>
            </a:r>
          </a:p>
          <a:p>
            <a:pPr algn="ctr"/>
            <a:r>
              <a:rPr lang="ru-RU" sz="1600">
                <a:solidFill>
                  <a:srgbClr val="000000"/>
                </a:solidFill>
                <a:latin typeface="Book Antiqua" pitchFamily="18" charset="0"/>
              </a:rPr>
              <a:t>г.Пермь, ул. Сибирская, 24</a:t>
            </a:r>
          </a:p>
          <a:p>
            <a:pPr algn="ctr"/>
            <a:r>
              <a:rPr lang="ru-RU" sz="1600">
                <a:solidFill>
                  <a:srgbClr val="000000"/>
                </a:solidFill>
                <a:latin typeface="Book Antiqua" pitchFamily="18" charset="0"/>
              </a:rPr>
              <a:t>Аудитория 56</a:t>
            </a:r>
            <a:endParaRPr lang="ru-RU" sz="1600">
              <a:latin typeface="Book Antiqua" pitchFamily="18" charset="0"/>
            </a:endParaRPr>
          </a:p>
        </p:txBody>
      </p:sp>
      <p:sp>
        <p:nvSpPr>
          <p:cNvPr id="12292" name="Text Box 6"/>
          <p:cNvSpPr txBox="1">
            <a:spLocks noChangeArrowheads="1" noChangeShapeType="1"/>
          </p:cNvSpPr>
          <p:nvPr/>
        </p:nvSpPr>
        <p:spPr bwMode="auto">
          <a:xfrm>
            <a:off x="2916238" y="4365625"/>
            <a:ext cx="3529012" cy="863600"/>
          </a:xfrm>
          <a:prstGeom prst="rect">
            <a:avLst/>
          </a:prstGeom>
          <a:solidFill>
            <a:srgbClr val="FFFFFF"/>
          </a:solidFill>
          <a:ln w="0" algn="in">
            <a:noFill/>
            <a:miter lim="800000"/>
            <a:headEnd/>
            <a:tailEnd/>
          </a:ln>
        </p:spPr>
        <p:txBody>
          <a:bodyPr lIns="36195" tIns="36195" rIns="36195" bIns="36195"/>
          <a:lstStyle/>
          <a:p>
            <a:pPr algn="ctr"/>
            <a:r>
              <a:rPr lang="ru-RU">
                <a:latin typeface="Book Antiqua" pitchFamily="18" charset="0"/>
              </a:rPr>
              <a:t>Телефон:  +7(342) 238-64-68</a:t>
            </a:r>
          </a:p>
          <a:p>
            <a:pPr algn="ctr"/>
            <a:r>
              <a:rPr lang="ru-RU">
                <a:latin typeface="Book Antiqua" pitchFamily="18" charset="0"/>
              </a:rPr>
              <a:t>e-mail: mae@pspu.ru</a:t>
            </a:r>
          </a:p>
          <a:p>
            <a:r>
              <a:rPr lang="ru-RU">
                <a:latin typeface="Book Antiqua" pitchFamily="18" charset="0"/>
              </a:rPr>
              <a:t> </a:t>
            </a:r>
          </a:p>
          <a:p>
            <a:r>
              <a:rPr lang="ru-RU"/>
              <a:t> </a:t>
            </a:r>
            <a:r>
              <a:rPr lang="en-US" sz="2000">
                <a:solidFill>
                  <a:srgbClr val="000000"/>
                </a:solidFill>
                <a:latin typeface="Book Antiqua" pitchFamily="18" charset="0"/>
              </a:rPr>
              <a:t> </a:t>
            </a:r>
            <a:endParaRPr lang="ru-RU" sz="2000">
              <a:solidFill>
                <a:srgbClr val="000000"/>
              </a:solidFill>
              <a:latin typeface="Book Antiqua" pitchFamily="18" charset="0"/>
            </a:endParaRPr>
          </a:p>
        </p:txBody>
      </p:sp>
      <p:sp>
        <p:nvSpPr>
          <p:cNvPr id="12293" name="Text Box 7"/>
          <p:cNvSpPr txBox="1">
            <a:spLocks noChangeArrowheads="1"/>
          </p:cNvSpPr>
          <p:nvPr/>
        </p:nvSpPr>
        <p:spPr bwMode="auto">
          <a:xfrm>
            <a:off x="1403350" y="1917700"/>
            <a:ext cx="6192838" cy="10795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  <p:txBody>
          <a:bodyPr lIns="36576" tIns="36576" rIns="36576" bIns="36576"/>
          <a:lstStyle/>
          <a:p>
            <a:pPr algn="ctr"/>
            <a:r>
              <a:rPr lang="ru-RU" sz="1600" b="1">
                <a:solidFill>
                  <a:srgbClr val="000000"/>
                </a:solidFill>
                <a:latin typeface="Book Antiqua" pitchFamily="18" charset="0"/>
              </a:rPr>
              <a:t>Музей археологии и этнографии Пермского Предуралья</a:t>
            </a:r>
            <a:endParaRPr lang="ru-RU" sz="1600"/>
          </a:p>
          <a:p>
            <a:pPr algn="ctr"/>
            <a:r>
              <a:rPr lang="ru-RU" sz="1600" b="1">
                <a:solidFill>
                  <a:srgbClr val="000000"/>
                </a:solidFill>
                <a:latin typeface="Book Antiqua" pitchFamily="18" charset="0"/>
              </a:rPr>
              <a:t>Пермского государственного гуманитарно-педагогического университета </a:t>
            </a:r>
          </a:p>
          <a:p>
            <a:pPr algn="ctr"/>
            <a:r>
              <a:rPr lang="ru-RU" sz="1600" b="1">
                <a:solidFill>
                  <a:srgbClr val="000000"/>
                </a:solidFill>
                <a:latin typeface="Book Antiqua" pitchFamily="18" charset="0"/>
              </a:rPr>
              <a:t>(МАЭ ПГГПУ)</a:t>
            </a:r>
          </a:p>
        </p:txBody>
      </p:sp>
      <p:pic>
        <p:nvPicPr>
          <p:cNvPr id="12294" name="Picture 8" descr="утка-поплаво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0288" y="5211763"/>
            <a:ext cx="2081212" cy="138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 descr="7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447800"/>
            <a:ext cx="2449513" cy="183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6"/>
          <p:cNvSpPr>
            <a:spLocks noChangeArrowheads="1"/>
          </p:cNvSpPr>
          <p:nvPr/>
        </p:nvSpPr>
        <p:spPr bwMode="auto">
          <a:xfrm>
            <a:off x="0" y="260350"/>
            <a:ext cx="9144000" cy="720725"/>
          </a:xfrm>
          <a:prstGeom prst="rect">
            <a:avLst/>
          </a:prstGeom>
          <a:solidFill>
            <a:srgbClr val="993366"/>
          </a:solidFill>
          <a:ln w="9525">
            <a:solidFill>
              <a:srgbClr val="800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 indent="449263"/>
            <a:r>
              <a:rPr lang="ru-RU" sz="2000" b="1">
                <a:solidFill>
                  <a:schemeClr val="bg1"/>
                </a:solidFill>
              </a:rPr>
              <a:t>АКТУАЛЬНОСТЬ ПРОЕКТА</a:t>
            </a:r>
          </a:p>
        </p:txBody>
      </p:sp>
      <p:sp>
        <p:nvSpPr>
          <p:cNvPr id="3076" name="Text Box 7"/>
          <p:cNvSpPr txBox="1">
            <a:spLocks noChangeArrowheads="1"/>
          </p:cNvSpPr>
          <p:nvPr/>
        </p:nvSpPr>
        <p:spPr bwMode="auto">
          <a:xfrm>
            <a:off x="2771775" y="1341438"/>
            <a:ext cx="6372225" cy="207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>
                <a:solidFill>
                  <a:srgbClr val="660033"/>
                </a:solidFill>
              </a:rPr>
              <a:t>«Мы должны строить своё будущее на прочном фундаменте. И такой фундамент – это </a:t>
            </a:r>
            <a:r>
              <a:rPr lang="ru-RU" sz="1600" b="1">
                <a:solidFill>
                  <a:srgbClr val="660033"/>
                </a:solidFill>
              </a:rPr>
              <a:t>патриотизм</a:t>
            </a:r>
            <a:r>
              <a:rPr lang="ru-RU" sz="1600">
                <a:solidFill>
                  <a:srgbClr val="660033"/>
                </a:solidFill>
              </a:rPr>
              <a:t>. Мы, как бы долго ни обсуждали, что может быть фундаментом, прочным моральным основанием для нашей страны, ничего другого всё равно не придумаем. Это уважение к своей </a:t>
            </a:r>
            <a:r>
              <a:rPr lang="ru-RU" sz="1600" b="1">
                <a:solidFill>
                  <a:srgbClr val="660033"/>
                </a:solidFill>
              </a:rPr>
              <a:t>истории</a:t>
            </a:r>
            <a:r>
              <a:rPr lang="ru-RU" sz="1600">
                <a:solidFill>
                  <a:srgbClr val="660033"/>
                </a:solidFill>
              </a:rPr>
              <a:t> и </a:t>
            </a:r>
            <a:r>
              <a:rPr lang="ru-RU" sz="1600" b="1">
                <a:solidFill>
                  <a:srgbClr val="660033"/>
                </a:solidFill>
              </a:rPr>
              <a:t>традициям</a:t>
            </a:r>
            <a:r>
              <a:rPr lang="ru-RU" sz="1600">
                <a:solidFill>
                  <a:srgbClr val="660033"/>
                </a:solidFill>
              </a:rPr>
              <a:t>, духовным ценностям наших народов, нашей </a:t>
            </a:r>
            <a:r>
              <a:rPr lang="ru-RU" sz="1600" b="1">
                <a:solidFill>
                  <a:srgbClr val="660033"/>
                </a:solidFill>
              </a:rPr>
              <a:t>тысячелетней культуре</a:t>
            </a:r>
            <a:r>
              <a:rPr lang="ru-RU" sz="1600">
                <a:solidFill>
                  <a:srgbClr val="660033"/>
                </a:solidFill>
              </a:rPr>
              <a:t> и уникальному опыту сосуществования сотен народов и языков на территории России»</a:t>
            </a:r>
            <a:r>
              <a:rPr lang="ru-RU">
                <a:solidFill>
                  <a:srgbClr val="660033"/>
                </a:solidFill>
              </a:rPr>
              <a:t> </a:t>
            </a:r>
          </a:p>
        </p:txBody>
      </p:sp>
      <p:sp>
        <p:nvSpPr>
          <p:cNvPr id="3077" name="Text Box 8"/>
          <p:cNvSpPr txBox="1">
            <a:spLocks noChangeArrowheads="1"/>
          </p:cNvSpPr>
          <p:nvPr/>
        </p:nvSpPr>
        <p:spPr bwMode="auto">
          <a:xfrm>
            <a:off x="2771775" y="3994150"/>
            <a:ext cx="6121400" cy="110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>
                <a:solidFill>
                  <a:srgbClr val="660033"/>
                </a:solidFill>
              </a:rPr>
              <a:t>«Моя мечта – чтобы поход в музей </a:t>
            </a:r>
            <a:r>
              <a:rPr lang="ru-RU" sz="1600" b="1">
                <a:solidFill>
                  <a:srgbClr val="660033"/>
                </a:solidFill>
              </a:rPr>
              <a:t>не был всего лишь элементом школьной программы</a:t>
            </a:r>
            <a:r>
              <a:rPr lang="ru-RU" sz="1600">
                <a:solidFill>
                  <a:srgbClr val="660033"/>
                </a:solidFill>
              </a:rPr>
              <a:t>. Важно, чтобы молодежь привыкала ходить в музей, как дети приходят в Диснейленд: несколько раз на одно и то же, но с ожиданием чуда» </a:t>
            </a:r>
            <a:r>
              <a:rPr lang="ru-RU">
                <a:solidFill>
                  <a:srgbClr val="660033"/>
                </a:solidFill>
              </a:rPr>
              <a:t> </a:t>
            </a:r>
          </a:p>
        </p:txBody>
      </p:sp>
      <p:pic>
        <p:nvPicPr>
          <p:cNvPr id="3078" name="Picture 10" descr="DETAIL_PICTURE_713491_8521199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3970338"/>
            <a:ext cx="2449513" cy="183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9" name="TextBox 8"/>
          <p:cNvSpPr txBox="1">
            <a:spLocks noChangeArrowheads="1"/>
          </p:cNvSpPr>
          <p:nvPr/>
        </p:nvSpPr>
        <p:spPr bwMode="auto">
          <a:xfrm>
            <a:off x="250825" y="3284538"/>
            <a:ext cx="2449513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100" i="1">
                <a:solidFill>
                  <a:srgbClr val="660033"/>
                </a:solidFill>
              </a:rPr>
              <a:t>Владимир Путин, президент РФ</a:t>
            </a:r>
          </a:p>
        </p:txBody>
      </p:sp>
      <p:sp>
        <p:nvSpPr>
          <p:cNvPr id="3080" name="TextBox 9"/>
          <p:cNvSpPr txBox="1">
            <a:spLocks noChangeArrowheads="1"/>
          </p:cNvSpPr>
          <p:nvPr/>
        </p:nvSpPr>
        <p:spPr bwMode="auto">
          <a:xfrm>
            <a:off x="250825" y="5805488"/>
            <a:ext cx="2449513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100" i="1">
                <a:solidFill>
                  <a:srgbClr val="660033"/>
                </a:solidFill>
              </a:rPr>
              <a:t>Владимир Мединский, министр культуры РФ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0" y="1125538"/>
            <a:ext cx="4008438" cy="5616575"/>
          </a:xfrm>
          <a:prstGeom prst="rect">
            <a:avLst/>
          </a:prstGeom>
          <a:noFill/>
          <a:ln w="9525">
            <a:solidFill>
              <a:srgbClr val="660033"/>
            </a:solidFill>
            <a:miter lim="800000"/>
            <a:headEnd/>
            <a:tailEnd/>
          </a:ln>
        </p:spPr>
      </p:pic>
      <p:sp>
        <p:nvSpPr>
          <p:cNvPr id="4099" name="Rectangle 5"/>
          <p:cNvSpPr>
            <a:spLocks noChangeArrowheads="1"/>
          </p:cNvSpPr>
          <p:nvPr/>
        </p:nvSpPr>
        <p:spPr bwMode="auto">
          <a:xfrm>
            <a:off x="0" y="260350"/>
            <a:ext cx="9144000" cy="720725"/>
          </a:xfrm>
          <a:prstGeom prst="rect">
            <a:avLst/>
          </a:prstGeom>
          <a:solidFill>
            <a:srgbClr val="993366"/>
          </a:solidFill>
          <a:ln w="9525">
            <a:solidFill>
              <a:srgbClr val="800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 indent="449263"/>
            <a:r>
              <a:rPr lang="ru-RU" sz="2000" b="1">
                <a:solidFill>
                  <a:schemeClr val="bg1"/>
                </a:solidFill>
              </a:rPr>
              <a:t>АКТУАЛЬНОСТЬ ПРОЕКТА</a:t>
            </a:r>
          </a:p>
        </p:txBody>
      </p:sp>
      <p:sp>
        <p:nvSpPr>
          <p:cNvPr id="4100" name="TextBox 6"/>
          <p:cNvSpPr txBox="1">
            <a:spLocks noChangeArrowheads="1"/>
          </p:cNvSpPr>
          <p:nvPr/>
        </p:nvSpPr>
        <p:spPr bwMode="auto">
          <a:xfrm>
            <a:off x="71438" y="3586163"/>
            <a:ext cx="8964612" cy="922337"/>
          </a:xfrm>
          <a:prstGeom prst="rect">
            <a:avLst/>
          </a:prstGeom>
          <a:solidFill>
            <a:schemeClr val="bg1"/>
          </a:solidFill>
          <a:ln w="9525">
            <a:solidFill>
              <a:srgbClr val="660033"/>
            </a:solidFill>
            <a:miter lim="800000"/>
            <a:headEnd/>
            <a:tailEnd/>
          </a:ln>
        </p:spPr>
        <p:txBody>
          <a:bodyPr lIns="360000" rIns="360000">
            <a:spAutoFit/>
          </a:bodyPr>
          <a:lstStyle/>
          <a:p>
            <a:pPr marL="269875" algn="just"/>
            <a:r>
              <a:rPr lang="ru-RU">
                <a:latin typeface="Times New Roman" pitchFamily="18" charset="0"/>
                <a:cs typeface="Times New Roman" pitchFamily="18" charset="0"/>
              </a:rPr>
              <a:t>порядке проект концепции долгосрочной целевой программы </a:t>
            </a:r>
            <a:r>
              <a:rPr lang="ru-RU" b="1">
                <a:latin typeface="Times New Roman" pitchFamily="18" charset="0"/>
                <a:cs typeface="Times New Roman" pitchFamily="18" charset="0"/>
              </a:rPr>
              <a:t>«Патриотическое воспитание граждан  Пермского края на 2013-2017 годы»  - «Духовность и патриотизм»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ChangeArrowheads="1"/>
          </p:cNvSpPr>
          <p:nvPr/>
        </p:nvSpPr>
        <p:spPr bwMode="auto">
          <a:xfrm>
            <a:off x="0" y="260350"/>
            <a:ext cx="9144000" cy="720725"/>
          </a:xfrm>
          <a:prstGeom prst="rect">
            <a:avLst/>
          </a:prstGeom>
          <a:solidFill>
            <a:srgbClr val="993366"/>
          </a:solidFill>
          <a:ln w="9525">
            <a:solidFill>
              <a:srgbClr val="800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 indent="449263"/>
            <a:r>
              <a:rPr lang="ru-RU" sz="2000" b="1">
                <a:solidFill>
                  <a:schemeClr val="bg1"/>
                </a:solidFill>
              </a:rPr>
              <a:t>ОСНОВНАЯ ПРОБЛЕМАТИКА</a:t>
            </a:r>
          </a:p>
        </p:txBody>
      </p:sp>
      <p:pic>
        <p:nvPicPr>
          <p:cNvPr id="5123" name="Picture 6" descr="img_e2773eac-1-septemb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2133600"/>
            <a:ext cx="3240088" cy="2547938"/>
          </a:xfrm>
          <a:prstGeom prst="rect">
            <a:avLst/>
          </a:prstGeom>
          <a:noFill/>
          <a:ln w="38100" cmpd="dbl">
            <a:solidFill>
              <a:srgbClr val="660033"/>
            </a:solidFill>
            <a:miter lim="800000"/>
            <a:headEnd/>
            <a:tailEnd/>
          </a:ln>
        </p:spPr>
      </p:pic>
      <p:pic>
        <p:nvPicPr>
          <p:cNvPr id="5124" name="Picture 12" descr="img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10213" y="2133600"/>
            <a:ext cx="3382962" cy="2536825"/>
          </a:xfrm>
          <a:prstGeom prst="rect">
            <a:avLst/>
          </a:prstGeom>
          <a:noFill/>
          <a:ln w="38100" cmpd="dbl">
            <a:solidFill>
              <a:srgbClr val="660033"/>
            </a:solidFill>
            <a:miter lim="800000"/>
            <a:headEnd/>
            <a:tailEnd/>
          </a:ln>
        </p:spPr>
      </p:pic>
      <p:sp>
        <p:nvSpPr>
          <p:cNvPr id="5125" name="Line 20"/>
          <p:cNvSpPr>
            <a:spLocks noChangeShapeType="1"/>
          </p:cNvSpPr>
          <p:nvPr/>
        </p:nvSpPr>
        <p:spPr bwMode="auto">
          <a:xfrm>
            <a:off x="4787900" y="981075"/>
            <a:ext cx="0" cy="5876925"/>
          </a:xfrm>
          <a:prstGeom prst="line">
            <a:avLst/>
          </a:prstGeom>
          <a:noFill/>
          <a:ln w="38100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26" name="Text Box 21"/>
          <p:cNvSpPr txBox="1">
            <a:spLocks noChangeArrowheads="1"/>
          </p:cNvSpPr>
          <p:nvPr/>
        </p:nvSpPr>
        <p:spPr bwMode="auto">
          <a:xfrm>
            <a:off x="4356100" y="2781300"/>
            <a:ext cx="8636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9600"/>
              <a:t>?</a:t>
            </a:r>
          </a:p>
        </p:txBody>
      </p:sp>
      <p:sp>
        <p:nvSpPr>
          <p:cNvPr id="5127" name="Text Box 22"/>
          <p:cNvSpPr txBox="1">
            <a:spLocks noChangeArrowheads="1"/>
          </p:cNvSpPr>
          <p:nvPr/>
        </p:nvSpPr>
        <p:spPr bwMode="auto">
          <a:xfrm>
            <a:off x="1116013" y="5229225"/>
            <a:ext cx="273526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>
                <a:solidFill>
                  <a:srgbClr val="660033"/>
                </a:solidFill>
              </a:rPr>
              <a:t>Школа</a:t>
            </a:r>
          </a:p>
        </p:txBody>
      </p:sp>
      <p:sp>
        <p:nvSpPr>
          <p:cNvPr id="5128" name="Text Box 23"/>
          <p:cNvSpPr txBox="1">
            <a:spLocks noChangeArrowheads="1"/>
          </p:cNvSpPr>
          <p:nvPr/>
        </p:nvSpPr>
        <p:spPr bwMode="auto">
          <a:xfrm>
            <a:off x="5797550" y="5229225"/>
            <a:ext cx="27352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>
                <a:solidFill>
                  <a:srgbClr val="660033"/>
                </a:solidFill>
              </a:rPr>
              <a:t>Музей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ChangeArrowheads="1"/>
          </p:cNvSpPr>
          <p:nvPr/>
        </p:nvSpPr>
        <p:spPr bwMode="auto">
          <a:xfrm>
            <a:off x="0" y="260350"/>
            <a:ext cx="9144000" cy="720725"/>
          </a:xfrm>
          <a:prstGeom prst="rect">
            <a:avLst/>
          </a:prstGeom>
          <a:solidFill>
            <a:srgbClr val="993366"/>
          </a:solidFill>
          <a:ln w="9525">
            <a:solidFill>
              <a:srgbClr val="800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 indent="449263"/>
            <a:r>
              <a:rPr lang="ru-RU" sz="2000" b="1">
                <a:solidFill>
                  <a:schemeClr val="bg1"/>
                </a:solidFill>
              </a:rPr>
              <a:t>ЦЕЛИ ПРОЕКТА</a:t>
            </a:r>
          </a:p>
        </p:txBody>
      </p:sp>
      <p:sp>
        <p:nvSpPr>
          <p:cNvPr id="6147" name="AutoShape 5"/>
          <p:cNvSpPr>
            <a:spLocks noChangeArrowheads="1"/>
          </p:cNvSpPr>
          <p:nvPr/>
        </p:nvSpPr>
        <p:spPr bwMode="auto">
          <a:xfrm>
            <a:off x="395288" y="1306513"/>
            <a:ext cx="7061200" cy="1204912"/>
          </a:xfrm>
          <a:prstGeom prst="flowChartAlternateProcess">
            <a:avLst/>
          </a:prstGeom>
          <a:solidFill>
            <a:schemeClr val="bg1"/>
          </a:solidFill>
          <a:ln w="57150" cmpd="thinThick">
            <a:solidFill>
              <a:srgbClr val="FF66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600" b="1">
                <a:solidFill>
                  <a:srgbClr val="FF6600"/>
                </a:solidFill>
              </a:rPr>
              <a:t>1.</a:t>
            </a:r>
            <a:r>
              <a:rPr lang="ru-RU" sz="1600"/>
              <a:t> </a:t>
            </a:r>
            <a:r>
              <a:rPr lang="ru-RU" sz="1600">
                <a:solidFill>
                  <a:srgbClr val="660033"/>
                </a:solidFill>
              </a:rPr>
              <a:t>Создание на базе Музея Археологии и этнографии ПГГПУ (МАЭ) научно-педагогического центра популяризации культурного наследия Пермского края, </a:t>
            </a:r>
            <a:r>
              <a:rPr lang="ru-RU" sz="1600" i="1">
                <a:solidFill>
                  <a:srgbClr val="660033"/>
                </a:solidFill>
              </a:rPr>
              <a:t>способного организовать сопровождение программ патриотического воспитания учащихся средних школ края. </a:t>
            </a:r>
          </a:p>
        </p:txBody>
      </p:sp>
      <p:sp>
        <p:nvSpPr>
          <p:cNvPr id="6148" name="AutoShape 9"/>
          <p:cNvSpPr>
            <a:spLocks noChangeArrowheads="1"/>
          </p:cNvSpPr>
          <p:nvPr/>
        </p:nvSpPr>
        <p:spPr bwMode="auto">
          <a:xfrm>
            <a:off x="1079500" y="2708275"/>
            <a:ext cx="7021513" cy="1300163"/>
          </a:xfrm>
          <a:prstGeom prst="flowChartAlternateProcess">
            <a:avLst/>
          </a:prstGeom>
          <a:solidFill>
            <a:schemeClr val="bg1"/>
          </a:solidFill>
          <a:ln w="57150" cmpd="thinThick">
            <a:solidFill>
              <a:srgbClr val="FF6600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ru-RU" sz="1600" b="1">
                <a:solidFill>
                  <a:srgbClr val="FF6600"/>
                </a:solidFill>
              </a:rPr>
              <a:t>2.</a:t>
            </a:r>
            <a:r>
              <a:rPr lang="ru-RU" sz="1600"/>
              <a:t> </a:t>
            </a:r>
            <a:r>
              <a:rPr lang="ru-RU" sz="1600">
                <a:solidFill>
                  <a:srgbClr val="660033"/>
                </a:solidFill>
              </a:rPr>
              <a:t>Разработка </a:t>
            </a:r>
            <a:r>
              <a:rPr lang="ru-RU" sz="1600" i="1">
                <a:solidFill>
                  <a:srgbClr val="660033"/>
                </a:solidFill>
              </a:rPr>
              <a:t>научно-методических основ</a:t>
            </a:r>
            <a:r>
              <a:rPr lang="ru-RU" sz="1600">
                <a:solidFill>
                  <a:srgbClr val="660033"/>
                </a:solidFill>
              </a:rPr>
              <a:t> включения ресурсов МАЭ в учебно-воспитательный процесс средней общеобразовательной школы.</a:t>
            </a:r>
          </a:p>
        </p:txBody>
      </p:sp>
      <p:sp>
        <p:nvSpPr>
          <p:cNvPr id="6149" name="AutoShape 10"/>
          <p:cNvSpPr>
            <a:spLocks noChangeArrowheads="1"/>
          </p:cNvSpPr>
          <p:nvPr/>
        </p:nvSpPr>
        <p:spPr bwMode="auto">
          <a:xfrm>
            <a:off x="1908175" y="4221163"/>
            <a:ext cx="7021513" cy="1300162"/>
          </a:xfrm>
          <a:prstGeom prst="flowChartAlternateProcess">
            <a:avLst/>
          </a:prstGeom>
          <a:solidFill>
            <a:schemeClr val="bg1"/>
          </a:solidFill>
          <a:ln w="57150" cmpd="thinThick">
            <a:solidFill>
              <a:srgbClr val="FF6600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ru-RU" sz="1600" b="1">
                <a:solidFill>
                  <a:srgbClr val="FF6600"/>
                </a:solidFill>
              </a:rPr>
              <a:t>3.</a:t>
            </a:r>
            <a:r>
              <a:rPr lang="ru-RU" sz="1600"/>
              <a:t> </a:t>
            </a:r>
            <a:r>
              <a:rPr lang="ru-RU" sz="1600">
                <a:solidFill>
                  <a:srgbClr val="660033"/>
                </a:solidFill>
              </a:rPr>
              <a:t>Определение </a:t>
            </a:r>
            <a:r>
              <a:rPr lang="ru-RU" sz="1600" i="1">
                <a:solidFill>
                  <a:srgbClr val="660033"/>
                </a:solidFill>
              </a:rPr>
              <a:t>содержания и методики сопровождения</a:t>
            </a:r>
            <a:r>
              <a:rPr lang="ru-RU" sz="1600">
                <a:solidFill>
                  <a:srgbClr val="660033"/>
                </a:solidFill>
              </a:rPr>
              <a:t> работы школьных музеев.</a:t>
            </a:r>
          </a:p>
        </p:txBody>
      </p:sp>
      <p:pic>
        <p:nvPicPr>
          <p:cNvPr id="61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78513"/>
            <a:ext cx="1042988" cy="979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7625" y="1268413"/>
            <a:ext cx="1403350" cy="140335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6"/>
          <p:cNvSpPr>
            <a:spLocks noChangeArrowheads="1"/>
          </p:cNvSpPr>
          <p:nvPr/>
        </p:nvSpPr>
        <p:spPr bwMode="auto">
          <a:xfrm>
            <a:off x="0" y="260350"/>
            <a:ext cx="9144000" cy="720725"/>
          </a:xfrm>
          <a:prstGeom prst="rect">
            <a:avLst/>
          </a:prstGeom>
          <a:solidFill>
            <a:srgbClr val="993366"/>
          </a:solidFill>
          <a:ln w="9525">
            <a:solidFill>
              <a:srgbClr val="800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 indent="449263"/>
            <a:r>
              <a:rPr lang="ru-RU" sz="2000" b="1">
                <a:solidFill>
                  <a:schemeClr val="bg1"/>
                </a:solidFill>
              </a:rPr>
              <a:t>НАПРАВЛЕНИЯ ПРОЕКТА (КЛАСТЕРЫ)</a:t>
            </a:r>
          </a:p>
        </p:txBody>
      </p:sp>
      <p:sp>
        <p:nvSpPr>
          <p:cNvPr id="7171" name="AutoShape 8"/>
          <p:cNvSpPr>
            <a:spLocks noChangeArrowheads="1"/>
          </p:cNvSpPr>
          <p:nvPr/>
        </p:nvSpPr>
        <p:spPr bwMode="auto">
          <a:xfrm>
            <a:off x="395288" y="1412875"/>
            <a:ext cx="3671887" cy="1008063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 w="12700">
            <a:solidFill>
              <a:srgbClr val="FF66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sz="1600"/>
              <a:t>Развитие материально-технической и методической базы МАЭ ПГГПУ </a:t>
            </a:r>
          </a:p>
        </p:txBody>
      </p:sp>
      <p:sp>
        <p:nvSpPr>
          <p:cNvPr id="7172" name="AutoShape 9"/>
          <p:cNvSpPr>
            <a:spLocks noChangeArrowheads="1"/>
          </p:cNvSpPr>
          <p:nvPr/>
        </p:nvSpPr>
        <p:spPr bwMode="auto">
          <a:xfrm>
            <a:off x="395288" y="2492375"/>
            <a:ext cx="3671887" cy="1008063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 w="12700">
            <a:solidFill>
              <a:srgbClr val="FF66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sz="1600"/>
              <a:t>Организация работы со школами города Перми</a:t>
            </a:r>
          </a:p>
        </p:txBody>
      </p:sp>
      <p:sp>
        <p:nvSpPr>
          <p:cNvPr id="7173" name="AutoShape 10"/>
          <p:cNvSpPr>
            <a:spLocks noChangeArrowheads="1"/>
          </p:cNvSpPr>
          <p:nvPr/>
        </p:nvSpPr>
        <p:spPr bwMode="auto">
          <a:xfrm>
            <a:off x="395288" y="3644900"/>
            <a:ext cx="3671887" cy="1008063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 w="12700">
            <a:solidFill>
              <a:srgbClr val="FF66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sz="1600"/>
              <a:t>Методическое обеспечение профиля «Культурный туризм и экскурсионная деятельность»</a:t>
            </a:r>
            <a:r>
              <a:rPr lang="ru-RU"/>
              <a:t> </a:t>
            </a:r>
          </a:p>
        </p:txBody>
      </p:sp>
      <p:sp>
        <p:nvSpPr>
          <p:cNvPr id="7174" name="AutoShape 11"/>
          <p:cNvSpPr>
            <a:spLocks noChangeArrowheads="1"/>
          </p:cNvSpPr>
          <p:nvPr/>
        </p:nvSpPr>
        <p:spPr bwMode="auto">
          <a:xfrm>
            <a:off x="395288" y="4868863"/>
            <a:ext cx="3671887" cy="1008062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 w="12700">
            <a:solidFill>
              <a:srgbClr val="FF66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sz="1600"/>
              <a:t>Внешнее сотрудничество и </a:t>
            </a:r>
            <a:r>
              <a:rPr lang="en-US" sz="1600"/>
              <a:t>PR</a:t>
            </a:r>
            <a:endParaRPr lang="ru-RU" sz="1600"/>
          </a:p>
        </p:txBody>
      </p:sp>
      <p:sp>
        <p:nvSpPr>
          <p:cNvPr id="7175" name="AutoShape 13" descr="%D1%87%D0%B0%D1%81%D1%82%D1%8C%20%D1%8D%D0%BA%D1%81%D0%BF%D0%BE%D0%B7%D0%B8%D1%86%D0%B8%D0%B8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7176" name="Picture 14" descr="часть экспозиц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7900" y="1127125"/>
            <a:ext cx="3887788" cy="2589213"/>
          </a:xfrm>
          <a:prstGeom prst="rect">
            <a:avLst/>
          </a:prstGeom>
          <a:noFill/>
          <a:ln w="38100" cmpd="dbl">
            <a:solidFill>
              <a:srgbClr val="660033"/>
            </a:solidFill>
            <a:miter lim="800000"/>
            <a:headEnd/>
            <a:tailEnd/>
          </a:ln>
        </p:spPr>
      </p:pic>
      <p:pic>
        <p:nvPicPr>
          <p:cNvPr id="7177" name="Picture 15" descr="экспозици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7900" y="3935413"/>
            <a:ext cx="3887788" cy="2589212"/>
          </a:xfrm>
          <a:prstGeom prst="rect">
            <a:avLst/>
          </a:prstGeom>
          <a:noFill/>
          <a:ln w="38100" cmpd="dbl">
            <a:solidFill>
              <a:srgbClr val="660033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ChangeArrowheads="1"/>
          </p:cNvSpPr>
          <p:nvPr/>
        </p:nvSpPr>
        <p:spPr bwMode="auto">
          <a:xfrm>
            <a:off x="0" y="260350"/>
            <a:ext cx="9144000" cy="720725"/>
          </a:xfrm>
          <a:prstGeom prst="rect">
            <a:avLst/>
          </a:prstGeom>
          <a:solidFill>
            <a:srgbClr val="993366"/>
          </a:solidFill>
          <a:ln w="9525">
            <a:solidFill>
              <a:srgbClr val="800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 indent="449263"/>
            <a:r>
              <a:rPr lang="ru-RU" sz="2000" b="1">
                <a:solidFill>
                  <a:schemeClr val="bg1"/>
                </a:solidFill>
              </a:rPr>
              <a:t>ПЛАНИРУЕМЫЕ РЕЗУЛЬТАТЫ</a:t>
            </a:r>
          </a:p>
        </p:txBody>
      </p:sp>
      <p:sp>
        <p:nvSpPr>
          <p:cNvPr id="8195" name="AutoShape 5"/>
          <p:cNvSpPr>
            <a:spLocks noChangeArrowheads="1"/>
          </p:cNvSpPr>
          <p:nvPr/>
        </p:nvSpPr>
        <p:spPr bwMode="auto">
          <a:xfrm>
            <a:off x="395288" y="1268413"/>
            <a:ext cx="4248150" cy="1008062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 w="12700">
            <a:solidFill>
              <a:srgbClr val="FF6600"/>
            </a:solidFill>
            <a:round/>
            <a:headEnd/>
            <a:tailEnd/>
          </a:ln>
        </p:spPr>
        <p:txBody>
          <a:bodyPr anchor="ctr"/>
          <a:lstStyle/>
          <a:p>
            <a:r>
              <a:rPr lang="ru-RU" sz="1600" b="1">
                <a:solidFill>
                  <a:srgbClr val="660033"/>
                </a:solidFill>
              </a:rPr>
              <a:t>Развитие материально-технической и методической базы МАЭ ПГГПУ</a:t>
            </a:r>
            <a:r>
              <a:rPr lang="ru-RU" sz="1600">
                <a:solidFill>
                  <a:srgbClr val="660033"/>
                </a:solidFill>
              </a:rPr>
              <a:t> </a:t>
            </a:r>
          </a:p>
        </p:txBody>
      </p:sp>
      <p:sp>
        <p:nvSpPr>
          <p:cNvPr id="8196" name="AutoShape 6"/>
          <p:cNvSpPr>
            <a:spLocks noChangeArrowheads="1"/>
          </p:cNvSpPr>
          <p:nvPr/>
        </p:nvSpPr>
        <p:spPr bwMode="auto">
          <a:xfrm>
            <a:off x="1331913" y="2492375"/>
            <a:ext cx="5041900" cy="108108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rgbClr val="660033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sz="1600"/>
              <a:t>Методическая разработка экскурсий для людей, имеющих ограниченные возможности здоровья: </a:t>
            </a:r>
            <a:r>
              <a:rPr lang="ru-RU" sz="1600" b="1"/>
              <a:t>слабовидящих и слабослышащих</a:t>
            </a:r>
            <a:r>
              <a:rPr lang="ru-RU" sz="1600"/>
              <a:t> </a:t>
            </a:r>
          </a:p>
        </p:txBody>
      </p:sp>
      <p:pic>
        <p:nvPicPr>
          <p:cNvPr id="8197" name="Picture 7" descr="Вострокнутов_Артём_Рис_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7225" y="1052513"/>
            <a:ext cx="2028825" cy="2506662"/>
          </a:xfrm>
          <a:prstGeom prst="rect">
            <a:avLst/>
          </a:prstGeom>
          <a:noFill/>
          <a:ln w="19050" cmpd="dbl" algn="in">
            <a:solidFill>
              <a:srgbClr val="660033"/>
            </a:solidFill>
            <a:miter lim="800000"/>
            <a:headEnd/>
            <a:tailEnd/>
          </a:ln>
        </p:spPr>
      </p:pic>
      <p:pic>
        <p:nvPicPr>
          <p:cNvPr id="8198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363" y="1052513"/>
            <a:ext cx="1944687" cy="1304925"/>
          </a:xfrm>
          <a:prstGeom prst="rect">
            <a:avLst/>
          </a:prstGeom>
          <a:noFill/>
          <a:ln w="9525">
            <a:solidFill>
              <a:srgbClr val="660033"/>
            </a:solidFill>
            <a:miter lim="800000"/>
            <a:headEnd/>
            <a:tailEnd/>
          </a:ln>
        </p:spPr>
      </p:pic>
      <p:sp>
        <p:nvSpPr>
          <p:cNvPr id="8199" name="AutoShape 9"/>
          <p:cNvSpPr>
            <a:spLocks noChangeArrowheads="1"/>
          </p:cNvSpPr>
          <p:nvPr/>
        </p:nvSpPr>
        <p:spPr bwMode="auto">
          <a:xfrm>
            <a:off x="1331913" y="3716338"/>
            <a:ext cx="5041900" cy="108108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rgbClr val="660033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sz="1600"/>
              <a:t>Разработка и создание </a:t>
            </a:r>
            <a:r>
              <a:rPr lang="ru-RU" sz="1600" b="1"/>
              <a:t>виртуальной экспозиции</a:t>
            </a:r>
            <a:r>
              <a:rPr lang="ru-RU" sz="1600"/>
              <a:t> МАЭ ПГГПУ, размещение её на сайте музея</a:t>
            </a:r>
          </a:p>
        </p:txBody>
      </p:sp>
      <p:pic>
        <p:nvPicPr>
          <p:cNvPr id="8200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025" y="3789363"/>
            <a:ext cx="2232025" cy="1592262"/>
          </a:xfrm>
          <a:prstGeom prst="rect">
            <a:avLst/>
          </a:prstGeom>
          <a:noFill/>
          <a:ln w="9525">
            <a:solidFill>
              <a:srgbClr val="660033"/>
            </a:solidFill>
            <a:miter lim="800000"/>
            <a:headEnd/>
            <a:tailEnd/>
          </a:ln>
        </p:spPr>
      </p:pic>
      <p:sp>
        <p:nvSpPr>
          <p:cNvPr id="8201" name="AutoShape 11"/>
          <p:cNvSpPr>
            <a:spLocks noChangeArrowheads="1"/>
          </p:cNvSpPr>
          <p:nvPr/>
        </p:nvSpPr>
        <p:spPr bwMode="auto">
          <a:xfrm>
            <a:off x="1401763" y="5013325"/>
            <a:ext cx="5041900" cy="108108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rgbClr val="660033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sz="1600"/>
              <a:t>Создание </a:t>
            </a:r>
            <a:r>
              <a:rPr lang="ru-RU" sz="1600" b="1"/>
              <a:t>передвижной экспозиции</a:t>
            </a:r>
            <a:r>
              <a:rPr lang="ru-RU" sz="1600"/>
              <a:t> для проведения тематических экскурсий среди школ города Перми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2" descr="Витрина пропита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88" y="4321175"/>
            <a:ext cx="1614487" cy="2420938"/>
          </a:xfrm>
          <a:prstGeom prst="rect">
            <a:avLst/>
          </a:prstGeom>
          <a:noFill/>
          <a:ln w="9525">
            <a:solidFill>
              <a:srgbClr val="660033"/>
            </a:solidFill>
            <a:miter lim="800000"/>
            <a:headEnd/>
            <a:tailEnd/>
          </a:ln>
        </p:spPr>
      </p:pic>
      <p:pic>
        <p:nvPicPr>
          <p:cNvPr id="9219" name="Picture 13"/>
          <p:cNvPicPr>
            <a:picLocks noChangeAspect="1" noChangeArrowheads="1"/>
          </p:cNvPicPr>
          <p:nvPr/>
        </p:nvPicPr>
        <p:blipFill>
          <a:blip r:embed="rId3" cstate="print"/>
          <a:srcRect l="27866" t="8662" r="29526" b="6694"/>
          <a:stretch>
            <a:fillRect/>
          </a:stretch>
        </p:blipFill>
        <p:spPr bwMode="auto">
          <a:xfrm>
            <a:off x="6465888" y="3789363"/>
            <a:ext cx="2643187" cy="2952750"/>
          </a:xfrm>
          <a:prstGeom prst="rect">
            <a:avLst/>
          </a:prstGeom>
          <a:noFill/>
          <a:ln w="9525">
            <a:solidFill>
              <a:srgbClr val="660033"/>
            </a:solidFill>
            <a:miter lim="800000"/>
            <a:headEnd/>
            <a:tailEnd/>
          </a:ln>
        </p:spPr>
      </p:pic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0" y="260350"/>
            <a:ext cx="9144000" cy="720725"/>
          </a:xfrm>
          <a:prstGeom prst="rect">
            <a:avLst/>
          </a:prstGeom>
          <a:solidFill>
            <a:srgbClr val="993366"/>
          </a:solidFill>
          <a:ln w="9525">
            <a:solidFill>
              <a:srgbClr val="800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 indent="449263"/>
            <a:r>
              <a:rPr lang="ru-RU" sz="2000" b="1">
                <a:solidFill>
                  <a:schemeClr val="bg1"/>
                </a:solidFill>
              </a:rPr>
              <a:t>ПЛАНИРУЕМЫЕ РЕЗУЛЬТАТЫ</a:t>
            </a:r>
          </a:p>
        </p:txBody>
      </p:sp>
      <p:sp>
        <p:nvSpPr>
          <p:cNvPr id="9221" name="AutoShape 5"/>
          <p:cNvSpPr>
            <a:spLocks noChangeArrowheads="1"/>
          </p:cNvSpPr>
          <p:nvPr/>
        </p:nvSpPr>
        <p:spPr bwMode="auto">
          <a:xfrm>
            <a:off x="395288" y="1268413"/>
            <a:ext cx="4248150" cy="1008062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 w="12700">
            <a:solidFill>
              <a:srgbClr val="FF6600"/>
            </a:solidFill>
            <a:round/>
            <a:headEnd/>
            <a:tailEnd/>
          </a:ln>
        </p:spPr>
        <p:txBody>
          <a:bodyPr anchor="ctr"/>
          <a:lstStyle/>
          <a:p>
            <a:r>
              <a:rPr lang="ru-RU" sz="1600" b="1">
                <a:solidFill>
                  <a:srgbClr val="660033"/>
                </a:solidFill>
              </a:rPr>
              <a:t>Организация работы со школами города Перми</a:t>
            </a:r>
          </a:p>
          <a:p>
            <a:endParaRPr lang="ru-RU" sz="1600">
              <a:solidFill>
                <a:srgbClr val="660033"/>
              </a:solidFill>
            </a:endParaRPr>
          </a:p>
        </p:txBody>
      </p:sp>
      <p:sp>
        <p:nvSpPr>
          <p:cNvPr id="9222" name="AutoShape 6"/>
          <p:cNvSpPr>
            <a:spLocks noChangeArrowheads="1"/>
          </p:cNvSpPr>
          <p:nvPr/>
        </p:nvSpPr>
        <p:spPr bwMode="auto">
          <a:xfrm>
            <a:off x="1331913" y="2492375"/>
            <a:ext cx="5041900" cy="108108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rgbClr val="660033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sz="1600"/>
              <a:t>Организация и проведение конкурса </a:t>
            </a:r>
          </a:p>
          <a:p>
            <a:pPr algn="ctr"/>
            <a:r>
              <a:rPr lang="ru-RU" sz="1600" b="1"/>
              <a:t>«Лучший школьный музей»</a:t>
            </a:r>
          </a:p>
        </p:txBody>
      </p:sp>
      <p:sp>
        <p:nvSpPr>
          <p:cNvPr id="9223" name="AutoShape 7"/>
          <p:cNvSpPr>
            <a:spLocks noChangeArrowheads="1"/>
          </p:cNvSpPr>
          <p:nvPr/>
        </p:nvSpPr>
        <p:spPr bwMode="auto">
          <a:xfrm>
            <a:off x="1331913" y="3716338"/>
            <a:ext cx="5041900" cy="108108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rgbClr val="660033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sz="1600"/>
              <a:t>Издание актуального </a:t>
            </a:r>
            <a:r>
              <a:rPr lang="ru-RU" sz="1600" b="1"/>
              <a:t>реестра школьных музеев</a:t>
            </a:r>
            <a:r>
              <a:rPr lang="ru-RU" sz="1600"/>
              <a:t> города Перми</a:t>
            </a:r>
          </a:p>
        </p:txBody>
      </p:sp>
      <p:pic>
        <p:nvPicPr>
          <p:cNvPr id="9224" name="Picture 11" descr="image_137933534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3663" y="1406525"/>
            <a:ext cx="2665412" cy="1781175"/>
          </a:xfrm>
          <a:prstGeom prst="rect">
            <a:avLst/>
          </a:prstGeom>
          <a:noFill/>
          <a:ln w="9525">
            <a:solidFill>
              <a:srgbClr val="660033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6" descr="Скри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325" y="1196975"/>
            <a:ext cx="2906713" cy="3965575"/>
          </a:xfrm>
          <a:prstGeom prst="rect">
            <a:avLst/>
          </a:prstGeom>
          <a:noFill/>
          <a:ln w="9525">
            <a:solidFill>
              <a:srgbClr val="660033"/>
            </a:solidFill>
            <a:miter lim="800000"/>
            <a:headEnd/>
            <a:tailEnd/>
          </a:ln>
        </p:spPr>
      </p:pic>
      <p:sp>
        <p:nvSpPr>
          <p:cNvPr id="10243" name="Rectangle 4"/>
          <p:cNvSpPr>
            <a:spLocks noChangeArrowheads="1"/>
          </p:cNvSpPr>
          <p:nvPr/>
        </p:nvSpPr>
        <p:spPr bwMode="auto">
          <a:xfrm>
            <a:off x="0" y="260350"/>
            <a:ext cx="9144000" cy="720725"/>
          </a:xfrm>
          <a:prstGeom prst="rect">
            <a:avLst/>
          </a:prstGeom>
          <a:solidFill>
            <a:srgbClr val="993366"/>
          </a:solidFill>
          <a:ln w="9525">
            <a:solidFill>
              <a:srgbClr val="800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 indent="449263"/>
            <a:r>
              <a:rPr lang="ru-RU" sz="2000" b="1">
                <a:solidFill>
                  <a:schemeClr val="bg1"/>
                </a:solidFill>
              </a:rPr>
              <a:t>ПЛАНИРУЕМЫЕ РЕЗУЛЬТАТЫ</a:t>
            </a:r>
          </a:p>
        </p:txBody>
      </p:sp>
      <p:sp>
        <p:nvSpPr>
          <p:cNvPr id="10244" name="AutoShape 5"/>
          <p:cNvSpPr>
            <a:spLocks noChangeArrowheads="1"/>
          </p:cNvSpPr>
          <p:nvPr/>
        </p:nvSpPr>
        <p:spPr bwMode="auto">
          <a:xfrm>
            <a:off x="395288" y="1268413"/>
            <a:ext cx="4248150" cy="1008062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 w="12700">
            <a:solidFill>
              <a:srgbClr val="FF6600"/>
            </a:solidFill>
            <a:round/>
            <a:headEnd/>
            <a:tailEnd/>
          </a:ln>
        </p:spPr>
        <p:txBody>
          <a:bodyPr anchor="ctr"/>
          <a:lstStyle/>
          <a:p>
            <a:r>
              <a:rPr lang="ru-RU" sz="1600" b="1">
                <a:solidFill>
                  <a:srgbClr val="660033"/>
                </a:solidFill>
              </a:rPr>
              <a:t>Методическое обеспечение профиля «Культурный туризм и экскурсионная деятельность» </a:t>
            </a:r>
          </a:p>
        </p:txBody>
      </p:sp>
      <p:sp>
        <p:nvSpPr>
          <p:cNvPr id="10245" name="AutoShape 6"/>
          <p:cNvSpPr>
            <a:spLocks noChangeArrowheads="1"/>
          </p:cNvSpPr>
          <p:nvPr/>
        </p:nvSpPr>
        <p:spPr bwMode="auto">
          <a:xfrm>
            <a:off x="1331913" y="2492375"/>
            <a:ext cx="5041900" cy="108108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rgbClr val="660033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sz="1600"/>
              <a:t>Создание </a:t>
            </a:r>
            <a:r>
              <a:rPr lang="ru-RU" sz="1600" b="1"/>
              <a:t>образовательных короткометражных фильмов</a:t>
            </a:r>
            <a:r>
              <a:rPr lang="ru-RU" sz="1600"/>
              <a:t> о полевой археологии и музеологии</a:t>
            </a:r>
          </a:p>
        </p:txBody>
      </p:sp>
      <p:sp>
        <p:nvSpPr>
          <p:cNvPr id="10246" name="AutoShape 8" descr="2Q=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0247" name="Picture 10" descr="m_3473132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38" y="4421188"/>
            <a:ext cx="2133600" cy="1600200"/>
          </a:xfrm>
          <a:prstGeom prst="rect">
            <a:avLst/>
          </a:prstGeom>
          <a:noFill/>
          <a:ln w="9525">
            <a:solidFill>
              <a:srgbClr val="660033"/>
            </a:solidFill>
            <a:miter lim="800000"/>
            <a:headEnd/>
            <a:tailEnd/>
          </a:ln>
        </p:spPr>
      </p:pic>
      <p:sp>
        <p:nvSpPr>
          <p:cNvPr id="10248" name="AutoShape 12" descr="Z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49" name="AutoShape 14" descr="Z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0250" name="Picture 15" descr="загруженно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938" y="4398963"/>
            <a:ext cx="2160587" cy="1622425"/>
          </a:xfrm>
          <a:prstGeom prst="rect">
            <a:avLst/>
          </a:prstGeom>
          <a:noFill/>
          <a:ln w="9525">
            <a:solidFill>
              <a:srgbClr val="660033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427</Words>
  <Application>Microsoft Office PowerPoint</Application>
  <PresentationFormat>Экран (4:3)</PresentationFormat>
  <Paragraphs>50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Calibri</vt:lpstr>
      <vt:lpstr>Times New Roman</vt:lpstr>
      <vt:lpstr>Bookman Old Style</vt:lpstr>
      <vt:lpstr>Book Antiqua</vt:lpstr>
      <vt:lpstr>Оформление по умолчанию</vt:lpstr>
      <vt:lpstr> «Музей археологии и этнографии Пермского Предуралья ПГГПУ как научно-педагогический центр популяризации историко-культурного наследия Пермского края»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Дмитрий</dc:creator>
  <cp:lastModifiedBy>Aspire0001</cp:lastModifiedBy>
  <cp:revision>8</cp:revision>
  <dcterms:created xsi:type="dcterms:W3CDTF">2013-11-04T07:54:16Z</dcterms:created>
  <dcterms:modified xsi:type="dcterms:W3CDTF">2013-11-12T06:02:38Z</dcterms:modified>
</cp:coreProperties>
</file>