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6" r:id="rId3"/>
    <p:sldId id="316" r:id="rId4"/>
    <p:sldId id="283" r:id="rId5"/>
    <p:sldId id="317" r:id="rId6"/>
    <p:sldId id="322" r:id="rId7"/>
    <p:sldId id="318" r:id="rId8"/>
    <p:sldId id="319" r:id="rId9"/>
    <p:sldId id="320" r:id="rId10"/>
    <p:sldId id="32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F6F9"/>
    <a:srgbClr val="4D485B"/>
    <a:srgbClr val="DEDE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9" autoAdjust="0"/>
    <p:restoredTop sz="99692" autoAdjust="0"/>
  </p:normalViewPr>
  <p:slideViewPr>
    <p:cSldViewPr>
      <p:cViewPr varScale="1">
        <p:scale>
          <a:sx n="94" d="100"/>
          <a:sy n="94" d="100"/>
        </p:scale>
        <p:origin x="-10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B9242C-AC03-4D04-A7E5-2497D5C224D1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A369AA-D00C-4B12-8DE9-8115DDF81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днс\Documents\PR\Семинар по медиаплану\плашка 4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4D485B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BF26-064F-4756-B2D7-C6229C8E51A9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355E9-B7E9-4C13-8850-389FA5161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FFFD-5B3F-4543-867A-94EAE86484AD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0DDF8-900F-4BFA-9ED1-AB92748056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56A08-7C70-4E99-A76A-C7126E61F61C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BCEF6-EFA5-4742-A0E0-502B5E67E8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08912" cy="107099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22A9B-D5CB-436C-9A1E-2842642E8DA4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DEA15-9B9D-4611-92A0-38557B7F1D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6729-45CD-4238-9041-9E4C8669B955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1E052-5C1C-4944-8639-366645DDF6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452D8-C21E-4EFF-AA16-188DDBDCB2ED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871E2-8890-4E73-B070-012C4856ED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8092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5" y="1916832"/>
            <a:ext cx="4040188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564904"/>
            <a:ext cx="4040188" cy="356125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0" y="1916832"/>
            <a:ext cx="4041775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64904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B1422-810A-4F80-A2F6-F4309B09CDE5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3F01-AC2A-4B20-8B80-C3E841BB88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B95DE-6CB4-418E-8E5A-6AA502AEFF6B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5A53C-2A28-4F3F-9D4D-C0AEFC9560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7C35A-F2BE-482E-B45C-3B333D86BF04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24B58-79CC-42B9-8791-F18D326A8F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920880" cy="946026"/>
          </a:xfrm>
        </p:spPr>
        <p:txBody>
          <a:bodyPr anchor="b">
            <a:normAutofit/>
          </a:bodyPr>
          <a:lstStyle>
            <a:lvl1pPr algn="ctr">
              <a:defRPr sz="4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916833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75403-4383-4E19-A30B-F9C09809AD9B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1F8DD-41AA-4335-B8A2-3529E74246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0" y="908050"/>
            <a:ext cx="914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6"/>
            <a:ext cx="5486400" cy="36748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2FD23-7385-405B-A89A-756D7AADD42D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DD409-7735-46F1-942C-79F01BD027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:\Users\днс\Documents\PR\Семинар по медиаплану\плашка 5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916113"/>
            <a:ext cx="9144000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549275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C4C505-DAFD-4E93-9DF3-1A8C3E1351E6}" type="datetimeFigureOut">
              <a:rPr lang="ru-RU"/>
              <a:pPr>
                <a:defRPr/>
              </a:pPr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3E817D-838A-4F2A-9625-60D7AB3450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61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DEDEDD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6638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Электронный сборник учебно-методических материалов ЦИО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ru-RU" sz="2000" smtClean="0">
                <a:latin typeface="Arial" charset="0"/>
                <a:cs typeface="Arial" charset="0"/>
              </a:rPr>
              <a:t>Доц.кафедры методики</a:t>
            </a:r>
          </a:p>
          <a:p>
            <a:pPr algn="r" eaLnBrk="1" hangingPunct="1"/>
            <a:r>
              <a:rPr lang="ru-RU" sz="2000" smtClean="0">
                <a:latin typeface="Arial" charset="0"/>
                <a:cs typeface="Arial" charset="0"/>
              </a:rPr>
              <a:t> преподавания ИЯ</a:t>
            </a:r>
          </a:p>
          <a:p>
            <a:pPr algn="r" eaLnBrk="1" hangingPunct="1"/>
            <a:r>
              <a:rPr lang="ru-RU" sz="2000" smtClean="0">
                <a:latin typeface="Arial" charset="0"/>
                <a:cs typeface="Arial" charset="0"/>
              </a:rPr>
              <a:t> Е.Н.Нельзина</a:t>
            </a:r>
          </a:p>
          <a:p>
            <a:pPr eaLnBrk="1" hangingPunct="1"/>
            <a:r>
              <a:rPr lang="ru-RU" sz="2000" b="1" smtClean="0">
                <a:latin typeface="Arial" charset="0"/>
                <a:cs typeface="Arial" charset="0"/>
              </a:rPr>
              <a:t>ПГГПУ</a:t>
            </a:r>
          </a:p>
          <a:p>
            <a:pPr eaLnBrk="1" hangingPunct="1"/>
            <a:r>
              <a:rPr lang="ru-RU" sz="2000" b="1" smtClean="0">
                <a:latin typeface="Arial" charset="0"/>
                <a:cs typeface="Arial" charset="0"/>
              </a:rPr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07375" cy="106997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СРОКИ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smtClean="0">
                <a:latin typeface="Arial" charset="0"/>
                <a:cs typeface="Arial" charset="0"/>
              </a:rPr>
              <a:t>Подача заявок на участие в конкурсе </a:t>
            </a:r>
          </a:p>
          <a:p>
            <a:pPr>
              <a:buFont typeface="Arial" charset="0"/>
              <a:buNone/>
            </a:pPr>
            <a:r>
              <a:rPr lang="ru-RU" sz="3600" smtClean="0">
                <a:latin typeface="Arial" charset="0"/>
                <a:cs typeface="Arial" charset="0"/>
              </a:rPr>
              <a:t>до 11. 07.16.</a:t>
            </a:r>
          </a:p>
          <a:p>
            <a:r>
              <a:rPr lang="ru-RU" sz="3600" smtClean="0">
                <a:latin typeface="Arial" charset="0"/>
                <a:cs typeface="Arial" charset="0"/>
              </a:rPr>
              <a:t>Заочный тур конкурса  </a:t>
            </a:r>
          </a:p>
          <a:p>
            <a:pPr>
              <a:buFont typeface="Arial" charset="0"/>
              <a:buNone/>
            </a:pPr>
            <a:r>
              <a:rPr lang="ru-RU" sz="3600" smtClean="0">
                <a:latin typeface="Arial" charset="0"/>
                <a:cs typeface="Arial" charset="0"/>
              </a:rPr>
              <a:t>19 -26.09.2016.</a:t>
            </a:r>
          </a:p>
          <a:p>
            <a:r>
              <a:rPr lang="ru-RU" sz="3600" smtClean="0">
                <a:latin typeface="Arial" charset="0"/>
                <a:cs typeface="Arial" charset="0"/>
              </a:rPr>
              <a:t>Очный тур конкурса 27-29.09.2016.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3"/>
          <p:cNvSpPr>
            <a:spLocks noChangeArrowheads="1"/>
          </p:cNvSpPr>
          <p:nvPr/>
        </p:nvSpPr>
        <p:spPr bwMode="auto">
          <a:xfrm>
            <a:off x="1150938" y="2049463"/>
            <a:ext cx="691515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ru-RU" sz="3200">
                <a:solidFill>
                  <a:srgbClr val="595959"/>
                </a:solidFill>
              </a:rPr>
              <a:t>неоднородность материалов;</a:t>
            </a:r>
          </a:p>
          <a:p>
            <a:pPr marL="342900" indent="-342900">
              <a:buFont typeface="Arial" charset="0"/>
              <a:buChar char="•"/>
            </a:pPr>
            <a:r>
              <a:rPr lang="ru-RU" sz="3200">
                <a:solidFill>
                  <a:srgbClr val="595959"/>
                </a:solidFill>
              </a:rPr>
              <a:t>разные формы и  стили оформления;</a:t>
            </a:r>
          </a:p>
          <a:p>
            <a:pPr marL="342900" indent="-342900">
              <a:buFont typeface="Arial" charset="0"/>
              <a:buChar char="•"/>
            </a:pPr>
            <a:r>
              <a:rPr lang="ru-RU" sz="3200">
                <a:solidFill>
                  <a:srgbClr val="595959"/>
                </a:solidFill>
              </a:rPr>
              <a:t>нарушение комплексности материалов;</a:t>
            </a:r>
          </a:p>
          <a:p>
            <a:pPr marL="342900" indent="-342900">
              <a:buFont typeface="Arial" charset="0"/>
              <a:buChar char="•"/>
            </a:pPr>
            <a:r>
              <a:rPr lang="ru-RU" sz="3200">
                <a:solidFill>
                  <a:srgbClr val="595959"/>
                </a:solidFill>
              </a:rPr>
              <a:t>получение информации об апробации или публикации представленных материалов </a:t>
            </a:r>
          </a:p>
          <a:p>
            <a:pPr marL="342900" indent="-342900">
              <a:buFont typeface="Arial" charset="0"/>
              <a:buChar char="•"/>
            </a:pPr>
            <a:endParaRPr lang="ru-RU" sz="3600">
              <a:solidFill>
                <a:srgbClr val="C00000"/>
              </a:solidFill>
            </a:endParaRPr>
          </a:p>
          <a:p>
            <a:pPr marL="342900" indent="-342900">
              <a:buFont typeface="Arial" charset="0"/>
              <a:buChar char="•"/>
            </a:pPr>
            <a:endParaRPr lang="ru-RU" sz="240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0113" y="692150"/>
            <a:ext cx="74168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ТРУДНОСТИ</a:t>
            </a:r>
            <a:endParaRPr lang="ru-RU" sz="48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3688" y="765175"/>
            <a:ext cx="5040312" cy="9985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НАЗВАНИЕ</a:t>
            </a:r>
            <a:endParaRPr lang="ru-RU" sz="36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243" name="Прямоугольник 3"/>
          <p:cNvSpPr>
            <a:spLocks noChangeArrowheads="1"/>
          </p:cNvSpPr>
          <p:nvPr/>
        </p:nvSpPr>
        <p:spPr bwMode="auto">
          <a:xfrm>
            <a:off x="684213" y="2708275"/>
            <a:ext cx="76327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«Совершенствование и развитие педагогического мастерства в свете современной образовательной парадигме»</a:t>
            </a:r>
            <a:endParaRPr lang="ru-RU" sz="36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4"/>
          <p:cNvSpPr>
            <a:spLocks noGrp="1"/>
          </p:cNvSpPr>
          <p:nvPr>
            <p:ph type="title"/>
          </p:nvPr>
        </p:nvSpPr>
        <p:spPr>
          <a:xfrm>
            <a:off x="468313" y="333375"/>
            <a:ext cx="4679950" cy="15017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Образовательные организации</a:t>
            </a:r>
          </a:p>
        </p:txBody>
      </p:sp>
      <p:sp>
        <p:nvSpPr>
          <p:cNvPr id="17410" name="Содержимое 7"/>
          <p:cNvSpPr>
            <a:spLocks noGrp="1"/>
          </p:cNvSpPr>
          <p:nvPr>
            <p:ph idx="1"/>
          </p:nvPr>
        </p:nvSpPr>
        <p:spPr>
          <a:xfrm>
            <a:off x="179388" y="2133600"/>
            <a:ext cx="8785225" cy="4535488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Arial" charset="0"/>
              </a:rPr>
              <a:t>МАОУ «</a:t>
            </a:r>
            <a:r>
              <a:rPr lang="ru-RU" sz="2800" smtClean="0">
                <a:latin typeface="Times New Roman" pitchFamily="18" charset="0"/>
                <a:ea typeface="Times New Roman" pitchFamily="18" charset="0"/>
                <a:cs typeface="Arial" charset="0"/>
              </a:rPr>
              <a:t>Гимназия 31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» г. Пермь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Arial" charset="0"/>
              </a:rPr>
              <a:t>МБОУ </a:t>
            </a:r>
            <a:r>
              <a:rPr lang="ru-RU" sz="2800" smtClean="0">
                <a:latin typeface="Times New Roman" pitchFamily="18" charset="0"/>
                <a:ea typeface="Times New Roman" pitchFamily="18" charset="0"/>
                <a:cs typeface="Arial" charset="0"/>
              </a:rPr>
              <a:t>Добрянская СОШ №3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Arial" charset="0"/>
              </a:rPr>
              <a:t>МБ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« Детский сад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№5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»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с.Березовка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МС(К)ОУ СКОШ №152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 г. Пермь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Arial" charset="0"/>
              </a:rPr>
              <a:t>МАОУ «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Лицей №2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» г. Пермь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Arial" charset="0"/>
              </a:rPr>
              <a:t>МАОУ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«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Гимназия №10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» г. Пермь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Arial" charset="0"/>
              </a:rPr>
              <a:t>МАОУ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«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Гимназия №6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»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г. Пермь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800" smtClean="0">
                <a:latin typeface="Times New Roman" pitchFamily="18" charset="0"/>
                <a:cs typeface="Arial" charset="0"/>
              </a:rPr>
              <a:t>МАОУ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«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Гимназия №7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»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  <a:cs typeface="Arial" charset="0"/>
              </a:rPr>
              <a:t>г. Пермь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4248150" cy="1069975"/>
          </a:xfrm>
        </p:spPr>
        <p:txBody>
          <a:bodyPr/>
          <a:lstStyle/>
          <a:p>
            <a:pPr>
              <a:defRPr/>
            </a:pPr>
            <a:r>
              <a:rPr lang="ru-RU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Образовательные организации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434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>
                <a:latin typeface="Times New Roman" pitchFamily="18" charset="0"/>
                <a:cs typeface="Arial" charset="0"/>
              </a:rPr>
              <a:t>МАОУ</a:t>
            </a:r>
            <a:r>
              <a:rPr lang="ru-RU" smtClean="0"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ru-RU" smtClean="0">
                <a:latin typeface="Times New Roman" pitchFamily="18" charset="0"/>
                <a:cs typeface="Arial" charset="0"/>
              </a:rPr>
              <a:t>«</a:t>
            </a:r>
            <a:r>
              <a:rPr lang="ru-RU" smtClean="0">
                <a:latin typeface="Times New Roman" pitchFamily="18" charset="0"/>
                <a:ea typeface="Times New Roman" pitchFamily="18" charset="0"/>
                <a:cs typeface="Arial" charset="0"/>
              </a:rPr>
              <a:t>СОШ </a:t>
            </a:r>
            <a:r>
              <a:rPr lang="ru-RU" smtClean="0">
                <a:latin typeface="Times New Roman" pitchFamily="18" charset="0"/>
                <a:cs typeface="Arial" charset="0"/>
              </a:rPr>
              <a:t>№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102</a:t>
            </a:r>
            <a:r>
              <a:rPr lang="ru-RU" smtClean="0">
                <a:latin typeface="Times New Roman" pitchFamily="18" charset="0"/>
                <a:cs typeface="Arial" charset="0"/>
              </a:rPr>
              <a:t>» г.Пермь</a:t>
            </a:r>
          </a:p>
          <a:p>
            <a:r>
              <a:rPr lang="ru-RU" sz="2800" smtClean="0">
                <a:latin typeface="Times New Roman" pitchFamily="18" charset="0"/>
                <a:cs typeface="Arial" charset="0"/>
              </a:rPr>
              <a:t>МАОУ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Arial" charset="0"/>
              </a:rPr>
              <a:t>«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Гимназия №33</a:t>
            </a:r>
            <a:r>
              <a:rPr lang="ru-RU" smtClean="0">
                <a:latin typeface="Times New Roman" pitchFamily="18" charset="0"/>
                <a:cs typeface="Arial" charset="0"/>
              </a:rPr>
              <a:t>»</a:t>
            </a:r>
          </a:p>
          <a:p>
            <a:r>
              <a:rPr lang="ru-RU" sz="2800" smtClean="0">
                <a:latin typeface="Times New Roman" pitchFamily="18" charset="0"/>
                <a:cs typeface="Arial" charset="0"/>
              </a:rPr>
              <a:t>МАОУ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Arial" charset="0"/>
              </a:rPr>
              <a:t>«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Гимназия №11</a:t>
            </a:r>
            <a:r>
              <a:rPr lang="ru-RU" smtClean="0">
                <a:latin typeface="Times New Roman" pitchFamily="18" charset="0"/>
                <a:cs typeface="Arial" charset="0"/>
              </a:rPr>
              <a:t>» г.Пермь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СОШ №14 г. Березники</a:t>
            </a:r>
          </a:p>
          <a:p>
            <a:r>
              <a:rPr lang="ru-RU" sz="2800" smtClean="0">
                <a:latin typeface="Times New Roman" pitchFamily="18" charset="0"/>
                <a:cs typeface="Arial" charset="0"/>
              </a:rPr>
              <a:t>МАОУ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Юго-Камская СОШ</a:t>
            </a:r>
          </a:p>
          <a:p>
            <a:r>
              <a:rPr lang="ru-RU" sz="2800" smtClean="0">
                <a:latin typeface="Times New Roman" pitchFamily="18" charset="0"/>
                <a:cs typeface="Arial" charset="0"/>
              </a:rPr>
              <a:t>МАОУ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Arial" charset="0"/>
              </a:rPr>
              <a:t>«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СОШ </a:t>
            </a:r>
            <a:r>
              <a:rPr lang="ru-RU" smtClean="0">
                <a:latin typeface="Times New Roman" pitchFamily="18" charset="0"/>
                <a:cs typeface="Arial" charset="0"/>
              </a:rPr>
              <a:t>№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mtClean="0">
                <a:latin typeface="Times New Roman" pitchFamily="18" charset="0"/>
                <a:cs typeface="Arial" charset="0"/>
              </a:rPr>
              <a:t>» г. Пермь</a:t>
            </a:r>
          </a:p>
          <a:p>
            <a:r>
              <a:rPr lang="ru-RU" sz="2800" smtClean="0">
                <a:latin typeface="Times New Roman" pitchFamily="18" charset="0"/>
                <a:cs typeface="Arial" charset="0"/>
              </a:rPr>
              <a:t>МАОУ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Arial" charset="0"/>
              </a:rPr>
              <a:t>«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СОШ </a:t>
            </a:r>
            <a:r>
              <a:rPr lang="ru-RU" smtClean="0">
                <a:latin typeface="Times New Roman" pitchFamily="18" charset="0"/>
                <a:cs typeface="Arial" charset="0"/>
              </a:rPr>
              <a:t>№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mtClean="0">
                <a:latin typeface="Times New Roman" pitchFamily="18" charset="0"/>
                <a:cs typeface="Arial" charset="0"/>
              </a:rPr>
              <a:t>» г.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Чайковский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3887787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C6D9F1"/>
                </a:solidFill>
                <a:latin typeface="Arial" charset="0"/>
                <a:cs typeface="Arial" charset="0"/>
              </a:rPr>
              <a:t>Образовательные организации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smtClean="0">
                <a:latin typeface="Times New Roman" pitchFamily="18" charset="0"/>
                <a:cs typeface="Arial" charset="0"/>
              </a:rPr>
              <a:t>МАОУ «СОШ №135» г. Пермь</a:t>
            </a:r>
          </a:p>
          <a:p>
            <a:r>
              <a:rPr lang="ru-RU" sz="2800" smtClean="0">
                <a:latin typeface="Times New Roman" pitchFamily="18" charset="0"/>
                <a:cs typeface="Arial" charset="0"/>
              </a:rPr>
              <a:t>МБОУ Дубровская СОШ</a:t>
            </a:r>
          </a:p>
          <a:p>
            <a:endParaRPr lang="ru-RU" sz="2800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07375" cy="106997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ПЕРСПЕКТИВЫ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ru-RU" sz="3600" dirty="0" smtClean="0"/>
              <a:t>Конкурс учебно-методических материалов по теме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sz="3600" dirty="0" smtClean="0"/>
              <a:t>«Организация современных форм учебного процесса»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07375" cy="106997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ОСОБЕННОСТИ КОНКУРСА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  <a:cs typeface="Arial" charset="0"/>
              </a:rPr>
              <a:t>возможность участия в конкурсе как образовательных организаций, так и отдельных педагогов по индивидуальной заявке;</a:t>
            </a:r>
          </a:p>
          <a:p>
            <a:r>
              <a:rPr lang="ru-RU" smtClean="0">
                <a:latin typeface="Arial" charset="0"/>
                <a:cs typeface="Arial" charset="0"/>
              </a:rPr>
              <a:t>возможность участия сетевых партнеров ЦИО и ПГГПУ;</a:t>
            </a:r>
          </a:p>
          <a:p>
            <a:r>
              <a:rPr lang="ru-RU" smtClean="0">
                <a:latin typeface="Arial" charset="0"/>
                <a:cs typeface="Arial" charset="0"/>
              </a:rPr>
              <a:t>2 этапа (заочный и очный этапы)</a:t>
            </a:r>
          </a:p>
          <a:p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07375" cy="106997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ОСОБЕННОСТИ КОНКУРСА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>
                <a:latin typeface="Arial" charset="0"/>
                <a:cs typeface="Arial" charset="0"/>
              </a:rPr>
              <a:t>Комплекс материалов: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Arial" charset="0"/>
                <a:cs typeface="Arial" charset="0"/>
              </a:rPr>
              <a:t>технологическая карта урока (занятия);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Arial" charset="0"/>
                <a:cs typeface="Arial" charset="0"/>
              </a:rPr>
              <a:t>Конспект урока (занятия);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Arial" charset="0"/>
                <a:cs typeface="Arial" charset="0"/>
              </a:rPr>
              <a:t>Видеофрагмент, отражающий решение одной или нескольких поставленных задач;</a:t>
            </a:r>
          </a:p>
          <a:p>
            <a:pPr marL="0" indent="0">
              <a:buFont typeface="Arial" charset="0"/>
              <a:buNone/>
            </a:pPr>
            <a:r>
              <a:rPr lang="ru-RU" smtClean="0">
                <a:latin typeface="Arial" charset="0"/>
                <a:cs typeface="Arial" charset="0"/>
              </a:rPr>
              <a:t>дидактические (раздаточные) материалы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</TotalTime>
  <Words>204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Тема Office</vt:lpstr>
      <vt:lpstr>Тема Office</vt:lpstr>
      <vt:lpstr>Электронный сборник учебно-методических материалов ЦИО</vt:lpstr>
      <vt:lpstr>Слайд 2</vt:lpstr>
      <vt:lpstr>НАЗВАНИЕ</vt:lpstr>
      <vt:lpstr>Образовательные организации</vt:lpstr>
      <vt:lpstr>Образовательные организации</vt:lpstr>
      <vt:lpstr>Образовательные организации</vt:lpstr>
      <vt:lpstr>ПЕРСПЕКТИВЫ</vt:lpstr>
      <vt:lpstr>ОСОБЕННОСТИ КОНКУРСА</vt:lpstr>
      <vt:lpstr>ОСОБЕННОСТИ КОНКУРСА</vt:lpstr>
      <vt:lpstr>СРОКИ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user</cp:lastModifiedBy>
  <cp:revision>120</cp:revision>
  <dcterms:created xsi:type="dcterms:W3CDTF">2013-10-16T06:54:36Z</dcterms:created>
  <dcterms:modified xsi:type="dcterms:W3CDTF">2016-06-23T05:55:48Z</dcterms:modified>
</cp:coreProperties>
</file>