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9" r:id="rId4"/>
    <p:sldId id="262" r:id="rId5"/>
    <p:sldId id="264" r:id="rId6"/>
    <p:sldId id="263" r:id="rId7"/>
    <p:sldId id="265" r:id="rId8"/>
    <p:sldId id="266" r:id="rId9"/>
    <p:sldId id="270" r:id="rId10"/>
    <p:sldId id="267" r:id="rId11"/>
    <p:sldId id="269" r:id="rId12"/>
    <p:sldId id="268" r:id="rId13"/>
    <p:sldId id="272" r:id="rId14"/>
    <p:sldId id="271" r:id="rId15"/>
    <p:sldId id="274" r:id="rId16"/>
    <p:sldId id="273" r:id="rId17"/>
    <p:sldId id="275" r:id="rId18"/>
    <p:sldId id="261" r:id="rId1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D485B"/>
    <a:srgbClr val="DEDED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665" autoAdjust="0"/>
    <p:restoredTop sz="94660"/>
  </p:normalViewPr>
  <p:slideViewPr>
    <p:cSldViewPr>
      <p:cViewPr varScale="1">
        <p:scale>
          <a:sx n="98" d="100"/>
          <a:sy n="98" d="100"/>
        </p:scale>
        <p:origin x="-46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C:\Users\днс\Documents\PR\Семинар по медиаплану\плашка 4.jp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2046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>
            <a:lvl1pPr>
              <a:defRPr>
                <a:solidFill>
                  <a:srgbClr val="4D485B"/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4D485B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Образец подзаголовка</a:t>
            </a:r>
            <a:endParaRPr lang="ru-RU" dirty="0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5E2FC3-4924-4A62-89BB-12E6E4D1A492}" type="datetimeFigureOut">
              <a:rPr lang="ru-RU"/>
              <a:pPr>
                <a:defRPr/>
              </a:pPr>
              <a:t>28.06.2016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E4CA59-A5A1-4AF7-9C72-2B1B4F46B1C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880403-1FA5-412B-BB63-E4EDB9AB2C98}" type="datetimeFigureOut">
              <a:rPr lang="ru-RU"/>
              <a:pPr>
                <a:defRPr/>
              </a:pPr>
              <a:t>28.06.2016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BB59A8-D97D-4B55-8076-264FF242A3F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992A16-4EDD-486C-BD3A-B1D0EDD61821}" type="datetimeFigureOut">
              <a:rPr lang="ru-RU"/>
              <a:pPr>
                <a:defRPr/>
              </a:pPr>
              <a:t>28.06.2016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662904-2F3F-4F59-BC2C-91E6937CD17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764705"/>
            <a:ext cx="8208912" cy="1070992"/>
          </a:xfrm>
        </p:spPr>
        <p:txBody>
          <a:bodyPr>
            <a:noAutofit/>
          </a:bodyPr>
          <a:lstStyle>
            <a:lvl1pPr>
              <a:defRPr sz="4000"/>
            </a:lvl1pPr>
          </a:lstStyle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413683-E9A1-402A-B191-D14BE0F6B9EB}" type="datetimeFigureOut">
              <a:rPr lang="ru-RU"/>
              <a:pPr>
                <a:defRPr/>
              </a:pPr>
              <a:t>28.06.2016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E374F7-F5C2-453C-9F7B-B0A1C31FE68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5683DA-55CB-47D6-A4A1-D24E7780A290}" type="datetimeFigureOut">
              <a:rPr lang="ru-RU"/>
              <a:pPr>
                <a:defRPr/>
              </a:pPr>
              <a:t>28.06.2016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B2E0A1-A98C-4352-B719-3956ACCA7F2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16833"/>
            <a:ext cx="4038600" cy="4209331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16833"/>
            <a:ext cx="4038600" cy="4209331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10E3C2-C786-42B7-B6F9-59E76A572095}" type="datetimeFigureOut">
              <a:rPr lang="ru-RU"/>
              <a:pPr>
                <a:defRPr/>
              </a:pPr>
              <a:t>28.06.2016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828F4D-7A1F-404E-A79D-3CD5FD887F1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764705"/>
            <a:ext cx="8280920" cy="1070992"/>
          </a:xfrm>
        </p:spPr>
        <p:txBody>
          <a:bodyPr/>
          <a:lstStyle>
            <a:lvl1pPr>
              <a:defRPr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7545" y="1916832"/>
            <a:ext cx="4040188" cy="567754"/>
          </a:xfrm>
        </p:spPr>
        <p:txBody>
          <a:bodyPr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1" y="2564904"/>
            <a:ext cx="4040188" cy="3561258"/>
          </a:xfrm>
        </p:spPr>
        <p:txBody>
          <a:bodyPr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4010" y="1916832"/>
            <a:ext cx="4041775" cy="567754"/>
          </a:xfrm>
        </p:spPr>
        <p:txBody>
          <a:bodyPr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2564904"/>
            <a:ext cx="4041775" cy="3561259"/>
          </a:xfrm>
        </p:spPr>
        <p:txBody>
          <a:bodyPr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E9A664-ACFE-4D90-B3B8-F3BA1DE7AB61}" type="datetimeFigureOut">
              <a:rPr lang="ru-RU"/>
              <a:pPr>
                <a:defRPr/>
              </a:pPr>
              <a:t>28.06.2016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CD275E-E68F-4202-A7FC-9CD37740395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E20C04-73DC-40B6-857B-CA916C632638}" type="datetimeFigureOut">
              <a:rPr lang="ru-RU"/>
              <a:pPr>
                <a:defRPr/>
              </a:pPr>
              <a:t>28.06.2016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1E6145-4161-4713-A4CC-4E845F0E796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ACE20-F072-41C2-9E5E-718A787D8E1A}" type="datetimeFigureOut">
              <a:rPr lang="ru-RU"/>
              <a:pPr>
                <a:defRPr/>
              </a:pPr>
              <a:t>28.06.2016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EDC11F-E7B1-4EED-9880-F64B5BE6619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764704"/>
            <a:ext cx="7920880" cy="946026"/>
          </a:xfrm>
        </p:spPr>
        <p:txBody>
          <a:bodyPr anchor="b">
            <a:normAutofit/>
          </a:bodyPr>
          <a:lstStyle>
            <a:lvl1pPr algn="ctr">
              <a:defRPr sz="4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1844825"/>
            <a:ext cx="5111751" cy="4281339"/>
          </a:xfrm>
        </p:spPr>
        <p:txBody>
          <a:bodyPr/>
          <a:lstStyle>
            <a:lvl1pPr>
              <a:defRPr sz="3200">
                <a:solidFill>
                  <a:srgbClr val="4D485B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2800">
                <a:solidFill>
                  <a:srgbClr val="4D485B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400">
                <a:solidFill>
                  <a:srgbClr val="4D485B"/>
                </a:solidFill>
                <a:latin typeface="Arial" pitchFamily="34" charset="0"/>
                <a:cs typeface="Arial" pitchFamily="34" charset="0"/>
              </a:defRPr>
            </a:lvl3pPr>
            <a:lvl4pPr>
              <a:defRPr sz="2000">
                <a:solidFill>
                  <a:srgbClr val="4D485B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2000">
                <a:solidFill>
                  <a:srgbClr val="4D485B"/>
                </a:solidFill>
                <a:latin typeface="Arial" pitchFamily="34" charset="0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916833"/>
            <a:ext cx="3008313" cy="4209331"/>
          </a:xfrm>
        </p:spPr>
        <p:txBody>
          <a:bodyPr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6E5582-372E-4C52-9352-5ECEE65A6117}" type="datetimeFigureOut">
              <a:rPr lang="ru-RU"/>
              <a:pPr>
                <a:defRPr/>
              </a:pPr>
              <a:t>28.06.2016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FB262C-BD50-469F-A072-87E3BD31A63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 descr="C:\Users\днс\Documents\PR\Семинар по медиаплану\Рисунок2.jpg"/>
          <p:cNvPicPr>
            <a:picLocks noChangeAspect="1" noChangeArrowheads="1"/>
          </p:cNvPicPr>
          <p:nvPr userDrawn="1"/>
        </p:nvPicPr>
        <p:blipFill>
          <a:blip r:embed="rId2">
            <a:lum contrast="40000"/>
          </a:blip>
          <a:srcRect/>
          <a:stretch>
            <a:fillRect/>
          </a:stretch>
        </p:blipFill>
        <p:spPr bwMode="auto">
          <a:xfrm>
            <a:off x="0" y="908050"/>
            <a:ext cx="9144000" cy="10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1052736"/>
            <a:ext cx="5486400" cy="3674838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6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30E599-3C85-4462-BE7A-5E1917081BB4}" type="datetimeFigureOut">
              <a:rPr lang="ru-RU"/>
              <a:pPr>
                <a:defRPr/>
              </a:pPr>
              <a:t>28.06.2016</a:t>
            </a:fld>
            <a:endParaRPr lang="ru-RU"/>
          </a:p>
        </p:txBody>
      </p:sp>
      <p:sp>
        <p:nvSpPr>
          <p:cNvPr id="7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C64218-BDD2-48F2-AD3E-BFD019B3C23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C:\Users\днс\Documents\PR\Семинар по медиаплану\плашка 5.jpg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0" y="0"/>
            <a:ext cx="9144000" cy="2027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6" descr="C:\Users\днс\Documents\PR\Семинар по медиаплану\Рисунок2.jpg"/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0" y="1916113"/>
            <a:ext cx="9144000" cy="4941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" name="Заголовок 1"/>
          <p:cNvSpPr>
            <a:spLocks noGrp="1"/>
          </p:cNvSpPr>
          <p:nvPr>
            <p:ph type="title"/>
          </p:nvPr>
        </p:nvSpPr>
        <p:spPr bwMode="auto">
          <a:xfrm>
            <a:off x="468313" y="549275"/>
            <a:ext cx="82073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ru-RU" smtClean="0"/>
          </a:p>
        </p:txBody>
      </p:sp>
      <p:sp>
        <p:nvSpPr>
          <p:cNvPr id="1029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916113"/>
            <a:ext cx="8229600" cy="421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69076F-B38C-4479-BD7E-139EE4AA9AE5}" type="datetimeFigureOut">
              <a:rPr lang="ru-RU"/>
              <a:pPr>
                <a:defRPr/>
              </a:pPr>
              <a:t>28.06.2016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D3C90EB-F2ED-4B68-A614-A87FDCF3A05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61" r:id="rId9"/>
    <p:sldLayoutId id="2147483652" r:id="rId10"/>
    <p:sldLayoutId id="214748365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DEDEDD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DEDEDD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DEDEDD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DEDEDD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DEDEDD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DEDEDD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DEDEDD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DEDEDD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DEDEDD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rgbClr val="4D485B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rgbClr val="4D485B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rgbClr val="4D485B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rgbClr val="4D485B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rgbClr val="4D485B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pspu.ru/press-centr/news?id=11179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Заголовок 1"/>
          <p:cNvSpPr>
            <a:spLocks noGrp="1"/>
          </p:cNvSpPr>
          <p:nvPr>
            <p:ph type="ctrTitle"/>
          </p:nvPr>
        </p:nvSpPr>
        <p:spPr>
          <a:xfrm>
            <a:off x="0" y="1989138"/>
            <a:ext cx="9144000" cy="3027362"/>
          </a:xfrm>
        </p:spPr>
        <p:txBody>
          <a:bodyPr/>
          <a:lstStyle/>
          <a:p>
            <a:pPr eaLnBrk="1" hangingPunct="1"/>
            <a:r>
              <a:rPr lang="ru-RU" sz="4000" b="1" smtClean="0">
                <a:solidFill>
                  <a:schemeClr val="tx1"/>
                </a:solidFill>
                <a:latin typeface="Arial" charset="0"/>
                <a:cs typeface="Arial" charset="0"/>
              </a:rPr>
              <a:t>Научное </a:t>
            </a:r>
            <a:br>
              <a:rPr lang="ru-RU" sz="4000" b="1" smtClean="0">
                <a:solidFill>
                  <a:schemeClr val="tx1"/>
                </a:solidFill>
                <a:latin typeface="Arial" charset="0"/>
                <a:cs typeface="Arial" charset="0"/>
              </a:rPr>
            </a:br>
            <a:r>
              <a:rPr lang="ru-RU" sz="4000" b="1" smtClean="0">
                <a:solidFill>
                  <a:schemeClr val="tx1"/>
                </a:solidFill>
                <a:latin typeface="Arial" charset="0"/>
                <a:cs typeface="Arial" charset="0"/>
              </a:rPr>
              <a:t>и организационно-педагогическое </a:t>
            </a:r>
            <a:br>
              <a:rPr lang="ru-RU" sz="4000" b="1" smtClean="0">
                <a:solidFill>
                  <a:schemeClr val="tx1"/>
                </a:solidFill>
                <a:latin typeface="Arial" charset="0"/>
                <a:cs typeface="Arial" charset="0"/>
              </a:rPr>
            </a:br>
            <a:r>
              <a:rPr lang="ru-RU" sz="4000" b="1" smtClean="0">
                <a:solidFill>
                  <a:schemeClr val="tx1"/>
                </a:solidFill>
                <a:latin typeface="Arial" charset="0"/>
                <a:cs typeface="Arial" charset="0"/>
              </a:rPr>
              <a:t> сопровождение профессионально-исследовательской деятельности педагогов ЦИО</a:t>
            </a:r>
            <a:r>
              <a:rPr lang="ru-RU" sz="4000" smtClean="0">
                <a:solidFill>
                  <a:srgbClr val="DEDEDD"/>
                </a:solidFill>
                <a:latin typeface="Arial" charset="0"/>
                <a:cs typeface="Arial" charset="0"/>
              </a:rPr>
              <a:t> </a:t>
            </a:r>
          </a:p>
        </p:txBody>
      </p:sp>
      <p:sp>
        <p:nvSpPr>
          <p:cNvPr id="13314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388" y="5661025"/>
            <a:ext cx="8524875" cy="769938"/>
          </a:xfrm>
        </p:spPr>
        <p:txBody>
          <a:bodyPr/>
          <a:lstStyle/>
          <a:p>
            <a:pPr eaLnBrk="1" hangingPunct="1"/>
            <a:r>
              <a:rPr lang="ru-RU" sz="2800" b="1" smtClean="0">
                <a:solidFill>
                  <a:schemeClr val="tx1"/>
                </a:solidFill>
                <a:latin typeface="Calibri" pitchFamily="34" charset="0"/>
                <a:cs typeface="Arial" charset="0"/>
              </a:rPr>
              <a:t>Косолапова Лариса Александровна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/>
          </p:cNvSpPr>
          <p:nvPr>
            <p:ph type="title"/>
          </p:nvPr>
        </p:nvSpPr>
        <p:spPr>
          <a:xfrm>
            <a:off x="0" y="908050"/>
            <a:ext cx="9144000" cy="936625"/>
          </a:xfrm>
        </p:spPr>
        <p:txBody>
          <a:bodyPr/>
          <a:lstStyle/>
          <a:p>
            <a:r>
              <a:rPr lang="ru-RU" sz="3200" smtClean="0">
                <a:solidFill>
                  <a:schemeClr val="bg1"/>
                </a:solidFill>
                <a:latin typeface="Arial" charset="0"/>
                <a:cs typeface="Arial" charset="0"/>
              </a:rPr>
              <a:t>Выступления педагогов-исследователей:</a:t>
            </a:r>
            <a:r>
              <a:rPr lang="ru-RU" sz="3600" smtClean="0">
                <a:solidFill>
                  <a:schemeClr val="bg1"/>
                </a:solidFill>
                <a:latin typeface="Arial" charset="0"/>
                <a:cs typeface="Arial" charset="0"/>
              </a:rPr>
              <a:t/>
            </a:r>
            <a:br>
              <a:rPr lang="ru-RU" sz="3600" smtClean="0">
                <a:solidFill>
                  <a:schemeClr val="bg1"/>
                </a:solidFill>
                <a:latin typeface="Arial" charset="0"/>
                <a:cs typeface="Arial" charset="0"/>
              </a:rPr>
            </a:br>
            <a:endParaRPr lang="ru-RU" sz="3600" smtClean="0">
              <a:solidFill>
                <a:schemeClr val="bg1"/>
              </a:solidFill>
              <a:latin typeface="Arial" charset="0"/>
              <a:cs typeface="Arial" charset="0"/>
            </a:endParaRPr>
          </a:p>
        </p:txBody>
      </p:sp>
      <p:sp>
        <p:nvSpPr>
          <p:cNvPr id="22530" name="Rectangle 3"/>
          <p:cNvSpPr>
            <a:spLocks noGrp="1"/>
          </p:cNvSpPr>
          <p:nvPr>
            <p:ph type="body" idx="1"/>
          </p:nvPr>
        </p:nvSpPr>
        <p:spPr>
          <a:xfrm>
            <a:off x="0" y="1916113"/>
            <a:ext cx="9324975" cy="4941887"/>
          </a:xfrm>
        </p:spPr>
        <p:txBody>
          <a:bodyPr/>
          <a:lstStyle/>
          <a:p>
            <a:pPr>
              <a:lnSpc>
                <a:spcPct val="80000"/>
              </a:lnSpc>
              <a:buFont typeface="Arial" charset="0"/>
              <a:buAutoNum type="arabicPeriod"/>
            </a:pPr>
            <a:r>
              <a:rPr lang="ru-RU" sz="1800" b="1" smtClean="0">
                <a:solidFill>
                  <a:schemeClr val="tx1"/>
                </a:solidFill>
                <a:latin typeface="Calibri" pitchFamily="34" charset="0"/>
                <a:cs typeface="Arial" charset="0"/>
              </a:rPr>
              <a:t>Беляева Виктория Александровна</a:t>
            </a:r>
            <a:r>
              <a:rPr lang="ru-RU" sz="1800" smtClean="0">
                <a:solidFill>
                  <a:schemeClr val="tx1"/>
                </a:solidFill>
                <a:latin typeface="Calibri" pitchFamily="34" charset="0"/>
                <a:cs typeface="Arial" charset="0"/>
              </a:rPr>
              <a:t> Использование дистанционных форм обучения английскому языку в процессе самостоятельной подготовки к ОГЭ за курс основной школы (</a:t>
            </a:r>
            <a:r>
              <a:rPr lang="ru-RU" sz="1800" i="1" smtClean="0">
                <a:solidFill>
                  <a:schemeClr val="tx1"/>
                </a:solidFill>
                <a:latin typeface="Calibri" pitchFamily="34" charset="0"/>
                <a:cs typeface="Arial" charset="0"/>
              </a:rPr>
              <a:t>МАОУ «</a:t>
            </a:r>
            <a:r>
              <a:rPr lang="ru-RU" sz="1800" b="1" i="1" smtClean="0">
                <a:solidFill>
                  <a:schemeClr val="accent2"/>
                </a:solidFill>
                <a:latin typeface="Calibri" pitchFamily="34" charset="0"/>
                <a:cs typeface="Arial" charset="0"/>
              </a:rPr>
              <a:t>Юго-Камская</a:t>
            </a:r>
            <a:r>
              <a:rPr lang="ru-RU" sz="1800" i="1" smtClean="0">
                <a:solidFill>
                  <a:schemeClr val="accent2"/>
                </a:solidFill>
                <a:latin typeface="Calibri" pitchFamily="34" charset="0"/>
                <a:cs typeface="Arial" charset="0"/>
              </a:rPr>
              <a:t> СОШ</a:t>
            </a:r>
            <a:r>
              <a:rPr lang="ru-RU" sz="1800" smtClean="0">
                <a:solidFill>
                  <a:schemeClr val="tx1"/>
                </a:solidFill>
                <a:latin typeface="Calibri" pitchFamily="34" charset="0"/>
                <a:cs typeface="Arial" charset="0"/>
              </a:rPr>
              <a:t>»). </a:t>
            </a:r>
          </a:p>
          <a:p>
            <a:pPr>
              <a:lnSpc>
                <a:spcPct val="80000"/>
              </a:lnSpc>
              <a:buFont typeface="Arial" charset="0"/>
              <a:buAutoNum type="arabicPeriod"/>
            </a:pPr>
            <a:r>
              <a:rPr lang="ru-RU" sz="1800" b="1" smtClean="0">
                <a:solidFill>
                  <a:schemeClr val="tx1"/>
                </a:solidFill>
                <a:latin typeface="Calibri" pitchFamily="34" charset="0"/>
                <a:cs typeface="Arial" charset="0"/>
              </a:rPr>
              <a:t>Грибова Наталья Владимировна</a:t>
            </a:r>
            <a:r>
              <a:rPr lang="ru-RU" sz="1800" smtClean="0">
                <a:solidFill>
                  <a:schemeClr val="tx1"/>
                </a:solidFill>
                <a:latin typeface="Calibri" pitchFamily="34" charset="0"/>
                <a:cs typeface="Arial" charset="0"/>
              </a:rPr>
              <a:t> Реализация краткосрочных программ в период летнего отдыха детей (</a:t>
            </a:r>
            <a:r>
              <a:rPr lang="ru-RU" sz="1800" i="1" smtClean="0">
                <a:solidFill>
                  <a:schemeClr val="tx1"/>
                </a:solidFill>
                <a:latin typeface="Calibri" pitchFamily="34" charset="0"/>
                <a:cs typeface="Arial" charset="0"/>
              </a:rPr>
              <a:t>ДДТ «Дар», Кунгур</a:t>
            </a:r>
            <a:r>
              <a:rPr lang="ru-RU" sz="1800" smtClean="0">
                <a:solidFill>
                  <a:schemeClr val="tx1"/>
                </a:solidFill>
                <a:latin typeface="Calibri" pitchFamily="34" charset="0"/>
                <a:cs typeface="Arial" charset="0"/>
              </a:rPr>
              <a:t>). </a:t>
            </a:r>
          </a:p>
          <a:p>
            <a:pPr>
              <a:lnSpc>
                <a:spcPct val="80000"/>
              </a:lnSpc>
              <a:buFont typeface="Arial" charset="0"/>
              <a:buAutoNum type="arabicPeriod"/>
            </a:pPr>
            <a:r>
              <a:rPr lang="ru-RU" sz="1800" b="1" smtClean="0">
                <a:solidFill>
                  <a:schemeClr val="tx1"/>
                </a:solidFill>
                <a:latin typeface="Calibri" pitchFamily="34" charset="0"/>
                <a:cs typeface="Arial" charset="0"/>
              </a:rPr>
              <a:t>Евдокимова Ирина Александровна</a:t>
            </a:r>
            <a:r>
              <a:rPr lang="ru-RU" sz="1800" smtClean="0">
                <a:solidFill>
                  <a:schemeClr val="tx1"/>
                </a:solidFill>
                <a:latin typeface="Calibri" pitchFamily="34" charset="0"/>
                <a:cs typeface="Arial" charset="0"/>
              </a:rPr>
              <a:t> Формирование коммуникативных компетенций первоклассников посредством урока (</a:t>
            </a:r>
            <a:r>
              <a:rPr lang="ru-RU" sz="1800" i="1" smtClean="0">
                <a:solidFill>
                  <a:schemeClr val="tx1"/>
                </a:solidFill>
                <a:latin typeface="Calibri" pitchFamily="34" charset="0"/>
                <a:cs typeface="Arial" charset="0"/>
              </a:rPr>
              <a:t>МАОУ СОШ </a:t>
            </a:r>
            <a:r>
              <a:rPr lang="ru-RU" sz="1800" b="1" i="1" smtClean="0">
                <a:solidFill>
                  <a:schemeClr val="accent2"/>
                </a:solidFill>
                <a:latin typeface="Calibri" pitchFamily="34" charset="0"/>
                <a:cs typeface="Arial" charset="0"/>
              </a:rPr>
              <a:t>№ 14 г. Березники</a:t>
            </a:r>
            <a:r>
              <a:rPr lang="ru-RU" sz="1800" smtClean="0">
                <a:solidFill>
                  <a:schemeClr val="tx1"/>
                </a:solidFill>
                <a:latin typeface="Calibri" pitchFamily="34" charset="0"/>
                <a:cs typeface="Arial" charset="0"/>
              </a:rPr>
              <a:t>). </a:t>
            </a:r>
          </a:p>
          <a:p>
            <a:pPr>
              <a:lnSpc>
                <a:spcPct val="80000"/>
              </a:lnSpc>
              <a:buFont typeface="Arial" charset="0"/>
              <a:buAutoNum type="arabicPeriod"/>
            </a:pPr>
            <a:r>
              <a:rPr lang="ru-RU" sz="1800" b="1" smtClean="0">
                <a:solidFill>
                  <a:schemeClr val="tx1"/>
                </a:solidFill>
                <a:latin typeface="Calibri" pitchFamily="34" charset="0"/>
                <a:cs typeface="Arial" charset="0"/>
              </a:rPr>
              <a:t>Жигулёва Людмила Юрьевна</a:t>
            </a:r>
            <a:r>
              <a:rPr lang="ru-RU" sz="1800" smtClean="0">
                <a:solidFill>
                  <a:schemeClr val="tx1"/>
                </a:solidFill>
                <a:latin typeface="Calibri" pitchFamily="34" charset="0"/>
                <a:cs typeface="Arial" charset="0"/>
              </a:rPr>
              <a:t> Реализация программы внеурочной деятельности в сельской малочисленной школе (</a:t>
            </a:r>
            <a:r>
              <a:rPr lang="ru-RU" sz="1800" i="1" smtClean="0">
                <a:solidFill>
                  <a:schemeClr val="tx1"/>
                </a:solidFill>
                <a:latin typeface="Calibri" pitchFamily="34" charset="0"/>
                <a:cs typeface="Arial" charset="0"/>
              </a:rPr>
              <a:t>МБОУ </a:t>
            </a:r>
            <a:r>
              <a:rPr lang="ru-RU" sz="1800" b="1" i="1" smtClean="0">
                <a:solidFill>
                  <a:schemeClr val="accent2"/>
                </a:solidFill>
                <a:latin typeface="Calibri" pitchFamily="34" charset="0"/>
                <a:cs typeface="Arial" charset="0"/>
              </a:rPr>
              <a:t>Беляевская СОШ Оханского р-на</a:t>
            </a:r>
            <a:r>
              <a:rPr lang="ru-RU" sz="1800" smtClean="0">
                <a:solidFill>
                  <a:schemeClr val="tx1"/>
                </a:solidFill>
                <a:latin typeface="Calibri" pitchFamily="34" charset="0"/>
                <a:cs typeface="Arial" charset="0"/>
              </a:rPr>
              <a:t>). </a:t>
            </a:r>
          </a:p>
          <a:p>
            <a:pPr>
              <a:lnSpc>
                <a:spcPct val="80000"/>
              </a:lnSpc>
              <a:buFont typeface="Arial" charset="0"/>
              <a:buAutoNum type="arabicPeriod"/>
            </a:pPr>
            <a:r>
              <a:rPr lang="ru-RU" sz="1800" b="1" smtClean="0">
                <a:solidFill>
                  <a:schemeClr val="tx1"/>
                </a:solidFill>
                <a:latin typeface="Calibri" pitchFamily="34" charset="0"/>
                <a:cs typeface="Arial" charset="0"/>
              </a:rPr>
              <a:t>Лебедева Юлия Владимировна</a:t>
            </a:r>
            <a:r>
              <a:rPr lang="ru-RU" sz="1800" smtClean="0">
                <a:solidFill>
                  <a:schemeClr val="tx1"/>
                </a:solidFill>
                <a:latin typeface="Calibri" pitchFamily="34" charset="0"/>
                <a:cs typeface="Arial" charset="0"/>
              </a:rPr>
              <a:t> Формирование умения учиться у младших школьников (МАОУ «</a:t>
            </a:r>
            <a:r>
              <a:rPr lang="ru-RU" sz="1800" i="1" smtClean="0">
                <a:solidFill>
                  <a:schemeClr val="tx1"/>
                </a:solidFill>
                <a:latin typeface="Calibri" pitchFamily="34" charset="0"/>
                <a:cs typeface="Arial" charset="0"/>
              </a:rPr>
              <a:t>Юго-Камская СОШ</a:t>
            </a:r>
            <a:r>
              <a:rPr lang="ru-RU" sz="1800" smtClean="0">
                <a:solidFill>
                  <a:schemeClr val="tx1"/>
                </a:solidFill>
                <a:latin typeface="Calibri" pitchFamily="34" charset="0"/>
                <a:cs typeface="Arial" charset="0"/>
              </a:rPr>
              <a:t>») </a:t>
            </a:r>
          </a:p>
          <a:p>
            <a:pPr>
              <a:lnSpc>
                <a:spcPct val="80000"/>
              </a:lnSpc>
              <a:buFont typeface="Arial" charset="0"/>
              <a:buAutoNum type="arabicPeriod"/>
            </a:pPr>
            <a:r>
              <a:rPr lang="ru-RU" sz="1800" b="1" smtClean="0">
                <a:solidFill>
                  <a:schemeClr val="tx1"/>
                </a:solidFill>
                <a:latin typeface="Calibri" pitchFamily="34" charset="0"/>
                <a:cs typeface="Arial" charset="0"/>
              </a:rPr>
              <a:t>Мальцева Наталья Михайловна</a:t>
            </a:r>
            <a:r>
              <a:rPr lang="ru-RU" sz="1800" smtClean="0">
                <a:solidFill>
                  <a:schemeClr val="tx1"/>
                </a:solidFill>
                <a:latin typeface="Calibri" pitchFamily="34" charset="0"/>
                <a:cs typeface="Arial" charset="0"/>
              </a:rPr>
              <a:t> Сформированность проектных умений учащихся начальной школы (</a:t>
            </a:r>
            <a:r>
              <a:rPr lang="ru-RU" sz="1800" i="1" smtClean="0">
                <a:solidFill>
                  <a:schemeClr val="tx1"/>
                </a:solidFill>
                <a:latin typeface="Calibri" pitchFamily="34" charset="0"/>
                <a:cs typeface="Arial" charset="0"/>
              </a:rPr>
              <a:t>МАОУ «Юго-Камская СОШ</a:t>
            </a:r>
            <a:r>
              <a:rPr lang="ru-RU" sz="1800" smtClean="0">
                <a:solidFill>
                  <a:schemeClr val="tx1"/>
                </a:solidFill>
                <a:latin typeface="Calibri" pitchFamily="34" charset="0"/>
                <a:cs typeface="Arial" charset="0"/>
              </a:rPr>
              <a:t>»). </a:t>
            </a:r>
          </a:p>
          <a:p>
            <a:pPr>
              <a:lnSpc>
                <a:spcPct val="80000"/>
              </a:lnSpc>
              <a:buFont typeface="Arial" charset="0"/>
              <a:buAutoNum type="arabicPeriod"/>
            </a:pPr>
            <a:r>
              <a:rPr lang="ru-RU" sz="1800" b="1" smtClean="0">
                <a:solidFill>
                  <a:schemeClr val="tx1"/>
                </a:solidFill>
                <a:latin typeface="Calibri" pitchFamily="34" charset="0"/>
                <a:cs typeface="Arial" charset="0"/>
              </a:rPr>
              <a:t>Перевозчикова Людмила Владимировна</a:t>
            </a:r>
            <a:r>
              <a:rPr lang="ru-RU" sz="1800" smtClean="0">
                <a:solidFill>
                  <a:schemeClr val="tx1"/>
                </a:solidFill>
                <a:latin typeface="Calibri" pitchFamily="34" charset="0"/>
                <a:cs typeface="Arial" charset="0"/>
              </a:rPr>
              <a:t> Дистанционная краевая неделя гуманитарных наук (</a:t>
            </a:r>
            <a:r>
              <a:rPr lang="ru-RU" sz="1800" i="1" smtClean="0">
                <a:solidFill>
                  <a:schemeClr val="tx1"/>
                </a:solidFill>
                <a:latin typeface="Calibri" pitchFamily="34" charset="0"/>
                <a:cs typeface="Arial" charset="0"/>
              </a:rPr>
              <a:t>МБОУ Беляевская СОШ Оханского р-на</a:t>
            </a:r>
            <a:r>
              <a:rPr lang="ru-RU" sz="1800" smtClean="0">
                <a:solidFill>
                  <a:schemeClr val="tx1"/>
                </a:solidFill>
                <a:latin typeface="Calibri" pitchFamily="34" charset="0"/>
                <a:cs typeface="Arial" charset="0"/>
              </a:rPr>
              <a:t>). </a:t>
            </a:r>
          </a:p>
          <a:p>
            <a:pPr>
              <a:lnSpc>
                <a:spcPct val="80000"/>
              </a:lnSpc>
              <a:buFont typeface="Arial" charset="0"/>
              <a:buAutoNum type="arabicPeriod"/>
            </a:pPr>
            <a:r>
              <a:rPr lang="ru-RU" sz="1800" b="1" smtClean="0">
                <a:solidFill>
                  <a:schemeClr val="tx1"/>
                </a:solidFill>
                <a:latin typeface="Calibri" pitchFamily="34" charset="0"/>
                <a:cs typeface="Arial" charset="0"/>
              </a:rPr>
              <a:t>Рублёва Мария Андреевна</a:t>
            </a:r>
            <a:r>
              <a:rPr lang="ru-RU" sz="1800" smtClean="0">
                <a:solidFill>
                  <a:schemeClr val="tx1"/>
                </a:solidFill>
                <a:latin typeface="Calibri" pitchFamily="34" charset="0"/>
                <a:cs typeface="Arial" charset="0"/>
              </a:rPr>
              <a:t> Первые профессиональные пробы пятиклассников в рамках внеурочной деятельности (</a:t>
            </a:r>
            <a:r>
              <a:rPr lang="ru-RU" sz="1800" i="1" smtClean="0">
                <a:solidFill>
                  <a:schemeClr val="tx1"/>
                </a:solidFill>
                <a:latin typeface="Calibri" pitchFamily="34" charset="0"/>
                <a:cs typeface="Arial" charset="0"/>
              </a:rPr>
              <a:t>МАОУ СОШ№14 г. Березники</a:t>
            </a:r>
            <a:r>
              <a:rPr lang="ru-RU" sz="1800" smtClean="0">
                <a:solidFill>
                  <a:schemeClr val="tx1"/>
                </a:solidFill>
                <a:latin typeface="Calibri" pitchFamily="34" charset="0"/>
                <a:cs typeface="Arial" charset="0"/>
              </a:rPr>
              <a:t>). </a:t>
            </a:r>
          </a:p>
          <a:p>
            <a:pPr>
              <a:lnSpc>
                <a:spcPct val="80000"/>
              </a:lnSpc>
              <a:buFont typeface="Arial" charset="0"/>
              <a:buAutoNum type="arabicPeriod"/>
            </a:pPr>
            <a:r>
              <a:rPr lang="ru-RU" sz="1800" b="1" smtClean="0">
                <a:solidFill>
                  <a:schemeClr val="tx1"/>
                </a:solidFill>
                <a:latin typeface="Calibri" pitchFamily="34" charset="0"/>
                <a:cs typeface="Arial" charset="0"/>
              </a:rPr>
              <a:t>Таборова Ксения Сергеевна</a:t>
            </a:r>
            <a:r>
              <a:rPr lang="ru-RU" sz="1800" smtClean="0">
                <a:solidFill>
                  <a:schemeClr val="tx1"/>
                </a:solidFill>
                <a:latin typeface="Calibri" pitchFamily="34" charset="0"/>
                <a:cs typeface="Arial" charset="0"/>
              </a:rPr>
              <a:t> Социализация младших школьников с ОВЗ через проектную деятельность (</a:t>
            </a:r>
            <a:r>
              <a:rPr lang="ru-RU" sz="1800" i="1" smtClean="0">
                <a:solidFill>
                  <a:schemeClr val="tx1"/>
                </a:solidFill>
                <a:latin typeface="Calibri" pitchFamily="34" charset="0"/>
                <a:cs typeface="Arial" charset="0"/>
              </a:rPr>
              <a:t>МАОУ СОШ №14 г. Березники</a:t>
            </a:r>
            <a:r>
              <a:rPr lang="ru-RU" sz="1800" smtClean="0">
                <a:solidFill>
                  <a:schemeClr val="tx1"/>
                </a:solidFill>
                <a:latin typeface="Calibri" pitchFamily="34" charset="0"/>
                <a:cs typeface="Arial" charset="0"/>
              </a:rPr>
              <a:t>).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/>
          </p:cNvSpPr>
          <p:nvPr>
            <p:ph type="title"/>
          </p:nvPr>
        </p:nvSpPr>
        <p:spPr>
          <a:xfrm>
            <a:off x="468313" y="549275"/>
            <a:ext cx="8207375" cy="1143000"/>
          </a:xfrm>
        </p:spPr>
        <p:txBody>
          <a:bodyPr/>
          <a:lstStyle/>
          <a:p>
            <a:endParaRPr lang="ru-RU" sz="4400" smtClean="0">
              <a:latin typeface="Arial" charset="0"/>
              <a:cs typeface="Arial" charset="0"/>
            </a:endParaRPr>
          </a:p>
        </p:txBody>
      </p:sp>
      <p:pic>
        <p:nvPicPr>
          <p:cNvPr id="23554" name="jcemediabox-popup-img" descr="WP_20160602_16_38_59_Pro%202"/>
          <p:cNvPicPr>
            <a:picLocks noChangeAspect="1" noChangeArrowheads="1"/>
          </p:cNvPicPr>
          <p:nvPr>
            <p:ph type="body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-73025" y="1341438"/>
            <a:ext cx="9217025" cy="519112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/>
          </p:cNvSpPr>
          <p:nvPr>
            <p:ph type="title"/>
          </p:nvPr>
        </p:nvSpPr>
        <p:spPr>
          <a:xfrm>
            <a:off x="468313" y="549275"/>
            <a:ext cx="8207375" cy="1143000"/>
          </a:xfrm>
        </p:spPr>
        <p:txBody>
          <a:bodyPr/>
          <a:lstStyle/>
          <a:p>
            <a:r>
              <a:rPr lang="ru-RU" sz="3600" smtClean="0">
                <a:solidFill>
                  <a:schemeClr val="bg1"/>
                </a:solidFill>
                <a:latin typeface="Arial" charset="0"/>
                <a:cs typeface="Arial" charset="0"/>
              </a:rPr>
              <a:t>Лучшими выступлениями признаны:</a:t>
            </a:r>
          </a:p>
        </p:txBody>
      </p:sp>
      <p:sp>
        <p:nvSpPr>
          <p:cNvPr id="24578" name="Rectangle 3"/>
          <p:cNvSpPr>
            <a:spLocks noGrp="1"/>
          </p:cNvSpPr>
          <p:nvPr>
            <p:ph type="body" idx="1"/>
          </p:nvPr>
        </p:nvSpPr>
        <p:spPr>
          <a:xfrm>
            <a:off x="0" y="1989138"/>
            <a:ext cx="9144000" cy="4537075"/>
          </a:xfrm>
        </p:spPr>
        <p:txBody>
          <a:bodyPr/>
          <a:lstStyle/>
          <a:p>
            <a:pPr>
              <a:lnSpc>
                <a:spcPct val="90000"/>
              </a:lnSpc>
              <a:buFont typeface="Arial" charset="0"/>
              <a:buNone/>
            </a:pPr>
            <a:endParaRPr lang="ru-RU" sz="2800" smtClean="0">
              <a:solidFill>
                <a:schemeClr val="tx1"/>
              </a:solidFill>
              <a:latin typeface="Calibri" pitchFamily="34" charset="0"/>
              <a:cs typeface="Arial" charset="0"/>
            </a:endParaRPr>
          </a:p>
          <a:p>
            <a:pPr>
              <a:lnSpc>
                <a:spcPct val="90000"/>
              </a:lnSpc>
            </a:pPr>
            <a:r>
              <a:rPr lang="ru-RU" sz="2800" b="1" smtClean="0">
                <a:solidFill>
                  <a:schemeClr val="tx1"/>
                </a:solidFill>
                <a:latin typeface="Calibri" pitchFamily="34" charset="0"/>
                <a:cs typeface="Arial" charset="0"/>
              </a:rPr>
              <a:t>Беляева Виктория Александровна</a:t>
            </a:r>
            <a:r>
              <a:rPr lang="ru-RU" sz="2800" smtClean="0">
                <a:solidFill>
                  <a:schemeClr val="tx1"/>
                </a:solidFill>
                <a:latin typeface="Calibri" pitchFamily="34" charset="0"/>
                <a:cs typeface="Arial" charset="0"/>
              </a:rPr>
              <a:t> </a:t>
            </a:r>
            <a:r>
              <a:rPr lang="ru-RU" smtClean="0">
                <a:solidFill>
                  <a:schemeClr val="tx1"/>
                </a:solidFill>
                <a:latin typeface="Calibri" pitchFamily="34" charset="0"/>
                <a:cs typeface="Arial" charset="0"/>
              </a:rPr>
              <a:t>Использование дистанционных форм обучения английскому языку в процессе самостоятельной подготовки к ОГЭ за курс основной школы</a:t>
            </a:r>
            <a:r>
              <a:rPr lang="ru-RU" sz="2800" smtClean="0">
                <a:solidFill>
                  <a:schemeClr val="tx1"/>
                </a:solidFill>
                <a:latin typeface="Calibri" pitchFamily="34" charset="0"/>
                <a:cs typeface="Arial" charset="0"/>
              </a:rPr>
              <a:t> (</a:t>
            </a:r>
            <a:r>
              <a:rPr lang="ru-RU" sz="2800" i="1" smtClean="0">
                <a:solidFill>
                  <a:schemeClr val="tx1"/>
                </a:solidFill>
                <a:latin typeface="Calibri" pitchFamily="34" charset="0"/>
                <a:cs typeface="Arial" charset="0"/>
              </a:rPr>
              <a:t>МАОУ </a:t>
            </a:r>
            <a:r>
              <a:rPr lang="ru-RU" sz="2800" b="1" i="1" smtClean="0">
                <a:solidFill>
                  <a:schemeClr val="tx1"/>
                </a:solidFill>
                <a:latin typeface="Calibri" pitchFamily="34" charset="0"/>
                <a:cs typeface="Arial" charset="0"/>
              </a:rPr>
              <a:t>«Юго-Камская</a:t>
            </a:r>
            <a:r>
              <a:rPr lang="ru-RU" sz="2800" i="1" smtClean="0">
                <a:solidFill>
                  <a:schemeClr val="tx1"/>
                </a:solidFill>
                <a:latin typeface="Calibri" pitchFamily="34" charset="0"/>
                <a:cs typeface="Arial" charset="0"/>
              </a:rPr>
              <a:t> СОШ»)</a:t>
            </a:r>
            <a:r>
              <a:rPr lang="ru-RU" sz="2800" smtClean="0">
                <a:solidFill>
                  <a:schemeClr val="tx1"/>
                </a:solidFill>
                <a:latin typeface="Calibri" pitchFamily="34" charset="0"/>
                <a:cs typeface="Arial" charset="0"/>
              </a:rPr>
              <a:t> </a:t>
            </a:r>
          </a:p>
          <a:p>
            <a:pPr>
              <a:lnSpc>
                <a:spcPct val="90000"/>
              </a:lnSpc>
            </a:pPr>
            <a:r>
              <a:rPr lang="ru-RU" sz="2800" b="1" smtClean="0">
                <a:solidFill>
                  <a:schemeClr val="tx1"/>
                </a:solidFill>
                <a:latin typeface="Calibri" pitchFamily="34" charset="0"/>
                <a:cs typeface="Arial" charset="0"/>
              </a:rPr>
              <a:t>Жигулёва Людмила Юрьевна</a:t>
            </a:r>
            <a:r>
              <a:rPr lang="ru-RU" sz="2800" smtClean="0">
                <a:solidFill>
                  <a:schemeClr val="tx1"/>
                </a:solidFill>
                <a:latin typeface="Calibri" pitchFamily="34" charset="0"/>
                <a:cs typeface="Arial" charset="0"/>
              </a:rPr>
              <a:t> </a:t>
            </a:r>
            <a:r>
              <a:rPr lang="ru-RU" smtClean="0">
                <a:solidFill>
                  <a:schemeClr val="tx1"/>
                </a:solidFill>
                <a:latin typeface="Calibri" pitchFamily="34" charset="0"/>
                <a:cs typeface="Arial" charset="0"/>
              </a:rPr>
              <a:t>Реализация программы внеурочной деятельности в сельской малочисленной школе</a:t>
            </a:r>
            <a:r>
              <a:rPr lang="ru-RU" sz="2800" smtClean="0">
                <a:solidFill>
                  <a:schemeClr val="tx1"/>
                </a:solidFill>
                <a:latin typeface="Calibri" pitchFamily="34" charset="0"/>
                <a:cs typeface="Arial" charset="0"/>
              </a:rPr>
              <a:t> (</a:t>
            </a:r>
            <a:r>
              <a:rPr lang="ru-RU" sz="2800" i="1" smtClean="0">
                <a:solidFill>
                  <a:schemeClr val="tx1"/>
                </a:solidFill>
                <a:latin typeface="Calibri" pitchFamily="34" charset="0"/>
                <a:cs typeface="Arial" charset="0"/>
              </a:rPr>
              <a:t>МБОУ </a:t>
            </a:r>
            <a:r>
              <a:rPr lang="ru-RU" sz="2800" b="1" i="1" smtClean="0">
                <a:solidFill>
                  <a:schemeClr val="tx1"/>
                </a:solidFill>
                <a:latin typeface="Calibri" pitchFamily="34" charset="0"/>
                <a:cs typeface="Arial" charset="0"/>
              </a:rPr>
              <a:t>Беляевская</a:t>
            </a:r>
            <a:r>
              <a:rPr lang="ru-RU" sz="2800" i="1" smtClean="0">
                <a:solidFill>
                  <a:schemeClr val="tx1"/>
                </a:solidFill>
                <a:latin typeface="Calibri" pitchFamily="34" charset="0"/>
                <a:cs typeface="Arial" charset="0"/>
              </a:rPr>
              <a:t> СОШ </a:t>
            </a:r>
            <a:r>
              <a:rPr lang="ru-RU" sz="2800" b="1" i="1" smtClean="0">
                <a:solidFill>
                  <a:schemeClr val="tx1"/>
                </a:solidFill>
                <a:latin typeface="Calibri" pitchFamily="34" charset="0"/>
                <a:cs typeface="Arial" charset="0"/>
              </a:rPr>
              <a:t>Оханского р-на</a:t>
            </a:r>
            <a:r>
              <a:rPr lang="ru-RU" sz="2800" smtClean="0">
                <a:latin typeface="Calibri" pitchFamily="34" charset="0"/>
                <a:cs typeface="Arial" charset="0"/>
              </a:rPr>
              <a:t>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/>
          </p:cNvSpPr>
          <p:nvPr>
            <p:ph type="title"/>
          </p:nvPr>
        </p:nvSpPr>
        <p:spPr>
          <a:xfrm>
            <a:off x="468313" y="549275"/>
            <a:ext cx="8207375" cy="1143000"/>
          </a:xfrm>
        </p:spPr>
        <p:txBody>
          <a:bodyPr/>
          <a:lstStyle/>
          <a:p>
            <a:endParaRPr lang="ru-RU" sz="4400" smtClean="0">
              <a:latin typeface="Arial" charset="0"/>
              <a:cs typeface="Arial" charset="0"/>
            </a:endParaRPr>
          </a:p>
        </p:txBody>
      </p:sp>
      <p:sp>
        <p:nvSpPr>
          <p:cNvPr id="25602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6000" b="1" smtClean="0">
                <a:solidFill>
                  <a:schemeClr val="tx1"/>
                </a:solidFill>
                <a:latin typeface="Calibri" pitchFamily="34" charset="0"/>
                <a:cs typeface="Arial" charset="0"/>
              </a:rPr>
              <a:t>Что дальше?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/>
          </p:cNvSpPr>
          <p:nvPr>
            <p:ph type="title"/>
          </p:nvPr>
        </p:nvSpPr>
        <p:spPr>
          <a:xfrm>
            <a:off x="468313" y="549275"/>
            <a:ext cx="8207375" cy="1143000"/>
          </a:xfrm>
        </p:spPr>
        <p:txBody>
          <a:bodyPr/>
          <a:lstStyle/>
          <a:p>
            <a:r>
              <a:rPr lang="ru-RU" sz="4400" smtClean="0">
                <a:solidFill>
                  <a:schemeClr val="bg1"/>
                </a:solidFill>
                <a:latin typeface="Arial" charset="0"/>
                <a:cs typeface="Arial" charset="0"/>
              </a:rPr>
              <a:t>24 июня, 11.00</a:t>
            </a:r>
          </a:p>
        </p:txBody>
      </p:sp>
      <p:sp>
        <p:nvSpPr>
          <p:cNvPr id="26626" name="Rectangle 3"/>
          <p:cNvSpPr>
            <a:spLocks noGrp="1"/>
          </p:cNvSpPr>
          <p:nvPr>
            <p:ph type="body" idx="1"/>
          </p:nvPr>
        </p:nvSpPr>
        <p:spPr>
          <a:xfrm>
            <a:off x="0" y="2133600"/>
            <a:ext cx="9144000" cy="4319588"/>
          </a:xfrm>
        </p:spPr>
        <p:txBody>
          <a:bodyPr/>
          <a:lstStyle/>
          <a:p>
            <a:r>
              <a:rPr lang="ru-RU" sz="4000" smtClean="0">
                <a:solidFill>
                  <a:schemeClr val="tx1"/>
                </a:solidFill>
                <a:latin typeface="Calibri" pitchFamily="34" charset="0"/>
                <a:cs typeface="Arial" charset="0"/>
              </a:rPr>
              <a:t>Семинар-консультация для участников </a:t>
            </a:r>
            <a:r>
              <a:rPr lang="ru-RU" sz="4800" b="1" smtClean="0">
                <a:solidFill>
                  <a:schemeClr val="tx1"/>
                </a:solidFill>
                <a:latin typeface="Calibri" pitchFamily="34" charset="0"/>
                <a:cs typeface="Arial" charset="0"/>
              </a:rPr>
              <a:t>конкурса исследовательских проектов</a:t>
            </a:r>
            <a:r>
              <a:rPr lang="ru-RU" sz="4000" smtClean="0">
                <a:solidFill>
                  <a:schemeClr val="tx1"/>
                </a:solidFill>
                <a:latin typeface="Calibri" pitchFamily="34" charset="0"/>
                <a:cs typeface="Arial" charset="0"/>
              </a:rPr>
              <a:t> будущего года «</a:t>
            </a:r>
            <a:r>
              <a:rPr lang="ru-RU" sz="4000" b="1" smtClean="0">
                <a:solidFill>
                  <a:schemeClr val="tx1"/>
                </a:solidFill>
                <a:latin typeface="Calibri" pitchFamily="34" charset="0"/>
                <a:cs typeface="Arial" charset="0"/>
              </a:rPr>
              <a:t>Как разработать исследовательский проект?</a:t>
            </a:r>
            <a:r>
              <a:rPr lang="ru-RU" sz="4000" smtClean="0">
                <a:solidFill>
                  <a:schemeClr val="tx1"/>
                </a:solidFill>
                <a:latin typeface="Calibri" pitchFamily="34" charset="0"/>
                <a:cs typeface="Arial" charset="0"/>
              </a:rPr>
              <a:t>»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Grp="1"/>
          </p:cNvSpPr>
          <p:nvPr>
            <p:ph type="title"/>
          </p:nvPr>
        </p:nvSpPr>
        <p:spPr>
          <a:xfrm>
            <a:off x="468313" y="549275"/>
            <a:ext cx="8207375" cy="1143000"/>
          </a:xfrm>
        </p:spPr>
        <p:txBody>
          <a:bodyPr/>
          <a:lstStyle/>
          <a:p>
            <a:endParaRPr lang="ru-RU" sz="4400" smtClean="0">
              <a:latin typeface="Arial" charset="0"/>
              <a:cs typeface="Arial" charset="0"/>
            </a:endParaRPr>
          </a:p>
        </p:txBody>
      </p:sp>
      <p:sp>
        <p:nvSpPr>
          <p:cNvPr id="27650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4000" smtClean="0">
                <a:solidFill>
                  <a:schemeClr val="tx1"/>
                </a:solidFill>
                <a:latin typeface="Calibri" pitchFamily="34" charset="0"/>
                <a:cs typeface="Arial" charset="0"/>
              </a:rPr>
              <a:t>Зачисление в аспирантуру – </a:t>
            </a:r>
          </a:p>
          <a:p>
            <a:pPr>
              <a:buFont typeface="Arial" charset="0"/>
              <a:buNone/>
            </a:pPr>
            <a:r>
              <a:rPr lang="ru-RU" sz="4000" smtClean="0">
                <a:solidFill>
                  <a:schemeClr val="tx1"/>
                </a:solidFill>
                <a:latin typeface="Calibri" pitchFamily="34" charset="0"/>
                <a:cs typeface="Arial" charset="0"/>
              </a:rPr>
              <a:t>не позднее 20 сентября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/>
          </p:cNvSpPr>
          <p:nvPr>
            <p:ph type="title"/>
          </p:nvPr>
        </p:nvSpPr>
        <p:spPr>
          <a:xfrm>
            <a:off x="468313" y="549275"/>
            <a:ext cx="8207375" cy="1143000"/>
          </a:xfrm>
        </p:spPr>
        <p:txBody>
          <a:bodyPr/>
          <a:lstStyle/>
          <a:p>
            <a:r>
              <a:rPr lang="ru-RU" sz="2800" b="1" smtClean="0">
                <a:solidFill>
                  <a:schemeClr val="bg1"/>
                </a:solidFill>
                <a:latin typeface="Arial" charset="0"/>
                <a:cs typeface="Arial" charset="0"/>
                <a:hlinkClick r:id="rId2"/>
              </a:rPr>
              <a:t>http://pspu.ru/press-centr/news?id=11179</a:t>
            </a:r>
            <a:r>
              <a:rPr lang="ru-RU" sz="2800" b="1" smtClean="0">
                <a:solidFill>
                  <a:schemeClr val="bg1"/>
                </a:solidFill>
                <a:latin typeface="Arial" charset="0"/>
                <a:cs typeface="Arial" charset="0"/>
              </a:rPr>
              <a:t/>
            </a:r>
            <a:br>
              <a:rPr lang="ru-RU" sz="2800" b="1" smtClean="0">
                <a:solidFill>
                  <a:schemeClr val="bg1"/>
                </a:solidFill>
                <a:latin typeface="Arial" charset="0"/>
                <a:cs typeface="Arial" charset="0"/>
              </a:rPr>
            </a:br>
            <a:r>
              <a:rPr lang="ru-RU" sz="2800" b="1" smtClean="0">
                <a:solidFill>
                  <a:schemeClr val="bg1"/>
                </a:solidFill>
                <a:latin typeface="Arial" charset="0"/>
                <a:cs typeface="Arial" charset="0"/>
              </a:rPr>
              <a:t>новость от 1 июня 2016</a:t>
            </a:r>
          </a:p>
        </p:txBody>
      </p:sp>
      <p:sp>
        <p:nvSpPr>
          <p:cNvPr id="28674" name="Rectangle 3"/>
          <p:cNvSpPr>
            <a:spLocks noGrp="1"/>
          </p:cNvSpPr>
          <p:nvPr>
            <p:ph type="body" idx="1"/>
          </p:nvPr>
        </p:nvSpPr>
        <p:spPr>
          <a:xfrm>
            <a:off x="0" y="1916113"/>
            <a:ext cx="9144000" cy="4941887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sz="2000" smtClean="0">
                <a:latin typeface="Calibri" pitchFamily="34" charset="0"/>
                <a:cs typeface="Arial" charset="0"/>
              </a:rPr>
              <a:t> </a:t>
            </a:r>
            <a:r>
              <a:rPr lang="ru-RU" sz="2800" b="1" smtClean="0">
                <a:solidFill>
                  <a:schemeClr val="tx1"/>
                </a:solidFill>
                <a:latin typeface="Calibri" pitchFamily="34" charset="0"/>
                <a:cs typeface="Arial" charset="0"/>
              </a:rPr>
              <a:t>22 по 24 сентября </a:t>
            </a:r>
            <a:r>
              <a:rPr lang="ru-RU" sz="2800" smtClean="0">
                <a:solidFill>
                  <a:schemeClr val="tx1"/>
                </a:solidFill>
                <a:latin typeface="Calibri" pitchFamily="34" charset="0"/>
                <a:cs typeface="Arial" charset="0"/>
              </a:rPr>
              <a:t>2016 года в ПГГПУ состоится Международная научно-практическая конференция </a:t>
            </a:r>
            <a:r>
              <a:rPr lang="ru-RU" smtClean="0">
                <a:solidFill>
                  <a:schemeClr val="tx1"/>
                </a:solidFill>
                <a:latin typeface="Calibri" pitchFamily="34" charset="0"/>
                <a:cs typeface="Arial" charset="0"/>
              </a:rPr>
              <a:t>«</a:t>
            </a:r>
            <a:r>
              <a:rPr lang="ru-RU" b="1" smtClean="0">
                <a:solidFill>
                  <a:schemeClr val="tx1"/>
                </a:solidFill>
                <a:latin typeface="Calibri" pitchFamily="34" charset="0"/>
                <a:cs typeface="Arial" charset="0"/>
              </a:rPr>
              <a:t>Реализация системно-деятельностного подхода в современном образовании: достижения и перспективы</a:t>
            </a:r>
            <a:r>
              <a:rPr lang="ru-RU" smtClean="0">
                <a:solidFill>
                  <a:schemeClr val="tx1"/>
                </a:solidFill>
                <a:latin typeface="Calibri" pitchFamily="34" charset="0"/>
                <a:cs typeface="Arial" charset="0"/>
              </a:rPr>
              <a:t>»</a:t>
            </a:r>
            <a:endParaRPr lang="ru-RU" sz="2800" b="1" smtClean="0">
              <a:solidFill>
                <a:schemeClr val="tx1"/>
              </a:solidFill>
              <a:latin typeface="Calibri" pitchFamily="34" charset="0"/>
              <a:cs typeface="Arial" charset="0"/>
            </a:endParaRPr>
          </a:p>
          <a:p>
            <a:pPr>
              <a:lnSpc>
                <a:spcPct val="80000"/>
              </a:lnSpc>
            </a:pPr>
            <a:endParaRPr lang="ru-RU" sz="1400" b="1" smtClean="0">
              <a:solidFill>
                <a:schemeClr val="tx1"/>
              </a:solidFill>
              <a:latin typeface="Calibri" pitchFamily="34" charset="0"/>
              <a:cs typeface="Arial" charset="0"/>
            </a:endParaRP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ru-RU" sz="1600" smtClean="0">
                <a:solidFill>
                  <a:schemeClr val="tx1"/>
                </a:solidFill>
                <a:latin typeface="Calibri" pitchFamily="34" charset="0"/>
                <a:cs typeface="Arial" charset="0"/>
              </a:rPr>
              <a:t> </a:t>
            </a:r>
            <a:r>
              <a:rPr lang="ru-RU" sz="2400" b="1" smtClean="0">
                <a:solidFill>
                  <a:schemeClr val="tx1"/>
                </a:solidFill>
                <a:latin typeface="Calibri" pitchFamily="34" charset="0"/>
                <a:cs typeface="Arial" charset="0"/>
              </a:rPr>
              <a:t>Тематические направления конференции</a:t>
            </a:r>
            <a:r>
              <a:rPr lang="ru-RU" sz="2400" smtClean="0">
                <a:solidFill>
                  <a:schemeClr val="tx1"/>
                </a:solidFill>
                <a:latin typeface="Calibri" pitchFamily="34" charset="0"/>
                <a:cs typeface="Arial" charset="0"/>
              </a:rPr>
              <a:t>:</a:t>
            </a:r>
          </a:p>
          <a:p>
            <a:pPr>
              <a:lnSpc>
                <a:spcPct val="80000"/>
              </a:lnSpc>
            </a:pPr>
            <a:r>
              <a:rPr lang="ru-RU" sz="1800" smtClean="0">
                <a:solidFill>
                  <a:schemeClr val="tx1"/>
                </a:solidFill>
                <a:latin typeface="Calibri" pitchFamily="34" charset="0"/>
                <a:cs typeface="Arial" charset="0"/>
              </a:rPr>
              <a:t>Методологические основания реализации системно-деятельностного подхода в образовании. </a:t>
            </a:r>
          </a:p>
          <a:p>
            <a:pPr>
              <a:lnSpc>
                <a:spcPct val="80000"/>
              </a:lnSpc>
            </a:pPr>
            <a:r>
              <a:rPr lang="ru-RU" sz="1800" smtClean="0">
                <a:solidFill>
                  <a:schemeClr val="tx1"/>
                </a:solidFill>
                <a:latin typeface="Calibri" pitchFamily="34" charset="0"/>
                <a:cs typeface="Arial" charset="0"/>
              </a:rPr>
              <a:t>Реализация системно-деятельностного подхода в дошкольном образовании. </a:t>
            </a:r>
          </a:p>
          <a:p>
            <a:pPr>
              <a:lnSpc>
                <a:spcPct val="80000"/>
              </a:lnSpc>
            </a:pPr>
            <a:r>
              <a:rPr lang="ru-RU" sz="1800" smtClean="0">
                <a:solidFill>
                  <a:schemeClr val="tx1"/>
                </a:solidFill>
                <a:latin typeface="Calibri" pitchFamily="34" charset="0"/>
                <a:cs typeface="Arial" charset="0"/>
              </a:rPr>
              <a:t>Реализация системно-деятельностного подхода в общем образовании. </a:t>
            </a:r>
          </a:p>
          <a:p>
            <a:pPr>
              <a:lnSpc>
                <a:spcPct val="80000"/>
              </a:lnSpc>
            </a:pPr>
            <a:r>
              <a:rPr lang="ru-RU" sz="1800" smtClean="0">
                <a:solidFill>
                  <a:schemeClr val="tx1"/>
                </a:solidFill>
                <a:latin typeface="Calibri" pitchFamily="34" charset="0"/>
                <a:cs typeface="Arial" charset="0"/>
              </a:rPr>
              <a:t>Реализация системно-деятельностного подхода в образовании лиц с ОВЗ. </a:t>
            </a:r>
          </a:p>
          <a:p>
            <a:pPr>
              <a:lnSpc>
                <a:spcPct val="80000"/>
              </a:lnSpc>
            </a:pPr>
            <a:r>
              <a:rPr lang="ru-RU" sz="1800" smtClean="0">
                <a:solidFill>
                  <a:schemeClr val="tx1"/>
                </a:solidFill>
                <a:latin typeface="Calibri" pitchFamily="34" charset="0"/>
                <a:cs typeface="Arial" charset="0"/>
              </a:rPr>
              <a:t>Реализация системно-деятельностного подхода в профессиональном образовании. </a:t>
            </a:r>
          </a:p>
          <a:p>
            <a:pPr>
              <a:lnSpc>
                <a:spcPct val="80000"/>
              </a:lnSpc>
            </a:pPr>
            <a:r>
              <a:rPr lang="ru-RU" sz="1800" smtClean="0">
                <a:solidFill>
                  <a:schemeClr val="tx1"/>
                </a:solidFill>
                <a:latin typeface="Calibri" pitchFamily="34" charset="0"/>
                <a:cs typeface="Arial" charset="0"/>
              </a:rPr>
              <a:t>Реализация системно-деятельностного подхода в дополнительном образовании. </a:t>
            </a:r>
          </a:p>
          <a:p>
            <a:pPr>
              <a:lnSpc>
                <a:spcPct val="80000"/>
              </a:lnSpc>
            </a:pPr>
            <a:r>
              <a:rPr lang="ru-RU" sz="1800" smtClean="0">
                <a:solidFill>
                  <a:schemeClr val="tx1"/>
                </a:solidFill>
                <a:latin typeface="Calibri" pitchFamily="34" charset="0"/>
                <a:cs typeface="Arial" charset="0"/>
              </a:rPr>
              <a:t>Полипарадигмальный и межотраслевой контекст реализации системно-деятельностного подхода в современном образовании</a:t>
            </a:r>
            <a:r>
              <a:rPr lang="ru-RU" sz="1600" smtClean="0">
                <a:solidFill>
                  <a:schemeClr val="tx1"/>
                </a:solidFill>
                <a:latin typeface="Calibri" pitchFamily="34" charset="0"/>
                <a:cs typeface="Arial" charset="0"/>
              </a:rPr>
              <a:t>. </a:t>
            </a:r>
          </a:p>
          <a:p>
            <a:pPr>
              <a:lnSpc>
                <a:spcPct val="80000"/>
              </a:lnSpc>
            </a:pPr>
            <a:endParaRPr lang="ru-RU" sz="1600" smtClean="0">
              <a:solidFill>
                <a:schemeClr val="tx1"/>
              </a:solidFill>
              <a:latin typeface="Calibri" pitchFamily="34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/>
          </p:cNvSpPr>
          <p:nvPr>
            <p:ph type="title"/>
          </p:nvPr>
        </p:nvSpPr>
        <p:spPr>
          <a:xfrm>
            <a:off x="468313" y="549275"/>
            <a:ext cx="8207375" cy="1143000"/>
          </a:xfrm>
        </p:spPr>
        <p:txBody>
          <a:bodyPr/>
          <a:lstStyle/>
          <a:p>
            <a:endParaRPr lang="ru-RU" sz="4400" smtClean="0">
              <a:latin typeface="Arial" charset="0"/>
              <a:cs typeface="Arial" charset="0"/>
            </a:endParaRPr>
          </a:p>
        </p:txBody>
      </p:sp>
      <p:sp>
        <p:nvSpPr>
          <p:cNvPr id="29698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endParaRPr lang="ru-RU" sz="4400" smtClean="0">
              <a:solidFill>
                <a:schemeClr val="tx1"/>
              </a:solidFill>
              <a:latin typeface="Calibri" pitchFamily="34" charset="0"/>
              <a:cs typeface="Arial" charset="0"/>
            </a:endParaRPr>
          </a:p>
          <a:p>
            <a:pPr algn="ctr"/>
            <a:r>
              <a:rPr lang="ru-RU" sz="4400" b="1" smtClean="0">
                <a:solidFill>
                  <a:schemeClr val="tx1"/>
                </a:solidFill>
                <a:latin typeface="Calibri" pitchFamily="34" charset="0"/>
                <a:cs typeface="Arial" charset="0"/>
              </a:rPr>
              <a:t>Спасибо за внимание!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3"/>
          <p:cNvSpPr>
            <a:spLocks noGrp="1"/>
          </p:cNvSpPr>
          <p:nvPr>
            <p:ph type="body" idx="1"/>
          </p:nvPr>
        </p:nvSpPr>
        <p:spPr>
          <a:xfrm>
            <a:off x="0" y="2205038"/>
            <a:ext cx="9144000" cy="4210050"/>
          </a:xfrm>
        </p:spPr>
        <p:txBody>
          <a:bodyPr/>
          <a:lstStyle/>
          <a:p>
            <a:pPr algn="ctr">
              <a:buFont typeface="Arial" charset="0"/>
              <a:buNone/>
            </a:pPr>
            <a:r>
              <a:rPr lang="ru-RU" b="1" smtClean="0">
                <a:solidFill>
                  <a:schemeClr val="tx1"/>
                </a:solidFill>
                <a:latin typeface="Arial" charset="0"/>
                <a:cs typeface="Arial" charset="0"/>
              </a:rPr>
              <a:t>Косолапова Лариса Александровна </a:t>
            </a:r>
          </a:p>
          <a:p>
            <a:pPr algn="ctr">
              <a:buFont typeface="Arial" charset="0"/>
              <a:buNone/>
            </a:pPr>
            <a:r>
              <a:rPr lang="ru-RU" sz="2400" b="1" smtClean="0">
                <a:solidFill>
                  <a:schemeClr val="tx1"/>
                </a:solidFill>
                <a:latin typeface="Arial" charset="0"/>
                <a:cs typeface="Arial" charset="0"/>
              </a:rPr>
              <a:t>доктор педагогических наук, зав.кафедрой педагогики</a:t>
            </a:r>
          </a:p>
          <a:p>
            <a:pPr algn="ctr">
              <a:buFont typeface="Arial" charset="0"/>
              <a:buNone/>
            </a:pPr>
            <a:endParaRPr lang="ru-RU" sz="2400" b="1" smtClean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algn="ctr">
              <a:buFont typeface="Arial" charset="0"/>
              <a:buNone/>
            </a:pPr>
            <a:r>
              <a:rPr lang="ru-RU" b="1" smtClean="0">
                <a:solidFill>
                  <a:schemeClr val="tx1"/>
                </a:solidFill>
                <a:latin typeface="Arial" charset="0"/>
                <a:cs typeface="Arial" charset="0"/>
              </a:rPr>
              <a:t>тел</a:t>
            </a:r>
            <a:r>
              <a:rPr lang="en-US" b="1" smtClean="0">
                <a:solidFill>
                  <a:schemeClr val="tx1"/>
                </a:solidFill>
                <a:latin typeface="Arial" charset="0"/>
                <a:cs typeface="Arial" charset="0"/>
              </a:rPr>
              <a:t>.:</a:t>
            </a:r>
            <a:r>
              <a:rPr lang="ru-RU" b="1" smtClean="0">
                <a:solidFill>
                  <a:schemeClr val="tx1"/>
                </a:solidFill>
                <a:latin typeface="Arial" charset="0"/>
                <a:cs typeface="Arial" charset="0"/>
              </a:rPr>
              <a:t> 2 190 723</a:t>
            </a:r>
          </a:p>
          <a:p>
            <a:pPr algn="ctr">
              <a:buFont typeface="Arial" charset="0"/>
              <a:buNone/>
            </a:pPr>
            <a:r>
              <a:rPr lang="ru-RU" b="1" smtClean="0">
                <a:solidFill>
                  <a:schemeClr val="tx1"/>
                </a:solidFill>
                <a:latin typeface="Arial" charset="0"/>
                <a:cs typeface="Arial" charset="0"/>
              </a:rPr>
              <a:t>8</a:t>
            </a:r>
            <a:r>
              <a:rPr lang="en-US" b="1" smtClean="0">
                <a:solidFill>
                  <a:schemeClr val="tx1"/>
                </a:solidFill>
                <a:latin typeface="Arial" charset="0"/>
                <a:cs typeface="Arial" charset="0"/>
              </a:rPr>
              <a:t> 919 47 48 346</a:t>
            </a:r>
          </a:p>
          <a:p>
            <a:pPr algn="ctr">
              <a:buFont typeface="Arial" charset="0"/>
              <a:buNone/>
            </a:pPr>
            <a:r>
              <a:rPr lang="en-US" b="1" smtClean="0">
                <a:solidFill>
                  <a:schemeClr val="tx1"/>
                </a:solidFill>
                <a:latin typeface="Arial" charset="0"/>
                <a:cs typeface="Arial" charset="0"/>
              </a:rPr>
              <a:t>e-mail: pedagog@pspu.ru</a:t>
            </a:r>
            <a:endParaRPr lang="ru-RU" b="1" smtClean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algn="ctr">
              <a:buFont typeface="Arial" charset="0"/>
              <a:buNone/>
            </a:pPr>
            <a:r>
              <a:rPr lang="en-US" b="1" smtClean="0">
                <a:solidFill>
                  <a:schemeClr val="tx1"/>
                </a:solidFill>
                <a:latin typeface="Arial" charset="0"/>
                <a:cs typeface="Arial" charset="0"/>
              </a:rPr>
              <a:t>la_kossolapova@list.ru</a:t>
            </a:r>
            <a:r>
              <a:rPr lang="ru-RU" smtClean="0">
                <a:solidFill>
                  <a:schemeClr val="tx1"/>
                </a:solidFill>
                <a:latin typeface="Arial" charset="0"/>
                <a:cs typeface="Arial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3"/>
          <p:cNvSpPr>
            <a:spLocks noGrp="1"/>
          </p:cNvSpPr>
          <p:nvPr>
            <p:ph type="body" idx="1"/>
          </p:nvPr>
        </p:nvSpPr>
        <p:spPr>
          <a:xfrm>
            <a:off x="0" y="2465388"/>
            <a:ext cx="9144000" cy="3916362"/>
          </a:xfrm>
        </p:spPr>
        <p:txBody>
          <a:bodyPr/>
          <a:lstStyle/>
          <a:p>
            <a:pPr>
              <a:lnSpc>
                <a:spcPct val="90000"/>
              </a:lnSpc>
              <a:buFont typeface="Arial" charset="0"/>
              <a:buNone/>
            </a:pPr>
            <a:r>
              <a:rPr lang="ru-RU" sz="3600" smtClean="0">
                <a:solidFill>
                  <a:schemeClr val="tx1"/>
                </a:solidFill>
                <a:latin typeface="Arial" charset="0"/>
                <a:cs typeface="Arial" charset="0"/>
              </a:rPr>
              <a:t>Профессионально-исследовательскоая деятельность: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ru-RU" smtClean="0">
                <a:solidFill>
                  <a:schemeClr val="tx1"/>
                </a:solidFill>
                <a:latin typeface="Calibri" pitchFamily="34" charset="0"/>
                <a:cs typeface="Arial" charset="0"/>
              </a:rPr>
              <a:t>цель и результат          практические задачи обучения, воспитания, развития личности, </a:t>
            </a:r>
          </a:p>
          <a:p>
            <a:pPr>
              <a:lnSpc>
                <a:spcPct val="90000"/>
              </a:lnSpc>
            </a:pPr>
            <a:endParaRPr lang="ru-RU" smtClean="0">
              <a:solidFill>
                <a:schemeClr val="tx1"/>
              </a:solidFill>
              <a:latin typeface="Calibri" pitchFamily="34" charset="0"/>
              <a:cs typeface="Arial" charset="0"/>
            </a:endParaRP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ru-RU" smtClean="0">
                <a:solidFill>
                  <a:schemeClr val="tx1"/>
                </a:solidFill>
                <a:latin typeface="Calibri" pitchFamily="34" charset="0"/>
                <a:cs typeface="Arial" charset="0"/>
              </a:rPr>
              <a:t> методология и методы                научно-педагогическая деятельность</a:t>
            </a:r>
          </a:p>
        </p:txBody>
      </p:sp>
      <p:sp>
        <p:nvSpPr>
          <p:cNvPr id="14338" name="Line 3"/>
          <p:cNvSpPr>
            <a:spLocks noChangeShapeType="1"/>
          </p:cNvSpPr>
          <p:nvPr/>
        </p:nvSpPr>
        <p:spPr bwMode="auto">
          <a:xfrm flipV="1">
            <a:off x="3276600" y="3789363"/>
            <a:ext cx="5032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4339" name="Line 4"/>
          <p:cNvSpPr>
            <a:spLocks noChangeShapeType="1"/>
          </p:cNvSpPr>
          <p:nvPr/>
        </p:nvSpPr>
        <p:spPr bwMode="auto">
          <a:xfrm flipV="1">
            <a:off x="4500563" y="5373688"/>
            <a:ext cx="862012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3"/>
          <p:cNvSpPr>
            <a:spLocks noGrp="1"/>
          </p:cNvSpPr>
          <p:nvPr>
            <p:ph type="body" idx="1"/>
          </p:nvPr>
        </p:nvSpPr>
        <p:spPr>
          <a:xfrm>
            <a:off x="323850" y="1989138"/>
            <a:ext cx="8820150" cy="4868862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ru-RU" sz="4000" b="1" i="1" smtClean="0">
                <a:solidFill>
                  <a:schemeClr val="tx1"/>
                </a:solidFill>
                <a:latin typeface="Calibri" pitchFamily="34" charset="0"/>
                <a:cs typeface="Arial" charset="0"/>
              </a:rPr>
              <a:t>Принципы </a:t>
            </a:r>
            <a:r>
              <a:rPr lang="ru-RU" sz="4000" b="1" smtClean="0">
                <a:solidFill>
                  <a:schemeClr val="tx1"/>
                </a:solidFill>
                <a:latin typeface="Calibri" pitchFamily="34" charset="0"/>
                <a:cs typeface="Arial" charset="0"/>
              </a:rPr>
              <a:t>работы «Клуба педагогов-исследователей»:</a:t>
            </a:r>
          </a:p>
          <a:p>
            <a:pPr>
              <a:buFont typeface="Arial" charset="0"/>
              <a:buNone/>
            </a:pPr>
            <a:endParaRPr lang="ru-RU" sz="2000" b="1" smtClean="0">
              <a:solidFill>
                <a:schemeClr val="tx1"/>
              </a:solidFill>
              <a:latin typeface="Calibri" pitchFamily="34" charset="0"/>
              <a:cs typeface="Arial" charset="0"/>
            </a:endParaRPr>
          </a:p>
          <a:p>
            <a:r>
              <a:rPr lang="ru-RU" sz="3600" b="1" smtClean="0">
                <a:solidFill>
                  <a:schemeClr val="tx1"/>
                </a:solidFill>
                <a:latin typeface="Calibri" pitchFamily="34" charset="0"/>
                <a:cs typeface="Arial" charset="0"/>
              </a:rPr>
              <a:t>добровольности, </a:t>
            </a:r>
          </a:p>
          <a:p>
            <a:r>
              <a:rPr lang="ru-RU" sz="3600" b="1" smtClean="0">
                <a:solidFill>
                  <a:schemeClr val="tx1"/>
                </a:solidFill>
                <a:latin typeface="Calibri" pitchFamily="34" charset="0"/>
                <a:cs typeface="Arial" charset="0"/>
              </a:rPr>
              <a:t>саморазвития личности в насыщенном образовательном пространстве,</a:t>
            </a:r>
          </a:p>
          <a:p>
            <a:r>
              <a:rPr lang="ru-RU" sz="3600" b="1" smtClean="0">
                <a:solidFill>
                  <a:schemeClr val="tx1"/>
                </a:solidFill>
                <a:latin typeface="Calibri" pitchFamily="34" charset="0"/>
                <a:cs typeface="Arial" charset="0"/>
              </a:rPr>
              <a:t>практикоориентированности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/>
          </p:cNvSpPr>
          <p:nvPr>
            <p:ph type="title"/>
          </p:nvPr>
        </p:nvSpPr>
        <p:spPr>
          <a:xfrm>
            <a:off x="0" y="620713"/>
            <a:ext cx="9396413" cy="1143000"/>
          </a:xfrm>
        </p:spPr>
        <p:txBody>
          <a:bodyPr/>
          <a:lstStyle/>
          <a:p>
            <a:r>
              <a:rPr lang="ru-RU" sz="2800" b="1" smtClean="0">
                <a:solidFill>
                  <a:schemeClr val="bg1"/>
                </a:solidFill>
                <a:latin typeface="Arial" charset="0"/>
                <a:cs typeface="Arial" charset="0"/>
              </a:rPr>
              <a:t>Цель </a:t>
            </a:r>
            <a:r>
              <a:rPr lang="ru-RU" sz="2800" smtClean="0">
                <a:solidFill>
                  <a:schemeClr val="bg1"/>
                </a:solidFill>
                <a:latin typeface="Arial" charset="0"/>
                <a:cs typeface="Arial" charset="0"/>
              </a:rPr>
              <a:t>деятельности Клуба педагогов-исследователей</a:t>
            </a:r>
            <a:r>
              <a:rPr lang="ru-RU" sz="2800" b="1" smtClean="0">
                <a:solidFill>
                  <a:schemeClr val="bg1"/>
                </a:solidFill>
                <a:latin typeface="Arial" charset="0"/>
                <a:cs typeface="Arial" charset="0"/>
              </a:rPr>
              <a:t>:</a:t>
            </a:r>
          </a:p>
        </p:txBody>
      </p:sp>
      <p:sp>
        <p:nvSpPr>
          <p:cNvPr id="16386" name="Rectangle 3"/>
          <p:cNvSpPr>
            <a:spLocks noGrp="1"/>
          </p:cNvSpPr>
          <p:nvPr>
            <p:ph type="body" idx="1"/>
          </p:nvPr>
        </p:nvSpPr>
        <p:spPr>
          <a:xfrm>
            <a:off x="0" y="1916113"/>
            <a:ext cx="9396413" cy="4752975"/>
          </a:xfrm>
        </p:spPr>
        <p:txBody>
          <a:bodyPr/>
          <a:lstStyle/>
          <a:p>
            <a:pPr>
              <a:lnSpc>
                <a:spcPct val="80000"/>
              </a:lnSpc>
              <a:buFont typeface="Arial" charset="0"/>
              <a:buNone/>
            </a:pPr>
            <a:r>
              <a:rPr lang="ru-RU" sz="2400" b="1" smtClean="0">
                <a:solidFill>
                  <a:schemeClr val="tx1"/>
                </a:solidFill>
                <a:latin typeface="Arial" charset="0"/>
                <a:cs typeface="Arial" charset="0"/>
              </a:rPr>
              <a:t>с</a:t>
            </a:r>
            <a:r>
              <a:rPr lang="ru-RU" sz="2400" smtClean="0">
                <a:solidFill>
                  <a:schemeClr val="tx1"/>
                </a:solidFill>
                <a:latin typeface="Arial" charset="0"/>
                <a:cs typeface="Arial" charset="0"/>
              </a:rPr>
              <a:t>оздание насыщенного информационного пространства, стимулирующего профессионально-исследовательскую деятельность работников образовательных учреждений, направленную на качественное изменение системы образования.</a:t>
            </a:r>
            <a:endParaRPr lang="ru-RU" sz="2400" b="1" smtClean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ru-RU" sz="2400" b="1" smtClean="0">
                <a:solidFill>
                  <a:schemeClr val="tx1"/>
                </a:solidFill>
                <a:latin typeface="Arial" charset="0"/>
                <a:cs typeface="Arial" charset="0"/>
              </a:rPr>
              <a:t>Задачи:</a:t>
            </a:r>
            <a:endParaRPr lang="ru-RU" sz="2400" smtClean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>
              <a:lnSpc>
                <a:spcPct val="80000"/>
              </a:lnSpc>
            </a:pPr>
            <a:r>
              <a:rPr lang="ru-RU" sz="2400" smtClean="0">
                <a:solidFill>
                  <a:schemeClr val="tx1"/>
                </a:solidFill>
                <a:latin typeface="Arial" charset="0"/>
                <a:cs typeface="Arial" charset="0"/>
              </a:rPr>
              <a:t>Объединить творчески работающих педагогов Университетского округа ПГГПУ, сформировать сообщество педагогов-исследователей.</a:t>
            </a:r>
          </a:p>
          <a:p>
            <a:pPr>
              <a:lnSpc>
                <a:spcPct val="80000"/>
              </a:lnSpc>
            </a:pPr>
            <a:r>
              <a:rPr lang="ru-RU" sz="2400" smtClean="0">
                <a:solidFill>
                  <a:schemeClr val="tx1"/>
                </a:solidFill>
                <a:latin typeface="Arial" charset="0"/>
                <a:cs typeface="Arial" charset="0"/>
              </a:rPr>
              <a:t>Оказать методическую помощь в разработке исследовательского проекта.</a:t>
            </a:r>
          </a:p>
          <a:p>
            <a:pPr>
              <a:lnSpc>
                <a:spcPct val="80000"/>
              </a:lnSpc>
            </a:pPr>
            <a:r>
              <a:rPr lang="ru-RU" sz="2400" smtClean="0">
                <a:solidFill>
                  <a:schemeClr val="tx1"/>
                </a:solidFill>
                <a:latin typeface="Arial" charset="0"/>
                <a:cs typeface="Arial" charset="0"/>
              </a:rPr>
              <a:t>Организовать проведение научной экспертизы исследовательских проектов.</a:t>
            </a:r>
          </a:p>
          <a:p>
            <a:pPr>
              <a:lnSpc>
                <a:spcPct val="80000"/>
              </a:lnSpc>
            </a:pPr>
            <a:r>
              <a:rPr lang="ru-RU" sz="2400" smtClean="0">
                <a:solidFill>
                  <a:schemeClr val="tx1"/>
                </a:solidFill>
                <a:latin typeface="Arial" charset="0"/>
                <a:cs typeface="Arial" charset="0"/>
              </a:rPr>
              <a:t>Способствовать формированию исследовательской культуры педагогов.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/>
          </p:cNvSpPr>
          <p:nvPr>
            <p:ph type="title"/>
          </p:nvPr>
        </p:nvSpPr>
        <p:spPr>
          <a:xfrm>
            <a:off x="468313" y="549275"/>
            <a:ext cx="8207375" cy="1143000"/>
          </a:xfrm>
        </p:spPr>
        <p:txBody>
          <a:bodyPr/>
          <a:lstStyle/>
          <a:p>
            <a:r>
              <a:rPr lang="ru-RU" smtClean="0">
                <a:solidFill>
                  <a:schemeClr val="bg1"/>
                </a:solidFill>
                <a:latin typeface="Arial" charset="0"/>
                <a:cs typeface="Arial" charset="0"/>
              </a:rPr>
              <a:t>Защитили диссертации </a:t>
            </a:r>
            <a:br>
              <a:rPr lang="ru-RU" smtClean="0">
                <a:solidFill>
                  <a:schemeClr val="bg1"/>
                </a:solidFill>
                <a:latin typeface="Arial" charset="0"/>
                <a:cs typeface="Arial" charset="0"/>
              </a:rPr>
            </a:br>
            <a:r>
              <a:rPr lang="ru-RU" smtClean="0">
                <a:solidFill>
                  <a:schemeClr val="bg1"/>
                </a:solidFill>
                <a:latin typeface="Arial" charset="0"/>
                <a:cs typeface="Arial" charset="0"/>
              </a:rPr>
              <a:t>в 2015  и 2016 гг.</a:t>
            </a:r>
          </a:p>
        </p:txBody>
      </p:sp>
      <p:sp>
        <p:nvSpPr>
          <p:cNvPr id="17410" name="Rectangle 3"/>
          <p:cNvSpPr>
            <a:spLocks noGrp="1"/>
          </p:cNvSpPr>
          <p:nvPr>
            <p:ph type="body" idx="1"/>
          </p:nvPr>
        </p:nvSpPr>
        <p:spPr>
          <a:xfrm>
            <a:off x="0" y="1989138"/>
            <a:ext cx="9144000" cy="2509837"/>
          </a:xfrm>
        </p:spPr>
        <p:txBody>
          <a:bodyPr/>
          <a:lstStyle/>
          <a:p>
            <a:r>
              <a:rPr lang="ru-RU" b="1" smtClean="0">
                <a:solidFill>
                  <a:schemeClr val="tx1"/>
                </a:solidFill>
                <a:latin typeface="Calibri" pitchFamily="34" charset="0"/>
                <a:cs typeface="Arial" charset="0"/>
              </a:rPr>
              <a:t>Груздева Ирина Викторовна </a:t>
            </a:r>
            <a:r>
              <a:rPr lang="ru-RU" smtClean="0">
                <a:solidFill>
                  <a:schemeClr val="tx1"/>
                </a:solidFill>
                <a:latin typeface="Calibri" pitchFamily="34" charset="0"/>
                <a:cs typeface="Arial" charset="0"/>
              </a:rPr>
              <a:t>( Гимназия №10)</a:t>
            </a:r>
          </a:p>
          <a:p>
            <a:r>
              <a:rPr lang="ru-RU" b="1" smtClean="0">
                <a:solidFill>
                  <a:schemeClr val="tx1"/>
                </a:solidFill>
                <a:latin typeface="Calibri" pitchFamily="34" charset="0"/>
                <a:cs typeface="Arial" charset="0"/>
              </a:rPr>
              <a:t>Макаренко Елена Витальевна </a:t>
            </a:r>
            <a:r>
              <a:rPr lang="ru-RU" smtClean="0">
                <a:solidFill>
                  <a:schemeClr val="tx1"/>
                </a:solidFill>
                <a:latin typeface="Calibri" pitchFamily="34" charset="0"/>
                <a:cs typeface="Arial" charset="0"/>
              </a:rPr>
              <a:t>(Школа «Точка») </a:t>
            </a:r>
          </a:p>
          <a:p>
            <a:r>
              <a:rPr lang="ru-RU" b="1" smtClean="0">
                <a:solidFill>
                  <a:schemeClr val="tx1"/>
                </a:solidFill>
                <a:latin typeface="Calibri" pitchFamily="34" charset="0"/>
                <a:cs typeface="Arial" charset="0"/>
              </a:rPr>
              <a:t>Арапова Светлана Андреевна</a:t>
            </a:r>
            <a:r>
              <a:rPr lang="ru-RU" smtClean="0">
                <a:solidFill>
                  <a:schemeClr val="tx1"/>
                </a:solidFill>
                <a:latin typeface="Calibri" pitchFamily="34" charset="0"/>
                <a:cs typeface="Arial" charset="0"/>
              </a:rPr>
              <a:t> (Гимназия</a:t>
            </a:r>
            <a:r>
              <a:rPr lang="ru-RU" smtClean="0">
                <a:solidFill>
                  <a:schemeClr val="tx1"/>
                </a:solidFill>
                <a:latin typeface="Arial" charset="0"/>
                <a:cs typeface="Arial" charset="0"/>
              </a:rPr>
              <a:t>	№ </a:t>
            </a:r>
            <a:r>
              <a:rPr lang="ru-RU" smtClean="0">
                <a:solidFill>
                  <a:schemeClr val="tx1"/>
                </a:solidFill>
                <a:latin typeface="Calibri" pitchFamily="34" charset="0"/>
                <a:cs typeface="Arial" charset="0"/>
              </a:rPr>
              <a:t>33)</a:t>
            </a:r>
            <a:endParaRPr lang="ru-RU" smtClean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r>
              <a:rPr lang="ru-RU" b="1" smtClean="0">
                <a:solidFill>
                  <a:schemeClr val="tx1"/>
                </a:solidFill>
                <a:latin typeface="Arial" charset="0"/>
                <a:cs typeface="Arial" charset="0"/>
              </a:rPr>
              <a:t>Мерзляков Сергей Викторович</a:t>
            </a:r>
            <a:r>
              <a:rPr lang="ru-RU" smtClean="0">
                <a:latin typeface="Calibri" pitchFamily="34" charset="0"/>
                <a:cs typeface="Arial" charset="0"/>
              </a:rPr>
              <a:t> </a:t>
            </a:r>
            <a:r>
              <a:rPr lang="ru-RU" smtClean="0">
                <a:solidFill>
                  <a:schemeClr val="tx1"/>
                </a:solidFill>
                <a:latin typeface="Calibri" pitchFamily="34" charset="0"/>
                <a:cs typeface="Arial" charset="0"/>
              </a:rPr>
              <a:t>(Гимназия </a:t>
            </a:r>
            <a:r>
              <a:rPr lang="ru-RU" smtClean="0">
                <a:solidFill>
                  <a:schemeClr val="tx1"/>
                </a:solidFill>
                <a:latin typeface="Arial" charset="0"/>
                <a:cs typeface="Arial" charset="0"/>
              </a:rPr>
              <a:t>№</a:t>
            </a:r>
            <a:r>
              <a:rPr lang="ru-RU" smtClean="0">
                <a:solidFill>
                  <a:schemeClr val="tx1"/>
                </a:solidFill>
                <a:latin typeface="Calibri" pitchFamily="34" charset="0"/>
                <a:cs typeface="Arial" charset="0"/>
              </a:rPr>
              <a:t>33)</a:t>
            </a:r>
            <a:endParaRPr lang="ru-RU" smtClean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endParaRPr lang="ru-RU" smtClean="0">
              <a:solidFill>
                <a:schemeClr val="tx1"/>
              </a:solidFill>
              <a:latin typeface="Calibri" pitchFamily="34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/>
          </p:cNvSpPr>
          <p:nvPr>
            <p:ph type="title"/>
          </p:nvPr>
        </p:nvSpPr>
        <p:spPr>
          <a:xfrm>
            <a:off x="468313" y="549275"/>
            <a:ext cx="8207375" cy="1143000"/>
          </a:xfrm>
        </p:spPr>
        <p:txBody>
          <a:bodyPr/>
          <a:lstStyle/>
          <a:p>
            <a:r>
              <a:rPr lang="ru-RU" sz="4400" smtClean="0">
                <a:solidFill>
                  <a:schemeClr val="bg1"/>
                </a:solidFill>
                <a:latin typeface="Arial" charset="0"/>
                <a:cs typeface="Arial" charset="0"/>
              </a:rPr>
              <a:t>Аспиранты ПГГПУ</a:t>
            </a:r>
          </a:p>
        </p:txBody>
      </p:sp>
      <p:sp>
        <p:nvSpPr>
          <p:cNvPr id="18434" name="Rectangle 3"/>
          <p:cNvSpPr>
            <a:spLocks noGrp="1"/>
          </p:cNvSpPr>
          <p:nvPr>
            <p:ph type="body" idx="1"/>
          </p:nvPr>
        </p:nvSpPr>
        <p:spPr>
          <a:xfrm>
            <a:off x="0" y="1844675"/>
            <a:ext cx="9144000" cy="42100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sz="2800" smtClean="0">
                <a:solidFill>
                  <a:schemeClr val="tx1"/>
                </a:solidFill>
                <a:latin typeface="Arial" charset="0"/>
                <a:cs typeface="Arial" charset="0"/>
              </a:rPr>
              <a:t>2011-2015 – 2 </a:t>
            </a:r>
          </a:p>
          <a:p>
            <a:pPr>
              <a:lnSpc>
                <a:spcPct val="90000"/>
              </a:lnSpc>
            </a:pPr>
            <a:r>
              <a:rPr lang="ru-RU" sz="2800" smtClean="0">
                <a:solidFill>
                  <a:schemeClr val="tx1"/>
                </a:solidFill>
                <a:latin typeface="Arial" charset="0"/>
                <a:cs typeface="Arial" charset="0"/>
              </a:rPr>
              <a:t>2012-2016 – 3</a:t>
            </a:r>
          </a:p>
          <a:p>
            <a:pPr>
              <a:lnSpc>
                <a:spcPct val="90000"/>
              </a:lnSpc>
            </a:pPr>
            <a:r>
              <a:rPr lang="ru-RU" sz="2800" smtClean="0">
                <a:solidFill>
                  <a:schemeClr val="tx1"/>
                </a:solidFill>
                <a:latin typeface="Arial" charset="0"/>
                <a:cs typeface="Arial" charset="0"/>
              </a:rPr>
              <a:t>2014-2018 – 4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endParaRPr lang="ru-RU" sz="2800" smtClean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ru-RU" sz="2800" smtClean="0">
                <a:solidFill>
                  <a:schemeClr val="tx1"/>
                </a:solidFill>
                <a:latin typeface="Arial" charset="0"/>
                <a:cs typeface="Arial" charset="0"/>
              </a:rPr>
              <a:t>Рекомендованы к поступлению в аспирантуру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ru-RU" sz="2800" smtClean="0">
                <a:solidFill>
                  <a:schemeClr val="tx1"/>
                </a:solidFill>
                <a:latin typeface="Arial" charset="0"/>
                <a:cs typeface="Arial" charset="0"/>
              </a:rPr>
              <a:t> в 2015 г.:</a:t>
            </a:r>
          </a:p>
          <a:p>
            <a:pPr>
              <a:lnSpc>
                <a:spcPct val="90000"/>
              </a:lnSpc>
            </a:pPr>
            <a:r>
              <a:rPr lang="ru-RU" sz="2800" b="1" i="1" smtClean="0">
                <a:solidFill>
                  <a:schemeClr val="tx1"/>
                </a:solidFill>
                <a:latin typeface="Calibri" pitchFamily="34" charset="0"/>
                <a:cs typeface="Arial" charset="0"/>
              </a:rPr>
              <a:t>Беляева Виктория Александровна</a:t>
            </a:r>
            <a:r>
              <a:rPr lang="ru-RU" sz="2800" smtClean="0">
                <a:solidFill>
                  <a:schemeClr val="tx1"/>
                </a:solidFill>
                <a:latin typeface="Calibri" pitchFamily="34" charset="0"/>
                <a:cs typeface="Arial" charset="0"/>
              </a:rPr>
              <a:t>, </a:t>
            </a:r>
          </a:p>
          <a:p>
            <a:pPr>
              <a:lnSpc>
                <a:spcPct val="90000"/>
              </a:lnSpc>
            </a:pPr>
            <a:r>
              <a:rPr lang="ru-RU" sz="2800" b="1" i="1" smtClean="0">
                <a:solidFill>
                  <a:schemeClr val="tx1"/>
                </a:solidFill>
                <a:latin typeface="Calibri" pitchFamily="34" charset="0"/>
                <a:cs typeface="Arial" charset="0"/>
              </a:rPr>
              <a:t>Жигулёва Людмила Юрьевна</a:t>
            </a:r>
            <a:r>
              <a:rPr lang="ru-RU" sz="2800" smtClean="0">
                <a:solidFill>
                  <a:schemeClr val="tx1"/>
                </a:solidFill>
                <a:latin typeface="Calibri" pitchFamily="34" charset="0"/>
                <a:cs typeface="Arial" charset="0"/>
              </a:rPr>
              <a:t>,</a:t>
            </a:r>
          </a:p>
          <a:p>
            <a:pPr>
              <a:lnSpc>
                <a:spcPct val="90000"/>
              </a:lnSpc>
            </a:pPr>
            <a:r>
              <a:rPr lang="ru-RU" sz="2800" b="1" i="1" smtClean="0">
                <a:solidFill>
                  <a:schemeClr val="tx1"/>
                </a:solidFill>
                <a:latin typeface="Calibri" pitchFamily="34" charset="0"/>
                <a:cs typeface="Arial" charset="0"/>
              </a:rPr>
              <a:t>Перевозчикова Людмила Владимировна</a:t>
            </a:r>
            <a:r>
              <a:rPr lang="ru-RU" sz="2800" smtClean="0">
                <a:solidFill>
                  <a:schemeClr val="tx1"/>
                </a:solidFill>
                <a:latin typeface="Calibri" pitchFamily="34" charset="0"/>
                <a:cs typeface="Arial" charset="0"/>
              </a:rPr>
              <a:t>, </a:t>
            </a:r>
          </a:p>
          <a:p>
            <a:pPr>
              <a:lnSpc>
                <a:spcPct val="90000"/>
              </a:lnSpc>
            </a:pPr>
            <a:r>
              <a:rPr lang="ru-RU" sz="2800" b="1" i="1" smtClean="0">
                <a:solidFill>
                  <a:schemeClr val="tx1"/>
                </a:solidFill>
                <a:latin typeface="Calibri" pitchFamily="34" charset="0"/>
                <a:cs typeface="Arial" charset="0"/>
              </a:rPr>
              <a:t>Таборова Ксения Сергеевна</a:t>
            </a:r>
            <a:r>
              <a:rPr lang="ru-RU" sz="2800" smtClean="0">
                <a:solidFill>
                  <a:schemeClr val="tx1"/>
                </a:solidFill>
                <a:latin typeface="Calibri" pitchFamily="34" charset="0"/>
                <a:cs typeface="Arial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/>
          </p:cNvSpPr>
          <p:nvPr>
            <p:ph type="title"/>
          </p:nvPr>
        </p:nvSpPr>
        <p:spPr>
          <a:xfrm>
            <a:off x="468313" y="549275"/>
            <a:ext cx="8207375" cy="1143000"/>
          </a:xfrm>
        </p:spPr>
        <p:txBody>
          <a:bodyPr/>
          <a:lstStyle/>
          <a:p>
            <a:r>
              <a:rPr lang="ru-RU" sz="4400" smtClean="0">
                <a:solidFill>
                  <a:schemeClr val="bg1"/>
                </a:solidFill>
                <a:latin typeface="Arial" charset="0"/>
                <a:cs typeface="Arial" charset="0"/>
              </a:rPr>
              <a:t>2015-2016 уч.год</a:t>
            </a:r>
          </a:p>
        </p:txBody>
      </p:sp>
      <p:sp>
        <p:nvSpPr>
          <p:cNvPr id="19458" name="Rectangle 3"/>
          <p:cNvSpPr>
            <a:spLocks noGrp="1"/>
          </p:cNvSpPr>
          <p:nvPr>
            <p:ph type="body" idx="1"/>
          </p:nvPr>
        </p:nvSpPr>
        <p:spPr>
          <a:xfrm>
            <a:off x="0" y="1916113"/>
            <a:ext cx="9324975" cy="4752975"/>
          </a:xfrm>
        </p:spPr>
        <p:txBody>
          <a:bodyPr/>
          <a:lstStyle/>
          <a:p>
            <a:r>
              <a:rPr lang="ru-RU" smtClean="0">
                <a:solidFill>
                  <a:schemeClr val="tx1"/>
                </a:solidFill>
                <a:latin typeface="Calibri" pitchFamily="34" charset="0"/>
                <a:cs typeface="Arial" charset="0"/>
              </a:rPr>
              <a:t>Заседание 28-29 ноября 2015, Усть –Качка. Научный семинар-погружение «</a:t>
            </a:r>
            <a:r>
              <a:rPr lang="ru-RU" b="1" smtClean="0">
                <a:solidFill>
                  <a:schemeClr val="tx1"/>
                </a:solidFill>
                <a:latin typeface="Calibri" pitchFamily="34" charset="0"/>
                <a:cs typeface="Arial" charset="0"/>
              </a:rPr>
              <a:t>Методологические основы педагогического исследования»</a:t>
            </a:r>
          </a:p>
          <a:p>
            <a:endParaRPr lang="ru-RU" sz="1600" b="1" smtClean="0">
              <a:solidFill>
                <a:schemeClr val="tx1"/>
              </a:solidFill>
              <a:latin typeface="Calibri" pitchFamily="34" charset="0"/>
              <a:cs typeface="Arial" charset="0"/>
            </a:endParaRPr>
          </a:p>
          <a:p>
            <a:r>
              <a:rPr lang="ru-RU" smtClean="0">
                <a:solidFill>
                  <a:schemeClr val="tx1"/>
                </a:solidFill>
                <a:latin typeface="Calibri" pitchFamily="34" charset="0"/>
                <a:cs typeface="Arial" charset="0"/>
              </a:rPr>
              <a:t>Заседание 23 января 2016, Пермь. Научный семинар </a:t>
            </a:r>
            <a:r>
              <a:rPr lang="ru-RU" smtClean="0">
                <a:latin typeface="Calibri" pitchFamily="34" charset="0"/>
                <a:cs typeface="Arial" charset="0"/>
              </a:rPr>
              <a:t> </a:t>
            </a:r>
            <a:r>
              <a:rPr lang="ru-RU" smtClean="0">
                <a:solidFill>
                  <a:schemeClr val="tx1"/>
                </a:solidFill>
                <a:latin typeface="Calibri" pitchFamily="34" charset="0"/>
                <a:cs typeface="Arial" charset="0"/>
              </a:rPr>
              <a:t>«</a:t>
            </a:r>
            <a:r>
              <a:rPr lang="ru-RU" b="1" smtClean="0">
                <a:solidFill>
                  <a:schemeClr val="tx1"/>
                </a:solidFill>
                <a:latin typeface="Calibri" pitchFamily="34" charset="0"/>
                <a:cs typeface="Arial" charset="0"/>
              </a:rPr>
              <a:t>Диагностический инструментарий педагогического исследования. Интерпретация данных»</a:t>
            </a:r>
            <a:r>
              <a:rPr lang="ru-RU" smtClean="0">
                <a:solidFill>
                  <a:schemeClr val="tx1"/>
                </a:solidFill>
                <a:latin typeface="Calibri" pitchFamily="34" charset="0"/>
                <a:cs typeface="Arial" charset="0"/>
              </a:rPr>
              <a:t>  </a:t>
            </a:r>
            <a:r>
              <a:rPr lang="ru-RU" sz="3600" smtClean="0">
                <a:solidFill>
                  <a:schemeClr val="tx1"/>
                </a:solidFill>
                <a:latin typeface="Calibri" pitchFamily="34" charset="0"/>
                <a:cs typeface="Arial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/>
          </p:cNvSpPr>
          <p:nvPr>
            <p:ph type="title"/>
          </p:nvPr>
        </p:nvSpPr>
        <p:spPr>
          <a:xfrm>
            <a:off x="468313" y="549275"/>
            <a:ext cx="8207375" cy="1143000"/>
          </a:xfrm>
        </p:spPr>
        <p:txBody>
          <a:bodyPr/>
          <a:lstStyle/>
          <a:p>
            <a:r>
              <a:rPr lang="ru-RU" sz="4400" smtClean="0">
                <a:solidFill>
                  <a:schemeClr val="bg1"/>
                </a:solidFill>
                <a:latin typeface="Arial" charset="0"/>
                <a:cs typeface="Arial" charset="0"/>
              </a:rPr>
              <a:t>2015-2016 уч.год</a:t>
            </a:r>
          </a:p>
        </p:txBody>
      </p:sp>
      <p:sp>
        <p:nvSpPr>
          <p:cNvPr id="20482" name="Rectangle 3"/>
          <p:cNvSpPr>
            <a:spLocks noGrp="1"/>
          </p:cNvSpPr>
          <p:nvPr>
            <p:ph type="body" idx="1"/>
          </p:nvPr>
        </p:nvSpPr>
        <p:spPr>
          <a:xfrm>
            <a:off x="0" y="1916113"/>
            <a:ext cx="5364163" cy="494188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sz="2800" smtClean="0">
                <a:solidFill>
                  <a:schemeClr val="tx1"/>
                </a:solidFill>
                <a:latin typeface="Calibri" pitchFamily="34" charset="0"/>
                <a:cs typeface="Arial" charset="0"/>
              </a:rPr>
              <a:t>2 июня , Пермь, ПГГПУ. Традиционная </a:t>
            </a:r>
            <a:r>
              <a:rPr lang="ru-RU" sz="2800" b="1" smtClean="0">
                <a:solidFill>
                  <a:schemeClr val="tx1"/>
                </a:solidFill>
                <a:latin typeface="Calibri" pitchFamily="34" charset="0"/>
                <a:cs typeface="Arial" charset="0"/>
              </a:rPr>
              <a:t>научная сессия</a:t>
            </a:r>
            <a:r>
              <a:rPr lang="ru-RU" sz="2800" smtClean="0">
                <a:solidFill>
                  <a:schemeClr val="tx1"/>
                </a:solidFill>
                <a:latin typeface="Calibri" pitchFamily="34" charset="0"/>
                <a:cs typeface="Arial" charset="0"/>
              </a:rPr>
              <a:t> «Парад научно-педагогических школ», посвященная памяти основателя Пермской научно-педагогической школы проф. И.Е. Шварца и 95-летнему юбилею ПГГПУ , направленная на популяризацию пермских научных педагогических школ и направлений, интеграцию научного сообщества. </a:t>
            </a:r>
          </a:p>
        </p:txBody>
      </p:sp>
      <p:pic>
        <p:nvPicPr>
          <p:cNvPr id="20483" name="jcemediabox-popup-img" descr="WP_20160602_11_47_06_Pr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48263" y="1916113"/>
            <a:ext cx="38100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/>
          </p:cNvSpPr>
          <p:nvPr>
            <p:ph type="title"/>
          </p:nvPr>
        </p:nvSpPr>
        <p:spPr>
          <a:xfrm>
            <a:off x="468313" y="549275"/>
            <a:ext cx="8207375" cy="1143000"/>
          </a:xfrm>
        </p:spPr>
        <p:txBody>
          <a:bodyPr/>
          <a:lstStyle/>
          <a:p>
            <a:endParaRPr lang="ru-RU" sz="4400" smtClean="0">
              <a:latin typeface="Arial" charset="0"/>
              <a:cs typeface="Arial" charset="0"/>
            </a:endParaRPr>
          </a:p>
        </p:txBody>
      </p:sp>
      <p:pic>
        <p:nvPicPr>
          <p:cNvPr id="21506" name="jcemediabox-popup-img" descr="WP_20160602_006_edited"/>
          <p:cNvPicPr>
            <a:picLocks noChangeAspect="1" noChangeArrowheads="1"/>
          </p:cNvPicPr>
          <p:nvPr>
            <p:ph type="body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835025" y="1916113"/>
            <a:ext cx="8058150" cy="453866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401</TotalTime>
  <Words>512</Words>
  <Application>Microsoft Office PowerPoint</Application>
  <PresentationFormat>Экран (4:3)</PresentationFormat>
  <Paragraphs>79</Paragraphs>
  <Slides>18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Шаблон оформления</vt:lpstr>
      </vt:variant>
      <vt:variant>
        <vt:i4>3</vt:i4>
      </vt:variant>
      <vt:variant>
        <vt:lpstr>Заголовки слайдов</vt:lpstr>
      </vt:variant>
      <vt:variant>
        <vt:i4>18</vt:i4>
      </vt:variant>
    </vt:vector>
  </HeadingPairs>
  <TitlesOfParts>
    <vt:vector size="23" baseType="lpstr">
      <vt:lpstr>Arial</vt:lpstr>
      <vt:lpstr>Calibri</vt:lpstr>
      <vt:lpstr>Тема Office</vt:lpstr>
      <vt:lpstr>Тема Office</vt:lpstr>
      <vt:lpstr>Тема Office</vt:lpstr>
      <vt:lpstr>Научное  и организационно-педагогическое   сопровождение профессионально-исследовательской деятельности педагогов ЦИО </vt:lpstr>
      <vt:lpstr>Слайд 2</vt:lpstr>
      <vt:lpstr>Слайд 3</vt:lpstr>
      <vt:lpstr>Цель деятельности Клуба педагогов-исследователей:</vt:lpstr>
      <vt:lpstr>Защитили диссертации  в 2015  и 2016 гг.</vt:lpstr>
      <vt:lpstr>Аспиранты ПГГПУ</vt:lpstr>
      <vt:lpstr>2015-2016 уч.год</vt:lpstr>
      <vt:lpstr>2015-2016 уч.год</vt:lpstr>
      <vt:lpstr>Слайд 9</vt:lpstr>
      <vt:lpstr>Выступления педагогов-исследователей: </vt:lpstr>
      <vt:lpstr>Слайд 11</vt:lpstr>
      <vt:lpstr>Лучшими выступлениями признаны:</vt:lpstr>
      <vt:lpstr>Слайд 13</vt:lpstr>
      <vt:lpstr>24 июня, 11.00</vt:lpstr>
      <vt:lpstr>Слайд 15</vt:lpstr>
      <vt:lpstr>http://pspu.ru/press-centr/news?id=11179 новость от 1 июня 2016</vt:lpstr>
      <vt:lpstr>Слайд 17</vt:lpstr>
      <vt:lpstr>Слайд 18</vt:lpstr>
    </vt:vector>
  </TitlesOfParts>
  <Company>DG Win&amp;Soft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днс</dc:creator>
  <cp:lastModifiedBy>matkin</cp:lastModifiedBy>
  <cp:revision>36</cp:revision>
  <dcterms:created xsi:type="dcterms:W3CDTF">2013-10-16T06:54:36Z</dcterms:created>
  <dcterms:modified xsi:type="dcterms:W3CDTF">2016-06-28T12:49:40Z</dcterms:modified>
</cp:coreProperties>
</file>