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345" r:id="rId3"/>
    <p:sldId id="346" r:id="rId4"/>
    <p:sldId id="344" r:id="rId5"/>
    <p:sldId id="335" r:id="rId6"/>
    <p:sldId id="340" r:id="rId7"/>
    <p:sldId id="341" r:id="rId8"/>
    <p:sldId id="342" r:id="rId9"/>
    <p:sldId id="336" r:id="rId10"/>
    <p:sldId id="337" r:id="rId11"/>
    <p:sldId id="339" r:id="rId12"/>
    <p:sldId id="348" r:id="rId13"/>
    <p:sldId id="343" r:id="rId14"/>
    <p:sldId id="334" r:id="rId15"/>
    <p:sldId id="294" r:id="rId16"/>
    <p:sldId id="34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00"/>
    <a:srgbClr val="FFFFFF"/>
    <a:srgbClr val="FFFF99"/>
    <a:srgbClr val="DDDDDD"/>
    <a:srgbClr val="CCECFF"/>
    <a:srgbClr val="1B003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01" autoAdjust="0"/>
  </p:normalViewPr>
  <p:slideViewPr>
    <p:cSldViewPr>
      <p:cViewPr>
        <p:scale>
          <a:sx n="75" d="100"/>
          <a:sy n="75" d="100"/>
        </p:scale>
        <p:origin x="-36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E29F2A-951A-4B8B-AA56-6DA2AC2A6ADE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9B8668-0719-437E-89FA-0673EAF82D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354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54F286-5E3F-4640-BF14-C443CE83BFB8}" type="slidenum">
              <a:rPr lang="ru-RU" altLang="ru-RU" smtClean="0">
                <a:latin typeface="Arial" charset="0"/>
                <a:cs typeface="Arial" charset="0"/>
              </a:rPr>
              <a:pPr/>
              <a:t>4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7187-20BC-4D09-AF45-B7A9E80E9001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E122-B474-4BF7-8123-7F170300F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190E-E080-4C92-806B-490102825BE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2E9D-26C8-4599-AB23-943837BDCB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B3BD-DD51-45A9-BFF5-E6C0955774C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3D2B-1390-4C42-8B04-B24D27975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E0C9-19BD-42C6-BFDD-9E43A3F8572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1E33-D34A-438F-963F-07253C898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727B-30F6-413B-A143-4A9C92A3814B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9061-CE08-4234-B726-FC920B8B8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EF95-21B1-41E5-8D95-EBED3EC100DD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B7C2-BBDE-4141-8B44-537285C5C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CD4F-FDE7-4BA6-87C1-9F5D10F3AA54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C8D8-03C4-48B1-AC31-73CD2D3B9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1AB4-80F8-4CB4-92C6-6415E07C2145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20C9-22EA-42EF-9FA8-1889A3E62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3776-1559-4E65-A6E0-7DB247E01320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3405-8A55-489A-8673-097A91BD7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7D50-912A-4E4A-AF05-4128E4C7082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61CE-0E15-43C8-87AB-0987BB145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4215-B096-4CA1-A406-EA9CC2A8A82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166C-C41C-4A63-9269-5423021F9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71ED0-D252-4581-AF04-38E1ED087398}" type="datetimeFigureOut">
              <a:rPr lang="ru-RU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5ADA31-A0A9-4AD1-BBAE-ED484E47F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4213" y="2852738"/>
            <a:ext cx="7843837" cy="3455987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ЗАСЕДАНИЕ 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УНИВЕРСИТЕТСКОГО ОКРУГА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ЦЕНТРОВ ИННОВАЦИОННОГО ОПЫТА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2000" b="1" smtClean="0">
                <a:solidFill>
                  <a:srgbClr val="FF6600"/>
                </a:solidFill>
              </a:rPr>
              <a:t>29 сентября 2015 г.</a:t>
            </a:r>
          </a:p>
        </p:txBody>
      </p:sp>
      <p:pic>
        <p:nvPicPr>
          <p:cNvPr id="14338" name="Picture 5" descr="log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2771775" y="1989138"/>
            <a:ext cx="59039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800080"/>
                </a:solidFill>
              </a:rPr>
              <a:t>Конкурс исследовательских проектов старшеклассников</a:t>
            </a:r>
            <a:r>
              <a:rPr lang="ru-RU" altLang="ru-RU" sz="2000" b="1"/>
              <a:t>: </a:t>
            </a:r>
          </a:p>
          <a:p>
            <a:r>
              <a:rPr lang="ru-RU" altLang="ru-RU" sz="2000"/>
              <a:t>представлено </a:t>
            </a:r>
            <a:r>
              <a:rPr lang="ru-RU" altLang="ru-RU" sz="2000" b="1">
                <a:solidFill>
                  <a:schemeClr val="accent2"/>
                </a:solidFill>
              </a:rPr>
              <a:t>25</a:t>
            </a:r>
            <a:r>
              <a:rPr lang="ru-RU" altLang="ru-RU" sz="2000"/>
              <a:t> проектов по </a:t>
            </a:r>
            <a:r>
              <a:rPr lang="ru-RU" altLang="ru-RU" sz="2000" b="1">
                <a:solidFill>
                  <a:schemeClr val="accent2"/>
                </a:solidFill>
              </a:rPr>
              <a:t>4</a:t>
            </a:r>
            <a:r>
              <a:rPr lang="ru-RU" altLang="ru-RU" sz="2000"/>
              <a:t> направлениям: краеведческое, естественнонаучное, прикладное, гуманитарное. </a:t>
            </a:r>
          </a:p>
          <a:p>
            <a:endParaRPr lang="ru-RU" altLang="ru-RU" sz="2000"/>
          </a:p>
          <a:p>
            <a:r>
              <a:rPr lang="ru-RU" altLang="ru-RU" sz="2000"/>
              <a:t>В 2012 – 2014 годах учёными Университета прочитано </a:t>
            </a:r>
            <a:r>
              <a:rPr lang="ru-RU" altLang="ru-RU" sz="2000" b="1">
                <a:solidFill>
                  <a:schemeClr val="accent2"/>
                </a:solidFill>
              </a:rPr>
              <a:t>13</a:t>
            </a:r>
            <a:r>
              <a:rPr lang="ru-RU" altLang="ru-RU" sz="2000"/>
              <a:t> </a:t>
            </a:r>
            <a:r>
              <a:rPr lang="ru-RU" altLang="ru-RU" sz="2000" b="1">
                <a:solidFill>
                  <a:srgbClr val="800080"/>
                </a:solidFill>
              </a:rPr>
              <a:t>открытых дистанционных лекций</a:t>
            </a:r>
            <a:r>
              <a:rPr lang="ru-RU" altLang="ru-RU" sz="2000"/>
              <a:t> для учащихся и педагогов Университетского округа по направлениям: </a:t>
            </a:r>
          </a:p>
          <a:p>
            <a:r>
              <a:rPr lang="ru-RU" altLang="ru-RU" sz="2000"/>
              <a:t>история, </a:t>
            </a:r>
          </a:p>
          <a:p>
            <a:r>
              <a:rPr lang="ru-RU" altLang="ru-RU" sz="2000"/>
              <a:t>литература, </a:t>
            </a:r>
          </a:p>
          <a:p>
            <a:r>
              <a:rPr lang="ru-RU" altLang="ru-RU" sz="2000"/>
              <a:t>физика, </a:t>
            </a:r>
          </a:p>
          <a:p>
            <a:r>
              <a:rPr lang="ru-RU" altLang="ru-RU" sz="2000"/>
              <a:t>биология, </a:t>
            </a:r>
          </a:p>
          <a:p>
            <a:r>
              <a:rPr lang="ru-RU" altLang="ru-RU" sz="2000"/>
              <a:t>экология.</a:t>
            </a:r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1042988" y="188913"/>
            <a:ext cx="6902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6600"/>
                </a:solidFill>
              </a:rPr>
              <a:t>Направления деятельности Округа</a:t>
            </a:r>
          </a:p>
        </p:txBody>
      </p:sp>
      <p:pic>
        <p:nvPicPr>
          <p:cNvPr id="22531" name="Picture 13" descr="ПГГП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15" descr="image_1397483774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  <a:extLst/>
          </a:blip>
          <a:srcRect t="9174"/>
          <a:stretch>
            <a:fillRect/>
          </a:stretch>
        </p:blipFill>
        <p:spPr bwMode="auto">
          <a:xfrm>
            <a:off x="250825" y="1989138"/>
            <a:ext cx="2376488" cy="14303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58" name="Picture 18" descr="image_1397522224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  <a:extLst/>
          </a:blip>
          <a:srcRect/>
          <a:stretch>
            <a:fillRect/>
          </a:stretch>
        </p:blipFill>
        <p:spPr bwMode="auto">
          <a:xfrm>
            <a:off x="250825" y="5086350"/>
            <a:ext cx="2376488" cy="1574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0" name="Picture 20" descr="image_1395707129"/>
          <p:cNvPicPr>
            <a:picLocks noChangeAspect="1" noChangeArrowheads="1"/>
          </p:cNvPicPr>
          <p:nvPr/>
        </p:nvPicPr>
        <p:blipFill>
          <a:blip r:embed="rId6" cstate="print">
            <a:lum bright="12000" contrast="6000"/>
            <a:extLst/>
          </a:blip>
          <a:srcRect t="13641"/>
          <a:stretch>
            <a:fillRect/>
          </a:stretch>
        </p:blipFill>
        <p:spPr bwMode="auto">
          <a:xfrm>
            <a:off x="250825" y="3573463"/>
            <a:ext cx="2387600" cy="13668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79388" y="1325563"/>
            <a:ext cx="871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800080"/>
                </a:solidFill>
              </a:rPr>
              <a:t>Исследовательская деятельность учащихся</a:t>
            </a:r>
            <a:endParaRPr lang="ru-RU" sz="280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82550" y="1960563"/>
            <a:ext cx="8820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CC0000"/>
                </a:solidFill>
              </a:rPr>
              <a:t>Создан в 2015 г. по следующим профилям: </a:t>
            </a:r>
            <a:r>
              <a:rPr lang="ru-RU" altLang="ru-RU" sz="2000"/>
              <a:t>математика, физика, робототехника, химия, биология, география, психология, история, английский и немецкий языки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25413" y="5983288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800080"/>
                </a:solidFill>
              </a:rPr>
              <a:t>Летом 2015 г. была открыта </a:t>
            </a:r>
            <a:r>
              <a:rPr lang="ru-RU" altLang="ru-RU" sz="2000">
                <a:solidFill>
                  <a:srgbClr val="FF0000"/>
                </a:solidFill>
              </a:rPr>
              <a:t>площадка RoboCamp </a:t>
            </a:r>
            <a:r>
              <a:rPr lang="ru-RU" altLang="ru-RU" sz="2000">
                <a:solidFill>
                  <a:srgbClr val="800080"/>
                </a:solidFill>
              </a:rPr>
              <a:t>для детей и подростков. Всего приняли участие и прошли обучение </a:t>
            </a:r>
            <a:r>
              <a:rPr lang="ru-RU" altLang="ru-RU" sz="2000" b="1">
                <a:solidFill>
                  <a:srgbClr val="FF0000"/>
                </a:solidFill>
              </a:rPr>
              <a:t>110 учащихся</a:t>
            </a:r>
            <a:r>
              <a:rPr lang="ru-RU" altLang="ru-RU" sz="2000">
                <a:solidFill>
                  <a:srgbClr val="800080"/>
                </a:solidFill>
              </a:rPr>
              <a:t>.</a:t>
            </a: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/>
          </a:blip>
          <a:srcRect/>
          <a:stretch>
            <a:fillRect/>
          </a:stretch>
        </p:blipFill>
        <p:spPr bwMode="auto">
          <a:xfrm>
            <a:off x="1879904" y="3048908"/>
            <a:ext cx="5224398" cy="28805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041400" y="120650"/>
            <a:ext cx="6902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Направления деятельности Округа</a:t>
            </a:r>
          </a:p>
        </p:txBody>
      </p:sp>
      <p:pic>
        <p:nvPicPr>
          <p:cNvPr id="23557" name="Picture 8" descr="ПГГПУ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79388" y="1325563"/>
            <a:ext cx="871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800080"/>
                </a:solidFill>
              </a:rPr>
              <a:t>Школьный университет</a:t>
            </a:r>
            <a:endParaRPr lang="ru-RU" sz="280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041400" y="120650"/>
            <a:ext cx="690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Дистанционная поддержка  Округа</a:t>
            </a:r>
          </a:p>
        </p:txBody>
      </p:sp>
      <p:pic>
        <p:nvPicPr>
          <p:cNvPr id="68614" name="Picture 8" descr="ПГГП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81000" y="1295400"/>
            <a:ext cx="807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CC0000"/>
                </a:solidFill>
              </a:rPr>
              <a:t>ПГГПУ предоставляет новые технологии, телекоммуникационное оборудование и современные аудитории для сопровождения деятельности Университетского округа ПГГПУ</a:t>
            </a:r>
          </a:p>
        </p:txBody>
      </p:sp>
      <p:pic>
        <p:nvPicPr>
          <p:cNvPr id="68619" name="Picture 11" descr="image_1415318100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228600" y="4114800"/>
            <a:ext cx="3048000" cy="2033588"/>
          </a:xfrm>
          <a:prstGeom prst="rect">
            <a:avLst/>
          </a:prstGeom>
          <a:noFill/>
        </p:spPr>
      </p:pic>
      <p:pic>
        <p:nvPicPr>
          <p:cNvPr id="68620" name="Picture 12" descr="image_1419938684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228600" y="1981200"/>
            <a:ext cx="3048000" cy="2019300"/>
          </a:xfrm>
          <a:prstGeom prst="rect">
            <a:avLst/>
          </a:prstGeom>
          <a:noFill/>
        </p:spPr>
      </p:pic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57200" y="63246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/>
              <a:t>5</a:t>
            </a:r>
            <a:r>
              <a:rPr lang="ru-RU" sz="1400">
                <a:solidFill>
                  <a:srgbClr val="CC0000"/>
                </a:solidFill>
              </a:rPr>
              <a:t> сайтов обеспечивают дистанционную поддержку деятельности Университетского округа ПГГПУ</a:t>
            </a:r>
          </a:p>
        </p:txBody>
      </p:sp>
      <p:pic>
        <p:nvPicPr>
          <p:cNvPr id="68622" name="Picture 14" descr="0f74fb774a209fd9f101979e3d064006"/>
          <p:cNvPicPr>
            <a:picLocks noChangeAspect="1" noChangeArrowheads="1"/>
          </p:cNvPicPr>
          <p:nvPr/>
        </p:nvPicPr>
        <p:blipFill>
          <a:blip r:embed="rId6"/>
          <a:srcRect l="8095" t="18518" r="10962" b="16667"/>
          <a:stretch>
            <a:fillRect/>
          </a:stretch>
        </p:blipFill>
        <p:spPr bwMode="auto">
          <a:xfrm>
            <a:off x="6553200" y="1981200"/>
            <a:ext cx="2286000" cy="2667000"/>
          </a:xfrm>
          <a:prstGeom prst="rect">
            <a:avLst/>
          </a:prstGeom>
          <a:noFill/>
        </p:spPr>
      </p:pic>
      <p:pic>
        <p:nvPicPr>
          <p:cNvPr id="68623" name="Picture 15" descr="image_1415305258"/>
          <p:cNvPicPr>
            <a:picLocks noChangeAspect="1" noChangeArrowheads="1"/>
          </p:cNvPicPr>
          <p:nvPr/>
        </p:nvPicPr>
        <p:blipFill>
          <a:blip r:embed="rId7"/>
          <a:srcRect l="23975" t="14046" r="22974" b="28828"/>
          <a:stretch>
            <a:fillRect/>
          </a:stretch>
        </p:blipFill>
        <p:spPr bwMode="auto">
          <a:xfrm>
            <a:off x="6553200" y="4724400"/>
            <a:ext cx="2286000" cy="1643063"/>
          </a:xfrm>
          <a:prstGeom prst="rect">
            <a:avLst/>
          </a:prstGeom>
          <a:noFill/>
        </p:spPr>
      </p:pic>
      <p:pic>
        <p:nvPicPr>
          <p:cNvPr id="68624" name="Picture 16" descr="image_1420013306"/>
          <p:cNvPicPr>
            <a:picLocks noChangeAspect="1" noChangeArrowheads="1"/>
          </p:cNvPicPr>
          <p:nvPr/>
        </p:nvPicPr>
        <p:blipFill>
          <a:blip r:embed="rId8">
            <a:lum bright="6000" contrast="6000"/>
          </a:blip>
          <a:srcRect/>
          <a:stretch>
            <a:fillRect/>
          </a:stretch>
        </p:blipFill>
        <p:spPr bwMode="auto">
          <a:xfrm>
            <a:off x="3505200" y="2209800"/>
            <a:ext cx="2819400" cy="1866900"/>
          </a:xfrm>
          <a:prstGeom prst="rect">
            <a:avLst/>
          </a:prstGeom>
          <a:noFill/>
        </p:spPr>
      </p:pic>
      <p:pic>
        <p:nvPicPr>
          <p:cNvPr id="68625" name="Picture 17" descr="Новый рисунок (1)"/>
          <p:cNvPicPr>
            <a:picLocks noChangeAspect="1" noChangeArrowheads="1"/>
          </p:cNvPicPr>
          <p:nvPr/>
        </p:nvPicPr>
        <p:blipFill>
          <a:blip r:embed="rId9"/>
          <a:srcRect b="17088"/>
          <a:stretch>
            <a:fillRect/>
          </a:stretch>
        </p:blipFill>
        <p:spPr bwMode="auto">
          <a:xfrm>
            <a:off x="3505200" y="4114800"/>
            <a:ext cx="2819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852738"/>
            <a:ext cx="7843837" cy="3455987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ЗАСЕДАНИЕ 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УНИВЕРСИТЕТСКОГО ОКРУГА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ЦЕНТРОВ ИННОВАЦИОННОГО ОПЫТА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2000" b="1" smtClean="0">
                <a:solidFill>
                  <a:srgbClr val="FF6600"/>
                </a:solidFill>
              </a:rPr>
              <a:t>29 сентября 2015 г.</a:t>
            </a:r>
          </a:p>
        </p:txBody>
      </p:sp>
      <p:pic>
        <p:nvPicPr>
          <p:cNvPr id="24578" name="Picture 5" descr="log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288" y="2276475"/>
            <a:ext cx="8353425" cy="4032250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Итоги краевого конкурса на статус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 «Центр инновационного опыта Университетского округа ПГГПУ»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sz="2400" smtClean="0"/>
              <a:t>Красноборова Н.А., проректор по непрерывному образованию ПГГПУ</a:t>
            </a:r>
            <a:endParaRPr lang="ru-RU" altLang="ru-RU" sz="2400" smtClean="0">
              <a:solidFill>
                <a:srgbClr val="FF6600"/>
              </a:solidFill>
            </a:endParaRPr>
          </a:p>
        </p:txBody>
      </p:sp>
      <p:pic>
        <p:nvPicPr>
          <p:cNvPr id="27650" name="Picture 5" descr="log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642350" cy="1512888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6600"/>
                </a:solidFill>
              </a:rPr>
              <a:t>Краевой конкурс на статус</a:t>
            </a:r>
            <a:br>
              <a:rPr lang="ru-RU" altLang="ru-RU" sz="3600" b="1" smtClean="0">
                <a:solidFill>
                  <a:srgbClr val="FF6600"/>
                </a:solidFill>
              </a:rPr>
            </a:br>
            <a:r>
              <a:rPr lang="ru-RU" altLang="ru-RU" sz="3600" b="1" smtClean="0">
                <a:solidFill>
                  <a:srgbClr val="FF6600"/>
                </a:solidFill>
              </a:rPr>
              <a:t> «Центр инновационного опыта Университетского округа ПГГПУ»</a:t>
            </a:r>
          </a:p>
        </p:txBody>
      </p:sp>
      <p:pic>
        <p:nvPicPr>
          <p:cNvPr id="28674" name="Picture 5" descr="Буклет для совещания_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89138"/>
            <a:ext cx="31527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492500" y="2041525"/>
            <a:ext cx="52562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000" b="1">
                <a:solidFill>
                  <a:srgbClr val="800080"/>
                </a:solidFill>
              </a:rPr>
              <a:t>Поступило</a:t>
            </a:r>
            <a:r>
              <a:rPr lang="ru-RU" altLang="ru-RU" sz="2000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43</a:t>
            </a:r>
            <a:r>
              <a:rPr lang="ru-RU" altLang="ru-RU" sz="2000"/>
              <a:t> </a:t>
            </a:r>
            <a:r>
              <a:rPr lang="ru-RU" altLang="ru-RU" sz="2000" b="1">
                <a:solidFill>
                  <a:srgbClr val="800080"/>
                </a:solidFill>
              </a:rPr>
              <a:t>заявки.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2000"/>
              <a:t>Победителями признаны </a:t>
            </a:r>
            <a:r>
              <a:rPr lang="ru-RU" altLang="ru-RU" sz="2000" b="1">
                <a:solidFill>
                  <a:srgbClr val="FF3300"/>
                </a:solidFill>
              </a:rPr>
              <a:t>33</a:t>
            </a:r>
            <a:r>
              <a:rPr lang="ru-RU" altLang="ru-RU" sz="2000"/>
              <a:t> образовательные организации Пермского края :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2000" b="1">
                <a:solidFill>
                  <a:srgbClr val="FF3300"/>
                </a:solidFill>
              </a:rPr>
              <a:t>21</a:t>
            </a:r>
            <a:r>
              <a:rPr lang="ru-RU" altLang="ru-RU" sz="2000"/>
              <a:t> образовательная организация г. Перми,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2000" b="1">
                <a:solidFill>
                  <a:srgbClr val="FF3300"/>
                </a:solidFill>
              </a:rPr>
              <a:t>12</a:t>
            </a:r>
            <a:r>
              <a:rPr lang="ru-RU" altLang="ru-RU" sz="2000"/>
              <a:t> – Пермского края.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altLang="ru-RU" sz="2000"/>
              <a:t>(</a:t>
            </a:r>
            <a:r>
              <a:rPr lang="ru-RU" altLang="ru-RU" sz="2000" b="1">
                <a:solidFill>
                  <a:srgbClr val="FF3300"/>
                </a:solidFill>
              </a:rPr>
              <a:t>25</a:t>
            </a:r>
            <a:r>
              <a:rPr lang="ru-RU" altLang="ru-RU" sz="2000"/>
              <a:t> школ и </a:t>
            </a:r>
            <a:r>
              <a:rPr lang="ru-RU" altLang="ru-RU" sz="2000" b="1">
                <a:solidFill>
                  <a:srgbClr val="FF3300"/>
                </a:solidFill>
              </a:rPr>
              <a:t>8</a:t>
            </a:r>
            <a:r>
              <a:rPr lang="ru-RU" altLang="ru-RU" sz="2000"/>
              <a:t> ДОУ) </a:t>
            </a:r>
            <a:endParaRPr lang="ru-RU" altLang="ru-RU" sz="2000" b="1">
              <a:solidFill>
                <a:srgbClr val="80008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ru-RU" altLang="ru-RU" sz="2000" b="1">
                <a:solidFill>
                  <a:srgbClr val="800080"/>
                </a:solidFill>
              </a:rPr>
              <a:t>География Округа: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2000"/>
              <a:t>Пермь, Березники, Добрянка, Чайковский, Красновишерск, Куеда, Берёзовка, Ножовка; Пермский, Оханский районы.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852738"/>
            <a:ext cx="7843837" cy="3455987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ЗАСЕДАНИЕ 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УНИВЕРСИТЕТСКОГО ОКРУГА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ЦЕНТРОВ ИННОВАЦИОННОГО ОПЫТА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2000" b="1" smtClean="0">
                <a:solidFill>
                  <a:srgbClr val="FF6600"/>
                </a:solidFill>
              </a:rPr>
              <a:t>29 сентября 2015 г.</a:t>
            </a:r>
          </a:p>
        </p:txBody>
      </p:sp>
      <p:pic>
        <p:nvPicPr>
          <p:cNvPr id="29698" name="Picture 5" descr="log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log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179388" y="2565400"/>
            <a:ext cx="87137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1958975" algn="l"/>
              </a:tabLst>
            </a:pPr>
            <a:r>
              <a:rPr lang="ru-RU" altLang="ru-RU" sz="2400">
                <a:latin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</a:rPr>
            </a:br>
            <a:r>
              <a:rPr lang="ru-RU" altLang="ru-RU" sz="4000" b="1">
                <a:solidFill>
                  <a:srgbClr val="FF6600"/>
                </a:solidFill>
                <a:latin typeface="Calibri" pitchFamily="34" charset="0"/>
              </a:rPr>
              <a:t>Место и роль Центров инновационного опыта в системе образования Пермского края </a:t>
            </a:r>
          </a:p>
          <a:p>
            <a:pPr algn="ctr" eaLnBrk="0" hangingPunct="0">
              <a:tabLst>
                <a:tab pos="1958975" algn="l"/>
              </a:tabLst>
            </a:pPr>
            <a:r>
              <a:rPr lang="ru-RU" altLang="ru-RU" sz="4000" b="1">
                <a:solidFill>
                  <a:srgbClr val="FF6600"/>
                </a:solidFill>
                <a:latin typeface="Calibri" pitchFamily="34" charset="0"/>
              </a:rPr>
              <a:t/>
            </a:r>
            <a:br>
              <a:rPr lang="ru-RU" altLang="ru-RU" sz="4000" b="1">
                <a:solidFill>
                  <a:srgbClr val="FF6600"/>
                </a:solidFill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Кассина </a:t>
            </a:r>
            <a:r>
              <a:rPr lang="ru-RU" altLang="ru-RU" sz="2400">
                <a:latin typeface="Calibri" pitchFamily="34" charset="0"/>
              </a:rPr>
              <a:t>Р. А.</a:t>
            </a:r>
            <a:r>
              <a:rPr lang="ru-RU" sz="2400">
                <a:latin typeface="Calibri" pitchFamily="34" charset="0"/>
              </a:rPr>
              <a:t>, министр образования и науки Пермского края</a:t>
            </a:r>
          </a:p>
          <a:p>
            <a:pPr algn="ctr" eaLnBrk="0" hangingPunct="0">
              <a:tabLst>
                <a:tab pos="1958975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852738"/>
            <a:ext cx="7843837" cy="3455987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ЗАСЕДАНИЕ 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УНИВЕРСИТЕТСКОГО ОКРУГА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>ЦЕНТРОВ ИННОВАЦИОННОГО ОПЫТА</a:t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2000" b="1" smtClean="0">
                <a:solidFill>
                  <a:srgbClr val="FF6600"/>
                </a:solidFill>
              </a:rPr>
              <a:t>29 сентября 2015 г.</a:t>
            </a:r>
          </a:p>
        </p:txBody>
      </p:sp>
      <p:pic>
        <p:nvPicPr>
          <p:cNvPr id="26626" name="Picture 5" descr="log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539750" y="2852738"/>
            <a:ext cx="8059738" cy="2663825"/>
          </a:xfrm>
        </p:spPr>
        <p:txBody>
          <a:bodyPr/>
          <a:lstStyle/>
          <a:p>
            <a:pPr>
              <a:tabLst>
                <a:tab pos="1958975" algn="l"/>
              </a:tabLst>
            </a:pPr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sz="4000" b="1" smtClean="0">
                <a:solidFill>
                  <a:srgbClr val="FF6600"/>
                </a:solidFill>
              </a:rPr>
              <a:t>О взаимодействии науки и образовательной практики в ПГГПУ</a:t>
            </a: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altLang="ru-RU" sz="4000" b="1" smtClean="0">
                <a:solidFill>
                  <a:srgbClr val="FF6600"/>
                </a:solidFill>
              </a:rPr>
              <a:t/>
            </a:r>
            <a:br>
              <a:rPr lang="ru-RU" altLang="ru-RU" sz="4000" b="1" smtClean="0">
                <a:solidFill>
                  <a:srgbClr val="FF6600"/>
                </a:solidFill>
              </a:rPr>
            </a:br>
            <a:r>
              <a:rPr lang="ru-RU" sz="2400" smtClean="0"/>
              <a:t>Колесников А.К., профессор, ректор ПГГПУ</a:t>
            </a:r>
          </a:p>
        </p:txBody>
      </p:sp>
      <p:pic>
        <p:nvPicPr>
          <p:cNvPr id="15362" name="Picture 5" descr="log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1116013" y="188913"/>
            <a:ext cx="68405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6600"/>
                </a:solidFill>
              </a:rPr>
              <a:t>Университетский округ инновационных образовательных учреждений</a:t>
            </a:r>
          </a:p>
        </p:txBody>
      </p:sp>
      <p:pic>
        <p:nvPicPr>
          <p:cNvPr id="17410" name="Picture 10" descr="ПГГП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7"/>
          <p:cNvSpPr txBox="1">
            <a:spLocks noChangeArrowheads="1"/>
          </p:cNvSpPr>
          <p:nvPr/>
        </p:nvSpPr>
        <p:spPr bwMode="auto">
          <a:xfrm>
            <a:off x="2268538" y="1844675"/>
            <a:ext cx="444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>
                <a:solidFill>
                  <a:srgbClr val="800080"/>
                </a:solidFill>
              </a:rPr>
              <a:t>был создан при ПГПУ в 2009 году</a:t>
            </a:r>
          </a:p>
        </p:txBody>
      </p:sp>
      <p:sp>
        <p:nvSpPr>
          <p:cNvPr id="17413" name="Text Box 28"/>
          <p:cNvSpPr txBox="1">
            <a:spLocks noChangeArrowheads="1"/>
          </p:cNvSpPr>
          <p:nvPr/>
        </p:nvSpPr>
        <p:spPr bwMode="auto">
          <a:xfrm>
            <a:off x="163513" y="6021388"/>
            <a:ext cx="8904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>
                <a:solidFill>
                  <a:srgbClr val="800080"/>
                </a:solidFill>
              </a:rPr>
              <a:t>Цели:   - интеграция науки и развивающейся образовательной практики, </a:t>
            </a:r>
          </a:p>
          <a:p>
            <a:pPr algn="ctr"/>
            <a:r>
              <a:rPr lang="ru-RU" altLang="ru-RU" sz="2000">
                <a:solidFill>
                  <a:srgbClr val="800080"/>
                </a:solidFill>
              </a:rPr>
              <a:t>- совершенствование системы повышения квалификации</a:t>
            </a:r>
          </a:p>
        </p:txBody>
      </p:sp>
      <p:pic>
        <p:nvPicPr>
          <p:cNvPr id="59421" name="Picture 29" descr="00_3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/>
          </a:blip>
          <a:srcRect/>
          <a:stretch>
            <a:fillRect/>
          </a:stretch>
        </p:blipFill>
        <p:spPr bwMode="auto">
          <a:xfrm>
            <a:off x="828675" y="2276475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422" name="Picture 30" descr="17_3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/>
          </a:blip>
          <a:srcRect l="12122"/>
          <a:stretch>
            <a:fillRect/>
          </a:stretch>
        </p:blipFill>
        <p:spPr bwMode="auto">
          <a:xfrm>
            <a:off x="6011863" y="2276475"/>
            <a:ext cx="22098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423" name="Picture 31" descr="21_3"/>
          <p:cNvPicPr>
            <a:picLocks noChangeAspect="1" noChangeArrowheads="1"/>
          </p:cNvPicPr>
          <p:nvPr/>
        </p:nvPicPr>
        <p:blipFill>
          <a:blip r:embed="rId6">
            <a:lum bright="12000" contrast="12000"/>
            <a:extLst/>
          </a:blip>
          <a:srcRect/>
          <a:stretch>
            <a:fillRect/>
          </a:stretch>
        </p:blipFill>
        <p:spPr bwMode="auto">
          <a:xfrm>
            <a:off x="3419475" y="2276475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424" name="Picture 32" descr="3e151a0829839b9e40628aadfa47e4ba"/>
          <p:cNvPicPr>
            <a:picLocks noChangeAspect="1" noChangeArrowheads="1"/>
          </p:cNvPicPr>
          <p:nvPr/>
        </p:nvPicPr>
        <p:blipFill>
          <a:blip r:embed="rId7">
            <a:lum bright="6000" contrast="18000"/>
            <a:extLst/>
          </a:blip>
          <a:srcRect l="53999" t="16000" r="3999" b="11865"/>
          <a:stretch>
            <a:fillRect/>
          </a:stretch>
        </p:blipFill>
        <p:spPr bwMode="auto">
          <a:xfrm>
            <a:off x="1258888" y="4292600"/>
            <a:ext cx="1341437" cy="17287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425" name="Picture 33" descr="6c06d9a426e4c92bedab469552b17bb1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/>
          </a:blip>
          <a:srcRect t="10794" b="6429"/>
          <a:stretch>
            <a:fillRect/>
          </a:stretch>
        </p:blipFill>
        <p:spPr bwMode="auto">
          <a:xfrm>
            <a:off x="2843213" y="4365625"/>
            <a:ext cx="2667000" cy="16557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426" name="Picture 34" descr="cf395a5d576aaeec5ddf1513d67f95b5"/>
          <p:cNvPicPr>
            <a:picLocks noChangeAspect="1" noChangeArrowheads="1"/>
          </p:cNvPicPr>
          <p:nvPr/>
        </p:nvPicPr>
        <p:blipFill>
          <a:blip r:embed="rId9">
            <a:lum bright="6000" contrast="12000"/>
            <a:extLst/>
          </a:blip>
          <a:srcRect b="33272"/>
          <a:stretch>
            <a:fillRect/>
          </a:stretch>
        </p:blipFill>
        <p:spPr bwMode="auto">
          <a:xfrm>
            <a:off x="5795963" y="4292600"/>
            <a:ext cx="1943100" cy="17287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343025" y="182563"/>
            <a:ext cx="639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Структура Округа</a:t>
            </a:r>
          </a:p>
        </p:txBody>
      </p:sp>
      <p:pic>
        <p:nvPicPr>
          <p:cNvPr id="18434" name="Picture 3" descr="ПГГП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179388" y="1116013"/>
            <a:ext cx="882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800080"/>
                </a:solidFill>
              </a:rPr>
              <a:t>Университетский округ объединяет  образовательные организации Пермского края, которые получили статус краевого Центра инновационного опыта </a:t>
            </a:r>
          </a:p>
          <a:p>
            <a:pPr algn="ctr"/>
            <a:r>
              <a:rPr lang="ru-RU" altLang="ru-RU">
                <a:solidFill>
                  <a:srgbClr val="800080"/>
                </a:solidFill>
              </a:rPr>
              <a:t>по результатам конкурсного отбора, представленных на экспертизу инновационных проектов</a:t>
            </a:r>
          </a:p>
        </p:txBody>
      </p:sp>
      <p:sp>
        <p:nvSpPr>
          <p:cNvPr id="65551" name="Freeform 15"/>
          <p:cNvSpPr>
            <a:spLocks/>
          </p:cNvSpPr>
          <p:nvPr/>
        </p:nvSpPr>
        <p:spPr bwMode="auto">
          <a:xfrm>
            <a:off x="2849563" y="5943600"/>
            <a:ext cx="3581400" cy="514350"/>
          </a:xfrm>
          <a:custGeom>
            <a:avLst/>
            <a:gdLst>
              <a:gd name="T0" fmla="*/ 0 w 2041"/>
              <a:gd name="T1" fmla="*/ 0 h 178"/>
              <a:gd name="T2" fmla="*/ 1481032693 w 2041"/>
              <a:gd name="T3" fmla="*/ 1068778840 h 178"/>
              <a:gd name="T4" fmla="*/ 2147483647 w 2041"/>
              <a:gd name="T5" fmla="*/ 1469570047 h 178"/>
              <a:gd name="T6" fmla="*/ 2147483647 w 2041"/>
              <a:gd name="T7" fmla="*/ 960230800 h 178"/>
              <a:gd name="T8" fmla="*/ 2147483647 w 2041"/>
              <a:gd name="T9" fmla="*/ 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78"/>
              <a:gd name="T17" fmla="*/ 2041 w 2041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78">
                <a:moveTo>
                  <a:pt x="0" y="0"/>
                </a:moveTo>
                <a:cubicBezTo>
                  <a:pt x="80" y="21"/>
                  <a:pt x="304" y="99"/>
                  <a:pt x="481" y="128"/>
                </a:cubicBezTo>
                <a:cubicBezTo>
                  <a:pt x="658" y="157"/>
                  <a:pt x="871" y="178"/>
                  <a:pt x="1063" y="176"/>
                </a:cubicBezTo>
                <a:cubicBezTo>
                  <a:pt x="1255" y="174"/>
                  <a:pt x="1470" y="144"/>
                  <a:pt x="1633" y="115"/>
                </a:cubicBezTo>
                <a:cubicBezTo>
                  <a:pt x="1796" y="86"/>
                  <a:pt x="1956" y="24"/>
                  <a:pt x="2041" y="0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396875" y="2420938"/>
            <a:ext cx="8351838" cy="42846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3306763" y="4038600"/>
            <a:ext cx="2590800" cy="1008063"/>
            <a:chOff x="2178" y="2115"/>
            <a:chExt cx="1360" cy="498"/>
          </a:xfrm>
        </p:grpSpPr>
        <p:pic>
          <p:nvPicPr>
            <p:cNvPr id="18457" name="Picture 18" descr="ПГП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0" y="2115"/>
              <a:ext cx="401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Скругленный прямоугольник 41"/>
            <p:cNvSpPr>
              <a:spLocks noChangeArrowheads="1"/>
            </p:cNvSpPr>
            <p:nvPr/>
          </p:nvSpPr>
          <p:spPr bwMode="auto">
            <a:xfrm>
              <a:off x="2178" y="2115"/>
              <a:ext cx="1360" cy="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73725"/>
                    <a:invGamma/>
                  </a:srgbClr>
                </a:gs>
                <a:gs pos="50000">
                  <a:srgbClr val="99CCFF">
                    <a:alpha val="67999"/>
                  </a:srgbClr>
                </a:gs>
                <a:gs pos="100000">
                  <a:srgbClr val="99CCFF">
                    <a:gamma/>
                    <a:shade val="73725"/>
                    <a:invGamma/>
                  </a:srgbClr>
                </a:gs>
              </a:gsLst>
              <a:lin ang="5400000" scaled="1"/>
            </a:gra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ПГГПУ</a:t>
              </a:r>
            </a:p>
          </p:txBody>
        </p:sp>
      </p:grpSp>
      <p:sp>
        <p:nvSpPr>
          <p:cNvPr id="65556" name="Line 20"/>
          <p:cNvSpPr>
            <a:spLocks noChangeShapeType="1"/>
          </p:cNvSpPr>
          <p:nvPr/>
        </p:nvSpPr>
        <p:spPr bwMode="auto">
          <a:xfrm flipV="1">
            <a:off x="2620963" y="45720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V="1">
            <a:off x="6049963" y="3522663"/>
            <a:ext cx="5762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2620963" y="3598863"/>
            <a:ext cx="6477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V="1">
            <a:off x="2544763" y="5122863"/>
            <a:ext cx="709612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6735763" y="4191000"/>
            <a:ext cx="1368425" cy="744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>
                  <a:gamma/>
                  <a:shade val="7372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73725"/>
                  <a:invGamma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ЦИО</a:t>
            </a:r>
          </a:p>
          <a:p>
            <a:pPr algn="ctr">
              <a:defRPr/>
            </a:pPr>
            <a:r>
              <a:rPr lang="ru-RU" altLang="ru-RU" sz="1600">
                <a:latin typeface="Calibri" panose="020F0502020204030204" pitchFamily="34" charset="0"/>
              </a:rPr>
              <a:t>(ДОО)</a:t>
            </a:r>
          </a:p>
        </p:txBody>
      </p:sp>
      <p:sp>
        <p:nvSpPr>
          <p:cNvPr id="2" name="Скругленный прямоугольник 7"/>
          <p:cNvSpPr>
            <a:spLocks noChangeArrowheads="1"/>
          </p:cNvSpPr>
          <p:nvPr/>
        </p:nvSpPr>
        <p:spPr bwMode="auto">
          <a:xfrm>
            <a:off x="6659563" y="5732463"/>
            <a:ext cx="1368425" cy="744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>
                  <a:gamma/>
                  <a:shade val="7372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73725"/>
                  <a:invGamma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ЦИО</a:t>
            </a:r>
          </a:p>
          <a:p>
            <a:pPr algn="ctr">
              <a:defRPr/>
            </a:pPr>
            <a:r>
              <a:rPr lang="ru-RU" altLang="ru-RU" sz="1600">
                <a:latin typeface="Calibri" panose="020F0502020204030204" pitchFamily="34" charset="0"/>
              </a:rPr>
              <a:t>(ДОО)</a:t>
            </a:r>
          </a:p>
        </p:txBody>
      </p:sp>
      <p:sp>
        <p:nvSpPr>
          <p:cNvPr id="3" name="Скругленный прямоугольник 7"/>
          <p:cNvSpPr>
            <a:spLocks noChangeArrowheads="1"/>
          </p:cNvSpPr>
          <p:nvPr/>
        </p:nvSpPr>
        <p:spPr bwMode="auto">
          <a:xfrm>
            <a:off x="6659563" y="2667000"/>
            <a:ext cx="1368425" cy="744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>
                  <a:gamma/>
                  <a:shade val="7372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73725"/>
                  <a:invGamma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ЦИО</a:t>
            </a:r>
          </a:p>
          <a:p>
            <a:pPr algn="ctr">
              <a:defRPr/>
            </a:pPr>
            <a:r>
              <a:rPr lang="ru-RU" altLang="ru-RU" sz="1600">
                <a:latin typeface="Calibri" panose="020F0502020204030204" pitchFamily="34" charset="0"/>
              </a:rPr>
              <a:t>(ДОО)</a:t>
            </a:r>
          </a:p>
        </p:txBody>
      </p:sp>
      <p:sp>
        <p:nvSpPr>
          <p:cNvPr id="4" name="Скругленный прямоугольник 7"/>
          <p:cNvSpPr>
            <a:spLocks noChangeArrowheads="1"/>
          </p:cNvSpPr>
          <p:nvPr/>
        </p:nvSpPr>
        <p:spPr bwMode="auto">
          <a:xfrm>
            <a:off x="1325563" y="2667000"/>
            <a:ext cx="1368425" cy="744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8274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82745"/>
                  <a:invGamma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ЦИО</a:t>
            </a:r>
          </a:p>
          <a:p>
            <a:pPr algn="ctr">
              <a:defRPr/>
            </a:pPr>
            <a:r>
              <a:rPr lang="ru-RU" altLang="ru-RU" sz="1600">
                <a:latin typeface="Calibri" panose="020F0502020204030204" pitchFamily="34" charset="0"/>
              </a:rPr>
              <a:t>(СОШ)</a:t>
            </a: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/>
        </p:nvSpPr>
        <p:spPr bwMode="auto">
          <a:xfrm>
            <a:off x="1325563" y="5791200"/>
            <a:ext cx="1368425" cy="744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8274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82745"/>
                  <a:invGamma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ЦИО</a:t>
            </a:r>
          </a:p>
          <a:p>
            <a:pPr algn="ctr">
              <a:defRPr/>
            </a:pPr>
            <a:r>
              <a:rPr lang="ru-RU" altLang="ru-RU" sz="1600">
                <a:latin typeface="Calibri" panose="020F0502020204030204" pitchFamily="34" charset="0"/>
              </a:rPr>
              <a:t>(СОШ)</a:t>
            </a:r>
          </a:p>
        </p:txBody>
      </p:sp>
      <p:sp>
        <p:nvSpPr>
          <p:cNvPr id="6" name="Скругленный прямоугольник 7"/>
          <p:cNvSpPr>
            <a:spLocks noChangeArrowheads="1"/>
          </p:cNvSpPr>
          <p:nvPr/>
        </p:nvSpPr>
        <p:spPr bwMode="auto">
          <a:xfrm>
            <a:off x="1173163" y="4267200"/>
            <a:ext cx="1368425" cy="744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8274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82745"/>
                  <a:invGamma/>
                </a:srgbClr>
              </a:gs>
            </a:gsLst>
            <a:lin ang="54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ЦИО</a:t>
            </a:r>
          </a:p>
          <a:p>
            <a:pPr algn="ctr">
              <a:defRPr/>
            </a:pPr>
            <a:r>
              <a:rPr lang="ru-RU" altLang="ru-RU" sz="1600">
                <a:latin typeface="Calibri" panose="020F0502020204030204" pitchFamily="34" charset="0"/>
              </a:rPr>
              <a:t>(СОШ)</a:t>
            </a:r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 flipV="1">
            <a:off x="6049963" y="45894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>
            <a:off x="5973763" y="5199063"/>
            <a:ext cx="6572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1858963" y="51054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1858963" y="35052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7345363" y="35052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7345363" y="50292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72" name="Freeform 36"/>
          <p:cNvSpPr>
            <a:spLocks/>
          </p:cNvSpPr>
          <p:nvPr/>
        </p:nvSpPr>
        <p:spPr bwMode="auto">
          <a:xfrm flipV="1">
            <a:off x="2849563" y="2743200"/>
            <a:ext cx="3560762" cy="533400"/>
          </a:xfrm>
          <a:custGeom>
            <a:avLst/>
            <a:gdLst>
              <a:gd name="T0" fmla="*/ 0 w 2041"/>
              <a:gd name="T1" fmla="*/ 0 h 178"/>
              <a:gd name="T2" fmla="*/ 1464014099 w 2041"/>
              <a:gd name="T3" fmla="*/ 1149414051 h 178"/>
              <a:gd name="T4" fmla="*/ 2147483647 w 2041"/>
              <a:gd name="T5" fmla="*/ 1580443431 h 178"/>
              <a:gd name="T6" fmla="*/ 2147483647 w 2041"/>
              <a:gd name="T7" fmla="*/ 1032674407 h 178"/>
              <a:gd name="T8" fmla="*/ 2147483647 w 2041"/>
              <a:gd name="T9" fmla="*/ 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78"/>
              <a:gd name="T17" fmla="*/ 2041 w 2041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78">
                <a:moveTo>
                  <a:pt x="0" y="0"/>
                </a:moveTo>
                <a:cubicBezTo>
                  <a:pt x="80" y="21"/>
                  <a:pt x="304" y="99"/>
                  <a:pt x="481" y="128"/>
                </a:cubicBezTo>
                <a:cubicBezTo>
                  <a:pt x="658" y="157"/>
                  <a:pt x="871" y="178"/>
                  <a:pt x="1063" y="176"/>
                </a:cubicBezTo>
                <a:cubicBezTo>
                  <a:pt x="1255" y="174"/>
                  <a:pt x="1470" y="144"/>
                  <a:pt x="1633" y="115"/>
                </a:cubicBezTo>
                <a:cubicBezTo>
                  <a:pt x="1796" y="86"/>
                  <a:pt x="1956" y="24"/>
                  <a:pt x="2041" y="0"/>
                </a:cubicBezTo>
              </a:path>
            </a:pathLst>
          </a:custGeom>
          <a:noFill/>
          <a:ln w="349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  <p:bldP spid="65552" grpId="0" animBg="1"/>
      <p:bldP spid="65556" grpId="0" animBg="1"/>
      <p:bldP spid="65557" grpId="0" animBg="1"/>
      <p:bldP spid="65558" grpId="0" animBg="1"/>
      <p:bldP spid="65559" grpId="0" animBg="1"/>
      <p:bldP spid="8" grpId="0" animBg="1"/>
      <p:bldP spid="2" grpId="0" animBg="1"/>
      <p:bldP spid="3" grpId="0" animBg="1"/>
      <p:bldP spid="4" grpId="0" animBg="1"/>
      <p:bldP spid="5" grpId="0" animBg="1"/>
      <p:bldP spid="6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343025" y="182563"/>
            <a:ext cx="6397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Организация деятельности Округа</a:t>
            </a:r>
          </a:p>
        </p:txBody>
      </p:sp>
      <p:pic>
        <p:nvPicPr>
          <p:cNvPr id="19458" name="Picture 3" descr="ПГГП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468313" y="1600200"/>
            <a:ext cx="82184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800080"/>
                </a:solidFill>
              </a:rPr>
              <a:t>Взаимодействие Университета и ЦИО осуществляется на основании </a:t>
            </a:r>
          </a:p>
          <a:p>
            <a:pPr algn="ctr"/>
            <a:r>
              <a:rPr lang="ru-RU" altLang="ru-RU" b="1">
                <a:solidFill>
                  <a:srgbClr val="800080"/>
                </a:solidFill>
              </a:rPr>
              <a:t>Договора о сотрудничестве и согласованного со всеми участниками </a:t>
            </a:r>
          </a:p>
          <a:p>
            <a:pPr algn="ctr"/>
            <a:r>
              <a:rPr lang="ru-RU" altLang="ru-RU" b="1">
                <a:solidFill>
                  <a:srgbClr val="800080"/>
                </a:solidFill>
              </a:rPr>
              <a:t>образовательного процесса  технического задания.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292100" y="5691188"/>
            <a:ext cx="874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Подписание договора между ректором и руководителями инновационных школ </a:t>
            </a:r>
          </a:p>
          <a:p>
            <a:pPr algn="ctr"/>
            <a:r>
              <a:rPr lang="ru-RU" altLang="ru-RU"/>
              <a:t>проходит ежегодно.</a:t>
            </a:r>
          </a:p>
        </p:txBody>
      </p:sp>
      <p:pic>
        <p:nvPicPr>
          <p:cNvPr id="66575" name="Picture 15" descr="DSCN4510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/>
          </a:blip>
          <a:srcRect/>
          <a:stretch>
            <a:fillRect/>
          </a:stretch>
        </p:blipFill>
        <p:spPr bwMode="auto">
          <a:xfrm>
            <a:off x="228600" y="2667000"/>
            <a:ext cx="4187825" cy="2792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6576" name="Picture 16" descr="DSCN4494"/>
          <p:cNvPicPr>
            <a:picLocks noChangeAspect="1" noChangeArrowheads="1"/>
          </p:cNvPicPr>
          <p:nvPr/>
        </p:nvPicPr>
        <p:blipFill>
          <a:blip r:embed="rId5">
            <a:lum bright="18000" contrast="18000"/>
            <a:extLst/>
          </a:blip>
          <a:srcRect/>
          <a:stretch>
            <a:fillRect/>
          </a:stretch>
        </p:blipFill>
        <p:spPr bwMode="auto">
          <a:xfrm>
            <a:off x="4572000" y="2667000"/>
            <a:ext cx="4191000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116013" y="182563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Направления деятельности Округа</a:t>
            </a:r>
          </a:p>
        </p:txBody>
      </p:sp>
      <p:pic>
        <p:nvPicPr>
          <p:cNvPr id="20482" name="Picture 3" descr="ПГГП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3438" y="2174875"/>
            <a:ext cx="4105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>
                <a:solidFill>
                  <a:schemeClr val="accent2"/>
                </a:solidFill>
              </a:rPr>
              <a:t>Издаётся с 2010 года.</a:t>
            </a:r>
          </a:p>
          <a:p>
            <a:pPr eaLnBrk="0" hangingPunct="0"/>
            <a:r>
              <a:rPr lang="ru-RU" altLang="ru-RU" b="1"/>
              <a:t>Выпущено </a:t>
            </a:r>
            <a:r>
              <a:rPr lang="ru-RU" altLang="ru-RU" sz="2400" b="1">
                <a:solidFill>
                  <a:srgbClr val="FF3300"/>
                </a:solidFill>
              </a:rPr>
              <a:t>6</a:t>
            </a:r>
            <a:r>
              <a:rPr lang="ru-RU" altLang="ru-RU" b="1"/>
              <a:t> номеров.</a:t>
            </a:r>
          </a:p>
          <a:p>
            <a:pPr eaLnBrk="0" hangingPunct="0"/>
            <a:endParaRPr lang="ru-RU" altLang="ru-RU" b="1"/>
          </a:p>
          <a:p>
            <a:pPr eaLnBrk="0" hangingPunct="0"/>
            <a:r>
              <a:rPr lang="ru-RU" altLang="ru-RU" b="1"/>
              <a:t>Напечатано </a:t>
            </a:r>
            <a:r>
              <a:rPr lang="ru-RU" altLang="ru-RU" sz="2400" b="1">
                <a:solidFill>
                  <a:srgbClr val="FF3300"/>
                </a:solidFill>
              </a:rPr>
              <a:t>128</a:t>
            </a:r>
            <a:r>
              <a:rPr lang="ru-RU" altLang="ru-RU" b="1"/>
              <a:t> статей </a:t>
            </a:r>
            <a:r>
              <a:rPr lang="ru-RU" altLang="ru-RU" sz="2400" b="1">
                <a:solidFill>
                  <a:srgbClr val="FF3300"/>
                </a:solidFill>
              </a:rPr>
              <a:t>149 </a:t>
            </a:r>
            <a:r>
              <a:rPr lang="ru-RU" altLang="ru-RU" b="1"/>
              <a:t>авторов – педагогов Центров инновационного опыта.</a:t>
            </a:r>
          </a:p>
          <a:p>
            <a:pPr eaLnBrk="0" hangingPunct="0"/>
            <a:r>
              <a:rPr lang="ru-RU" altLang="ru-RU" b="1"/>
              <a:t> </a:t>
            </a:r>
          </a:p>
          <a:p>
            <a:pPr eaLnBrk="0" hangingPunct="0"/>
            <a:r>
              <a:rPr lang="ru-RU" altLang="ru-RU" b="1"/>
              <a:t>В 2014 г. состоялась презентация пятого и шестого номеров журнала.</a:t>
            </a:r>
          </a:p>
          <a:p>
            <a:pPr eaLnBrk="0" hangingPunct="0"/>
            <a:endParaRPr lang="ru-RU" altLang="ru-RU" b="1"/>
          </a:p>
          <a:p>
            <a:pPr eaLnBrk="0" hangingPunct="0"/>
            <a:r>
              <a:rPr lang="ru-RU" altLang="ru-RU" b="1"/>
              <a:t>В </a:t>
            </a:r>
            <a:r>
              <a:rPr lang="ru-RU" altLang="ru-RU" b="1">
                <a:solidFill>
                  <a:srgbClr val="FF3300"/>
                </a:solidFill>
              </a:rPr>
              <a:t>июле 2014 г.</a:t>
            </a:r>
            <a:r>
              <a:rPr lang="ru-RU" altLang="ru-RU" b="1"/>
              <a:t> ППЖ занесён в Национальную информационно-аналитическую систему (РИНЦ) </a:t>
            </a: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468313" y="2133600"/>
            <a:ext cx="3629025" cy="4392613"/>
            <a:chOff x="385" y="1344"/>
            <a:chExt cx="2286" cy="2767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/>
            <a:srcRect l="49043" t="14658" r="1932" b="6006"/>
            <a:stretch>
              <a:fillRect/>
            </a:stretch>
          </p:blipFill>
          <p:spPr bwMode="auto">
            <a:xfrm>
              <a:off x="385" y="1344"/>
              <a:ext cx="1606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4"/>
            <a:srcRect l="49043" t="14658" r="1932" b="6006"/>
            <a:stretch>
              <a:fillRect/>
            </a:stretch>
          </p:blipFill>
          <p:spPr bwMode="auto">
            <a:xfrm>
              <a:off x="521" y="1480"/>
              <a:ext cx="1606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4"/>
            <a:srcRect l="49043" t="14658" r="1932" b="6006"/>
            <a:stretch>
              <a:fillRect/>
            </a:stretch>
          </p:blipFill>
          <p:spPr bwMode="auto">
            <a:xfrm>
              <a:off x="657" y="1616"/>
              <a:ext cx="1606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4"/>
            <a:srcRect l="49043" t="14658" r="1932" b="6006"/>
            <a:stretch>
              <a:fillRect/>
            </a:stretch>
          </p:blipFill>
          <p:spPr bwMode="auto">
            <a:xfrm>
              <a:off x="793" y="1752"/>
              <a:ext cx="1606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4"/>
            <a:srcRect l="49043" t="14658" r="1932" b="6006"/>
            <a:stretch>
              <a:fillRect/>
            </a:stretch>
          </p:blipFill>
          <p:spPr bwMode="auto">
            <a:xfrm>
              <a:off x="929" y="1888"/>
              <a:ext cx="1606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92" name="Picture 12"/>
            <p:cNvPicPr>
              <a:picLocks noChangeAspect="1" noChangeArrowheads="1"/>
            </p:cNvPicPr>
            <p:nvPr/>
          </p:nvPicPr>
          <p:blipFill>
            <a:blip r:embed="rId4"/>
            <a:srcRect l="49043" t="14658" r="1932" b="6006"/>
            <a:stretch>
              <a:fillRect/>
            </a:stretch>
          </p:blipFill>
          <p:spPr bwMode="auto">
            <a:xfrm>
              <a:off x="1065" y="2024"/>
              <a:ext cx="1606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1019175" y="1511300"/>
            <a:ext cx="700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800080"/>
                </a:solidFill>
              </a:rPr>
              <a:t>Пермский педагогический  журнал</a:t>
            </a:r>
            <a:endParaRPr lang="ru-RU" sz="280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3203575" y="1773238"/>
            <a:ext cx="57959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800080"/>
                </a:solidFill>
              </a:rPr>
              <a:t>В аспирантуре обучается </a:t>
            </a:r>
            <a:r>
              <a:rPr lang="ru-RU" altLang="ru-RU" sz="2400" b="1">
                <a:solidFill>
                  <a:schemeClr val="accent2"/>
                </a:solidFill>
              </a:rPr>
              <a:t>9</a:t>
            </a:r>
            <a:r>
              <a:rPr lang="ru-RU" altLang="ru-RU" sz="2400">
                <a:solidFill>
                  <a:srgbClr val="800080"/>
                </a:solidFill>
              </a:rPr>
              <a:t> педагогов из </a:t>
            </a:r>
            <a:r>
              <a:rPr lang="ru-RU" altLang="ru-RU" sz="2400" b="1">
                <a:solidFill>
                  <a:schemeClr val="accent2"/>
                </a:solidFill>
              </a:rPr>
              <a:t>6</a:t>
            </a:r>
            <a:r>
              <a:rPr lang="ru-RU" altLang="ru-RU" sz="2400">
                <a:solidFill>
                  <a:srgbClr val="800080"/>
                </a:solidFill>
              </a:rPr>
              <a:t> ЦИО. </a:t>
            </a:r>
          </a:p>
          <a:p>
            <a:r>
              <a:rPr lang="ru-RU" altLang="ru-RU" sz="2400"/>
              <a:t>В</a:t>
            </a:r>
            <a:r>
              <a:rPr lang="ru-RU" altLang="ru-RU" sz="2400" b="1">
                <a:solidFill>
                  <a:srgbClr val="FF3300"/>
                </a:solidFill>
              </a:rPr>
              <a:t> </a:t>
            </a:r>
            <a:r>
              <a:rPr lang="ru-RU" altLang="ru-RU" sz="2400" b="1"/>
              <a:t>2014 г.</a:t>
            </a:r>
            <a:r>
              <a:rPr lang="ru-RU" altLang="ru-RU" sz="2400" b="1">
                <a:solidFill>
                  <a:srgbClr val="FF3300"/>
                </a:solidFill>
              </a:rPr>
              <a:t> </a:t>
            </a:r>
            <a:r>
              <a:rPr lang="ru-RU" altLang="ru-RU" sz="2400" b="1">
                <a:solidFill>
                  <a:schemeClr val="accent2"/>
                </a:solidFill>
              </a:rPr>
              <a:t>6</a:t>
            </a:r>
            <a:r>
              <a:rPr lang="ru-RU" altLang="ru-RU" sz="2400"/>
              <a:t> человек закончили аспирантуру.</a:t>
            </a:r>
          </a:p>
          <a:p>
            <a:r>
              <a:rPr lang="ru-RU" altLang="ru-RU" sz="2400" b="1">
                <a:solidFill>
                  <a:schemeClr val="accent2"/>
                </a:solidFill>
              </a:rPr>
              <a:t>4</a:t>
            </a:r>
            <a:r>
              <a:rPr lang="ru-RU" altLang="ru-RU" sz="2400"/>
              <a:t> - готовят материалы для защиты кандидатской диссертации.</a:t>
            </a:r>
          </a:p>
          <a:p>
            <a:r>
              <a:rPr lang="ru-RU" altLang="ru-RU" sz="2400" b="1">
                <a:solidFill>
                  <a:schemeClr val="accent2"/>
                </a:solidFill>
              </a:rPr>
              <a:t>2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800080"/>
                </a:solidFill>
              </a:rPr>
              <a:t>педагога</a:t>
            </a:r>
            <a:r>
              <a:rPr lang="ru-RU" altLang="ru-RU" sz="2400"/>
              <a:t> – представили в 2015 году диссертации к защите: </a:t>
            </a:r>
          </a:p>
        </p:txBody>
      </p:sp>
      <p:pic>
        <p:nvPicPr>
          <p:cNvPr id="60423" name="Picture 7" descr="a6c005b35b3c02c506bd219f7ca76b10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/>
          </a:blip>
          <a:srcRect l="2292" t="3767" r="3177" b="13344"/>
          <a:stretch>
            <a:fillRect/>
          </a:stretch>
        </p:blipFill>
        <p:spPr bwMode="auto">
          <a:xfrm>
            <a:off x="400049" y="1632487"/>
            <a:ext cx="2735263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0425" name="Picture 9" descr="7bb0a8b6473cd598424523fd4641a0d8"/>
          <p:cNvPicPr>
            <a:picLocks noChangeAspect="1" noChangeArrowheads="1"/>
          </p:cNvPicPr>
          <p:nvPr/>
        </p:nvPicPr>
        <p:blipFill rotWithShape="1">
          <a:blip r:embed="rId3">
            <a:lum bright="6000" contrast="6000"/>
            <a:extLst/>
          </a:blip>
          <a:srcRect t="24209" b="9892"/>
          <a:stretch/>
        </p:blipFill>
        <p:spPr bwMode="auto">
          <a:xfrm>
            <a:off x="400050" y="3364731"/>
            <a:ext cx="2735263" cy="1195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1116013" y="85725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6600"/>
                </a:solidFill>
              </a:rPr>
              <a:t>Направления деятельности Округа</a:t>
            </a:r>
          </a:p>
        </p:txBody>
      </p:sp>
      <p:pic>
        <p:nvPicPr>
          <p:cNvPr id="21509" name="Picture 12" descr="ПГГПУ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15888"/>
            <a:ext cx="9715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5888"/>
            <a:ext cx="8397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01650" y="7651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800080"/>
                </a:solidFill>
              </a:rPr>
              <a:t>Научно-исследовательская деятельность педагогов</a:t>
            </a:r>
            <a:endParaRPr lang="ru-RU" sz="2800">
              <a:solidFill>
                <a:srgbClr val="800080"/>
              </a:solidFill>
            </a:endParaRP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323850" y="4797425"/>
            <a:ext cx="86423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800080"/>
                </a:solidFill>
              </a:rPr>
              <a:t>Груздева Ирина Викторовна </a:t>
            </a:r>
            <a:r>
              <a:rPr lang="ru-RU" altLang="ru-RU" sz="2000"/>
              <a:t>(директор гимназии №10 г. Перми), научный руководитель: доктор педагогических наук, профессор Л. В. Коломийченко;</a:t>
            </a:r>
          </a:p>
          <a:p>
            <a:r>
              <a:rPr lang="ru-RU" altLang="ru-RU" sz="2000">
                <a:solidFill>
                  <a:srgbClr val="800080"/>
                </a:solidFill>
              </a:rPr>
              <a:t>Макаренко Елена Витальевна </a:t>
            </a:r>
            <a:r>
              <a:rPr lang="ru-RU" altLang="ru-RU" sz="2000"/>
              <a:t>(заместитель директора по НМР СОШ №43 г. Перми), научный  руководитель: доктор педагогических наук, доцент Л. А. Косолапова.</a:t>
            </a:r>
          </a:p>
          <a:p>
            <a:endParaRPr lang="ru-RU" altLang="ru-RU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466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ЗАСЕДАНИЕ  УНИВЕРСИТЕТСКОГО ОКРУГА ЦЕНТРОВ ИННОВАЦИОННОГО ОПЫТА  29 сентября 2015 г.</vt:lpstr>
      <vt:lpstr>Слайд 2</vt:lpstr>
      <vt:lpstr> ЗАСЕДАНИЕ  УНИВЕРСИТЕТСКОГО ОКРУГА ЦЕНТРОВ ИННОВАЦИОННОГО ОПЫТА  29 сентября 2015 г.</vt:lpstr>
      <vt:lpstr> О взаимодействии науки и образовательной практики в ПГГПУ  Колесников А.К., профессор, ректор ПГГПУ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ЗАСЕДАНИЕ  УНИВЕРСИТЕТСКОГО ОКРУГА ЦЕНТРОВ ИННОВАЦИОННОГО ОПЫТА  29 сентября 2015 г.</vt:lpstr>
      <vt:lpstr> Итоги краевого конкурса на статус  «Центр инновационного опыта Университетского округа ПГГПУ»  Красноборова Н.А., проректор по непрерывному образованию ПГГПУ</vt:lpstr>
      <vt:lpstr>Краевой конкурс на статус  «Центр инновационного опыта Университетского округа ПГГПУ»</vt:lpstr>
      <vt:lpstr> ЗАСЕДАНИЕ  УНИВЕРСИТЕТСКОГО ОКРУГА ЦЕНТРОВ ИННОВАЦИОННОГО ОПЫТА  29 сентября 2015 г.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Биология</cp:lastModifiedBy>
  <cp:revision>110</cp:revision>
  <dcterms:created xsi:type="dcterms:W3CDTF">2013-12-24T13:06:09Z</dcterms:created>
  <dcterms:modified xsi:type="dcterms:W3CDTF">2015-10-01T08:45:57Z</dcterms:modified>
</cp:coreProperties>
</file>