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6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6EB12-F268-E14E-800D-E537EAB455DB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7E5BD6-8B80-B846-A2DF-7A6CCC14D7E4}">
      <dgm:prSet/>
      <dgm:spPr/>
      <dgm:t>
        <a:bodyPr/>
        <a:lstStyle/>
        <a:p>
          <a:pPr rtl="0"/>
          <a:r>
            <a:rPr lang="ru-RU" smtClean="0"/>
            <a:t>ФГОС ОО</a:t>
          </a:r>
          <a:endParaRPr lang="ru-RU"/>
        </a:p>
      </dgm:t>
    </dgm:pt>
    <dgm:pt modelId="{1A65BDF0-FC81-3347-AAB6-F03F5D6FB132}" type="parTrans" cxnId="{11CAED94-099F-3241-9A13-64BFFF13FAC8}">
      <dgm:prSet/>
      <dgm:spPr/>
      <dgm:t>
        <a:bodyPr/>
        <a:lstStyle/>
        <a:p>
          <a:endParaRPr lang="ru-RU"/>
        </a:p>
      </dgm:t>
    </dgm:pt>
    <dgm:pt modelId="{DCFC1935-27DC-9645-8FA8-0013B1C3247D}" type="sibTrans" cxnId="{11CAED94-099F-3241-9A13-64BFFF13FAC8}">
      <dgm:prSet/>
      <dgm:spPr/>
      <dgm:t>
        <a:bodyPr/>
        <a:lstStyle/>
        <a:p>
          <a:endParaRPr lang="ru-RU"/>
        </a:p>
      </dgm:t>
    </dgm:pt>
    <dgm:pt modelId="{4061DC3B-7D30-374E-97D8-FABE6BBBA5E4}">
      <dgm:prSet/>
      <dgm:spPr/>
      <dgm:t>
        <a:bodyPr/>
        <a:lstStyle/>
        <a:p>
          <a:pPr rtl="0"/>
          <a:r>
            <a:rPr lang="ru-RU" dirty="0" err="1" smtClean="0"/>
            <a:t>Профстандарт</a:t>
          </a:r>
          <a:endParaRPr lang="ru-RU" dirty="0"/>
        </a:p>
      </dgm:t>
    </dgm:pt>
    <dgm:pt modelId="{F8C9FC36-F3E1-CE4B-8C10-8021593C5AA4}" type="parTrans" cxnId="{9C9FF771-03EA-8F49-909B-D0A3C7AB552C}">
      <dgm:prSet/>
      <dgm:spPr/>
      <dgm:t>
        <a:bodyPr/>
        <a:lstStyle/>
        <a:p>
          <a:endParaRPr lang="ru-RU"/>
        </a:p>
      </dgm:t>
    </dgm:pt>
    <dgm:pt modelId="{78E27599-B491-8E4F-8ADA-BEFEFCA954F9}" type="sibTrans" cxnId="{9C9FF771-03EA-8F49-909B-D0A3C7AB552C}">
      <dgm:prSet/>
      <dgm:spPr/>
      <dgm:t>
        <a:bodyPr/>
        <a:lstStyle/>
        <a:p>
          <a:endParaRPr lang="ru-RU"/>
        </a:p>
      </dgm:t>
    </dgm:pt>
    <dgm:pt modelId="{AFB5CACA-9E90-B747-AA95-9EAFCB3F3A33}">
      <dgm:prSet/>
      <dgm:spPr/>
      <dgm:t>
        <a:bodyPr/>
        <a:lstStyle/>
        <a:p>
          <a:pPr rtl="0"/>
          <a:r>
            <a:rPr lang="ru-RU" dirty="0" smtClean="0"/>
            <a:t>Подготовка</a:t>
          </a:r>
          <a:endParaRPr lang="ru-RU" dirty="0"/>
        </a:p>
      </dgm:t>
    </dgm:pt>
    <dgm:pt modelId="{81F595ED-D6D1-4C4E-9BD6-ECE730E9CD77}" type="parTrans" cxnId="{E1E87608-9F41-E947-BBA6-D1D68B14731B}">
      <dgm:prSet/>
      <dgm:spPr/>
      <dgm:t>
        <a:bodyPr/>
        <a:lstStyle/>
        <a:p>
          <a:endParaRPr lang="ru-RU"/>
        </a:p>
      </dgm:t>
    </dgm:pt>
    <dgm:pt modelId="{DEDD880C-44D9-E845-9332-A79933CF42CF}" type="sibTrans" cxnId="{E1E87608-9F41-E947-BBA6-D1D68B14731B}">
      <dgm:prSet/>
      <dgm:spPr/>
      <dgm:t>
        <a:bodyPr/>
        <a:lstStyle/>
        <a:p>
          <a:endParaRPr lang="ru-RU"/>
        </a:p>
      </dgm:t>
    </dgm:pt>
    <dgm:pt modelId="{C5B1D608-A181-9B41-966C-EE6B128FEC71}" type="pres">
      <dgm:prSet presAssocID="{25F6EB12-F268-E14E-800D-E537EAB455D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77E8F4-A1F9-E045-8377-1D70ECA21935}" type="pres">
      <dgm:prSet presAssocID="{25F6EB12-F268-E14E-800D-E537EAB455DB}" presName="dummyMaxCanvas" presStyleCnt="0">
        <dgm:presLayoutVars/>
      </dgm:prSet>
      <dgm:spPr/>
    </dgm:pt>
    <dgm:pt modelId="{D417BBC6-EA1D-F14E-A64D-A9232A819CC8}" type="pres">
      <dgm:prSet presAssocID="{25F6EB12-F268-E14E-800D-E537EAB455D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B9B7A-73C7-AC43-AA25-95D1C1F1BBC8}" type="pres">
      <dgm:prSet presAssocID="{25F6EB12-F268-E14E-800D-E537EAB455D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17191-2476-7345-B5D1-B5C76FF1A307}" type="pres">
      <dgm:prSet presAssocID="{25F6EB12-F268-E14E-800D-E537EAB455D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606A0-8AF3-1E49-9058-F7F2A37B5F7F}" type="pres">
      <dgm:prSet presAssocID="{25F6EB12-F268-E14E-800D-E537EAB455D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BFAC1-1052-1948-BF34-DD2C39568910}" type="pres">
      <dgm:prSet presAssocID="{25F6EB12-F268-E14E-800D-E537EAB455D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DFF15-6E19-0D41-BFDD-5454E235A266}" type="pres">
      <dgm:prSet presAssocID="{25F6EB12-F268-E14E-800D-E537EAB455D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43F72-DDCA-4241-A37B-774E043142FF}" type="pres">
      <dgm:prSet presAssocID="{25F6EB12-F268-E14E-800D-E537EAB455D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40357-0548-324C-862F-14D001624E08}" type="pres">
      <dgm:prSet presAssocID="{25F6EB12-F268-E14E-800D-E537EAB455D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EEF5BF-B403-B54E-BB55-59D4489022C1}" type="presOf" srcId="{AFB5CACA-9E90-B747-AA95-9EAFCB3F3A33}" destId="{0A017191-2476-7345-B5D1-B5C76FF1A307}" srcOrd="0" destOrd="0" presId="urn:microsoft.com/office/officeart/2005/8/layout/vProcess5"/>
    <dgm:cxn modelId="{11CAED94-099F-3241-9A13-64BFFF13FAC8}" srcId="{25F6EB12-F268-E14E-800D-E537EAB455DB}" destId="{8C7E5BD6-8B80-B846-A2DF-7A6CCC14D7E4}" srcOrd="0" destOrd="0" parTransId="{1A65BDF0-FC81-3347-AAB6-F03F5D6FB132}" sibTransId="{DCFC1935-27DC-9645-8FA8-0013B1C3247D}"/>
    <dgm:cxn modelId="{5B13D4D9-29A0-7D4C-8C3D-71B4204D05A7}" type="presOf" srcId="{8C7E5BD6-8B80-B846-A2DF-7A6CCC14D7E4}" destId="{D417BBC6-EA1D-F14E-A64D-A9232A819CC8}" srcOrd="0" destOrd="0" presId="urn:microsoft.com/office/officeart/2005/8/layout/vProcess5"/>
    <dgm:cxn modelId="{0A929FF9-35DE-0944-8B67-6BEFD3102979}" type="presOf" srcId="{DCFC1935-27DC-9645-8FA8-0013B1C3247D}" destId="{644606A0-8AF3-1E49-9058-F7F2A37B5F7F}" srcOrd="0" destOrd="0" presId="urn:microsoft.com/office/officeart/2005/8/layout/vProcess5"/>
    <dgm:cxn modelId="{9C9FF771-03EA-8F49-909B-D0A3C7AB552C}" srcId="{25F6EB12-F268-E14E-800D-E537EAB455DB}" destId="{4061DC3B-7D30-374E-97D8-FABE6BBBA5E4}" srcOrd="1" destOrd="0" parTransId="{F8C9FC36-F3E1-CE4B-8C10-8021593C5AA4}" sibTransId="{78E27599-B491-8E4F-8ADA-BEFEFCA954F9}"/>
    <dgm:cxn modelId="{4A767299-5F77-1746-9134-B51260B74529}" type="presOf" srcId="{4061DC3B-7D30-374E-97D8-FABE6BBBA5E4}" destId="{54D43F72-DDCA-4241-A37B-774E043142FF}" srcOrd="1" destOrd="0" presId="urn:microsoft.com/office/officeart/2005/8/layout/vProcess5"/>
    <dgm:cxn modelId="{E1E87608-9F41-E947-BBA6-D1D68B14731B}" srcId="{25F6EB12-F268-E14E-800D-E537EAB455DB}" destId="{AFB5CACA-9E90-B747-AA95-9EAFCB3F3A33}" srcOrd="2" destOrd="0" parTransId="{81F595ED-D6D1-4C4E-9BD6-ECE730E9CD77}" sibTransId="{DEDD880C-44D9-E845-9332-A79933CF42CF}"/>
    <dgm:cxn modelId="{4D48B2CE-37D1-B24C-93F2-062BF5372757}" type="presOf" srcId="{25F6EB12-F268-E14E-800D-E537EAB455DB}" destId="{C5B1D608-A181-9B41-966C-EE6B128FEC71}" srcOrd="0" destOrd="0" presId="urn:microsoft.com/office/officeart/2005/8/layout/vProcess5"/>
    <dgm:cxn modelId="{E7AECD84-570E-724A-84F8-140ABBBA56B0}" type="presOf" srcId="{4061DC3B-7D30-374E-97D8-FABE6BBBA5E4}" destId="{EBCB9B7A-73C7-AC43-AA25-95D1C1F1BBC8}" srcOrd="0" destOrd="0" presId="urn:microsoft.com/office/officeart/2005/8/layout/vProcess5"/>
    <dgm:cxn modelId="{0FE52EDD-4E0D-B44F-BC2E-6112664F33C3}" type="presOf" srcId="{8C7E5BD6-8B80-B846-A2DF-7A6CCC14D7E4}" destId="{432DFF15-6E19-0D41-BFDD-5454E235A266}" srcOrd="1" destOrd="0" presId="urn:microsoft.com/office/officeart/2005/8/layout/vProcess5"/>
    <dgm:cxn modelId="{FFDA5F6E-1839-5448-869E-694622A965AF}" type="presOf" srcId="{78E27599-B491-8E4F-8ADA-BEFEFCA954F9}" destId="{35EBFAC1-1052-1948-BF34-DD2C39568910}" srcOrd="0" destOrd="0" presId="urn:microsoft.com/office/officeart/2005/8/layout/vProcess5"/>
    <dgm:cxn modelId="{F8BB9980-04FD-D944-8CCA-FDC34BC4D94C}" type="presOf" srcId="{AFB5CACA-9E90-B747-AA95-9EAFCB3F3A33}" destId="{C8140357-0548-324C-862F-14D001624E08}" srcOrd="1" destOrd="0" presId="urn:microsoft.com/office/officeart/2005/8/layout/vProcess5"/>
    <dgm:cxn modelId="{95BFDB3D-7AFE-B849-884E-E2EC02091A54}" type="presParOf" srcId="{C5B1D608-A181-9B41-966C-EE6B128FEC71}" destId="{3D77E8F4-A1F9-E045-8377-1D70ECA21935}" srcOrd="0" destOrd="0" presId="urn:microsoft.com/office/officeart/2005/8/layout/vProcess5"/>
    <dgm:cxn modelId="{ECC89EEC-41AE-2248-83D8-B48FA8520E87}" type="presParOf" srcId="{C5B1D608-A181-9B41-966C-EE6B128FEC71}" destId="{D417BBC6-EA1D-F14E-A64D-A9232A819CC8}" srcOrd="1" destOrd="0" presId="urn:microsoft.com/office/officeart/2005/8/layout/vProcess5"/>
    <dgm:cxn modelId="{B2CBBED1-D77E-C24D-9FBB-8937F7EE8614}" type="presParOf" srcId="{C5B1D608-A181-9B41-966C-EE6B128FEC71}" destId="{EBCB9B7A-73C7-AC43-AA25-95D1C1F1BBC8}" srcOrd="2" destOrd="0" presId="urn:microsoft.com/office/officeart/2005/8/layout/vProcess5"/>
    <dgm:cxn modelId="{C6E6E30E-2B31-0D43-A878-EAC4A3DC4872}" type="presParOf" srcId="{C5B1D608-A181-9B41-966C-EE6B128FEC71}" destId="{0A017191-2476-7345-B5D1-B5C76FF1A307}" srcOrd="3" destOrd="0" presId="urn:microsoft.com/office/officeart/2005/8/layout/vProcess5"/>
    <dgm:cxn modelId="{B9274140-D1A9-B84C-B3DA-66D965EA4A47}" type="presParOf" srcId="{C5B1D608-A181-9B41-966C-EE6B128FEC71}" destId="{644606A0-8AF3-1E49-9058-F7F2A37B5F7F}" srcOrd="4" destOrd="0" presId="urn:microsoft.com/office/officeart/2005/8/layout/vProcess5"/>
    <dgm:cxn modelId="{FC4D575C-0098-6641-9F92-AA35013F4BEE}" type="presParOf" srcId="{C5B1D608-A181-9B41-966C-EE6B128FEC71}" destId="{35EBFAC1-1052-1948-BF34-DD2C39568910}" srcOrd="5" destOrd="0" presId="urn:microsoft.com/office/officeart/2005/8/layout/vProcess5"/>
    <dgm:cxn modelId="{8BF7C7FE-5221-8645-AF69-D6ED0B97753C}" type="presParOf" srcId="{C5B1D608-A181-9B41-966C-EE6B128FEC71}" destId="{432DFF15-6E19-0D41-BFDD-5454E235A266}" srcOrd="6" destOrd="0" presId="urn:microsoft.com/office/officeart/2005/8/layout/vProcess5"/>
    <dgm:cxn modelId="{798BBE2E-1B08-6D45-9221-5C83EEC3962F}" type="presParOf" srcId="{C5B1D608-A181-9B41-966C-EE6B128FEC71}" destId="{54D43F72-DDCA-4241-A37B-774E043142FF}" srcOrd="7" destOrd="0" presId="urn:microsoft.com/office/officeart/2005/8/layout/vProcess5"/>
    <dgm:cxn modelId="{074C90D4-F47D-7F42-9D98-6853100A4F03}" type="presParOf" srcId="{C5B1D608-A181-9B41-966C-EE6B128FEC71}" destId="{C8140357-0548-324C-862F-14D001624E0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7BBC6-EA1D-F14E-A64D-A9232A819CC8}">
      <dsp:nvSpPr>
        <dsp:cNvPr id="0" name=""/>
        <dsp:cNvSpPr/>
      </dsp:nvSpPr>
      <dsp:spPr>
        <a:xfrm>
          <a:off x="0" y="0"/>
          <a:ext cx="6930390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smtClean="0"/>
            <a:t>ФГОС ОО</a:t>
          </a:r>
          <a:endParaRPr lang="ru-RU" sz="5800" kern="1200"/>
        </a:p>
      </dsp:txBody>
      <dsp:txXfrm>
        <a:off x="39503" y="39503"/>
        <a:ext cx="5474994" cy="1269734"/>
      </dsp:txXfrm>
    </dsp:sp>
    <dsp:sp modelId="{EBCB9B7A-73C7-AC43-AA25-95D1C1F1BBC8}">
      <dsp:nvSpPr>
        <dsp:cNvPr id="0" name=""/>
        <dsp:cNvSpPr/>
      </dsp:nvSpPr>
      <dsp:spPr>
        <a:xfrm>
          <a:off x="611504" y="1573529"/>
          <a:ext cx="6930390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err="1" smtClean="0"/>
            <a:t>Профстандарт</a:t>
          </a:r>
          <a:endParaRPr lang="ru-RU" sz="5800" kern="1200" dirty="0"/>
        </a:p>
      </dsp:txBody>
      <dsp:txXfrm>
        <a:off x="651007" y="1613032"/>
        <a:ext cx="5363198" cy="1269734"/>
      </dsp:txXfrm>
    </dsp:sp>
    <dsp:sp modelId="{0A017191-2476-7345-B5D1-B5C76FF1A307}">
      <dsp:nvSpPr>
        <dsp:cNvPr id="0" name=""/>
        <dsp:cNvSpPr/>
      </dsp:nvSpPr>
      <dsp:spPr>
        <a:xfrm>
          <a:off x="1223009" y="3147059"/>
          <a:ext cx="6930390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/>
            <a:t>Подготовка</a:t>
          </a:r>
          <a:endParaRPr lang="ru-RU" sz="5800" kern="1200" dirty="0"/>
        </a:p>
      </dsp:txBody>
      <dsp:txXfrm>
        <a:off x="1262512" y="3186562"/>
        <a:ext cx="5363198" cy="1269734"/>
      </dsp:txXfrm>
    </dsp:sp>
    <dsp:sp modelId="{644606A0-8AF3-1E49-9058-F7F2A37B5F7F}">
      <dsp:nvSpPr>
        <dsp:cNvPr id="0" name=""/>
        <dsp:cNvSpPr/>
      </dsp:nvSpPr>
      <dsp:spPr>
        <a:xfrm>
          <a:off x="6053709" y="1022794"/>
          <a:ext cx="876681" cy="87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250962" y="1022794"/>
        <a:ext cx="482175" cy="659702"/>
      </dsp:txXfrm>
    </dsp:sp>
    <dsp:sp modelId="{35EBFAC1-1052-1948-BF34-DD2C39568910}">
      <dsp:nvSpPr>
        <dsp:cNvPr id="0" name=""/>
        <dsp:cNvSpPr/>
      </dsp:nvSpPr>
      <dsp:spPr>
        <a:xfrm>
          <a:off x="6665214" y="2587332"/>
          <a:ext cx="876681" cy="87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62467" y="2587332"/>
        <a:ext cx="482175" cy="659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Название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Чтобы добавить рисунок, перетащите его на заполнитель или щелкните значок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A299BD-32C6-C743-9DC8-A56F3820B8F3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491D31-05EC-984E-A9DC-76EE1AE2CD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151148" y="1417320"/>
            <a:ext cx="6992852" cy="2304288"/>
          </a:xfrm>
        </p:spPr>
        <p:txBody>
          <a:bodyPr/>
          <a:lstStyle/>
          <a:p>
            <a:r>
              <a:rPr lang="ru-RU" dirty="0" smtClean="0"/>
              <a:t>Профессиональный стандарт педагога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05.02.2014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247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Апробация ПС 2014, 2015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Региональные модели</a:t>
            </a:r>
          </a:p>
          <a:p>
            <a:r>
              <a:rPr lang="ru-RU" dirty="0" smtClean="0"/>
              <a:t>Региональные проекты</a:t>
            </a:r>
          </a:p>
          <a:p>
            <a:r>
              <a:rPr lang="ru-RU" dirty="0" smtClean="0"/>
              <a:t>Изменения в НПБ</a:t>
            </a:r>
          </a:p>
          <a:p>
            <a:r>
              <a:rPr lang="ru-RU" dirty="0" smtClean="0"/>
              <a:t>Создание НПБ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27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27106027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5104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и ПС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Статья 11. Федеральные государственные образовательные стандарты и федеральные государственные требования. Образовательные </a:t>
            </a:r>
            <a:r>
              <a:rPr lang="ru-RU" dirty="0" smtClean="0"/>
              <a:t>стандарты.</a:t>
            </a:r>
            <a:endParaRPr lang="ru-RU" dirty="0" smtClean="0"/>
          </a:p>
          <a:p>
            <a:pPr lvl="1"/>
            <a:r>
              <a:rPr lang="ru-RU" dirty="0" smtClean="0"/>
              <a:t>7</a:t>
            </a:r>
            <a:r>
              <a:rPr lang="ru-RU" dirty="0"/>
              <a:t>. При формировании федеральных государственных образовательных стандартов профессионального образования </a:t>
            </a:r>
            <a:r>
              <a:rPr lang="ru-RU" dirty="0">
                <a:solidFill>
                  <a:srgbClr val="FF0000"/>
                </a:solidFill>
              </a:rPr>
              <a:t>учитываются</a:t>
            </a:r>
            <a:r>
              <a:rPr lang="ru-RU" dirty="0"/>
              <a:t> положения соответствующих профессиональных стандартов.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436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 и ПС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Статья 46. Право на занятие педагогической </a:t>
            </a:r>
            <a:r>
              <a:rPr lang="ru-RU" dirty="0" smtClean="0"/>
              <a:t>деятельностью.</a:t>
            </a:r>
            <a:endParaRPr lang="ru-RU" dirty="0"/>
          </a:p>
          <a:p>
            <a:pPr lvl="1"/>
            <a:r>
              <a:rPr lang="ru-RU" dirty="0"/>
              <a:t>1. Право на занятие педагогической деятельностью имеют лица, имеющие среднее профессиональное или высшее образование и отвечающие </a:t>
            </a:r>
            <a:r>
              <a:rPr lang="ru-RU" dirty="0">
                <a:solidFill>
                  <a:srgbClr val="FF0000"/>
                </a:solidFill>
              </a:rPr>
              <a:t>квалификационным требованиям</a:t>
            </a:r>
            <a:r>
              <a:rPr lang="ru-RU" dirty="0"/>
              <a:t>, указанным в квалификационных справочниках, </a:t>
            </a:r>
            <a:r>
              <a:rPr lang="ru-RU" dirty="0">
                <a:solidFill>
                  <a:srgbClr val="FF0000"/>
                </a:solidFill>
              </a:rPr>
              <a:t>и (или) профессиональным стандартам</a:t>
            </a:r>
            <a:r>
              <a:rPr lang="ru-RU" dirty="0"/>
              <a:t>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3699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ОА и ПС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Статья 96. Общественная аккредитация организаций, осуществляющих образовательную деятельность. Профессионально-общественная аккредитация образовательных </a:t>
            </a:r>
            <a:r>
              <a:rPr lang="ru-RU" dirty="0" smtClean="0"/>
              <a:t>программ.</a:t>
            </a:r>
            <a:endParaRPr lang="ru-RU" dirty="0"/>
          </a:p>
          <a:p>
            <a:pPr lvl="1"/>
            <a:r>
              <a:rPr lang="ru-RU" dirty="0"/>
              <a:t>4. Профессионально-общественная аккредитация профессиональных образовательных программ представляет собой </a:t>
            </a:r>
            <a:r>
              <a:rPr lang="ru-RU" dirty="0">
                <a:solidFill>
                  <a:srgbClr val="FF0000"/>
                </a:solidFill>
              </a:rPr>
              <a:t>признание качества и уровня подготовки выпускников</a:t>
            </a:r>
            <a:r>
              <a:rPr lang="ru-RU" dirty="0"/>
              <a:t>, освоивших такую образовательную программу в конкретной организации, осуществляющей образовательную деятельность, </a:t>
            </a:r>
            <a:r>
              <a:rPr lang="ru-RU" dirty="0" smtClean="0">
                <a:solidFill>
                  <a:srgbClr val="FF0000"/>
                </a:solidFill>
              </a:rPr>
              <a:t>отвечающих </a:t>
            </a:r>
            <a:r>
              <a:rPr lang="ru-RU" dirty="0">
                <a:solidFill>
                  <a:srgbClr val="FF0000"/>
                </a:solidFill>
              </a:rPr>
              <a:t>требованиям профессиональных стандартов</a:t>
            </a:r>
            <a:r>
              <a:rPr lang="ru-RU" dirty="0"/>
              <a:t>, требованиям рынка труда к специалистам, рабочим и служащим соответствующего профиля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127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ПС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Стандарт деятельности</a:t>
            </a:r>
          </a:p>
          <a:p>
            <a:r>
              <a:rPr lang="ru-RU" dirty="0" smtClean="0"/>
              <a:t>Стандарт – ориентир</a:t>
            </a:r>
          </a:p>
          <a:p>
            <a:r>
              <a:rPr lang="ru-RU" dirty="0" smtClean="0"/>
              <a:t>Стандарт – минимум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086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Трудовые функции</a:t>
            </a:r>
          </a:p>
          <a:p>
            <a:pPr lvl="1"/>
            <a:r>
              <a:rPr lang="ru-RU" dirty="0" smtClean="0"/>
              <a:t>Трудовые действия</a:t>
            </a:r>
          </a:p>
          <a:p>
            <a:pPr lvl="2"/>
            <a:r>
              <a:rPr lang="ru-RU" dirty="0" smtClean="0"/>
              <a:t>Знания </a:t>
            </a:r>
          </a:p>
          <a:p>
            <a:pPr lvl="2"/>
            <a:r>
              <a:rPr lang="ru-RU" dirty="0"/>
              <a:t>У</a:t>
            </a:r>
            <a:r>
              <a:rPr lang="ru-RU" dirty="0" smtClean="0"/>
              <a:t>мения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100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Определение трудовых обязанностей</a:t>
            </a:r>
            <a:endParaRPr lang="en-US" dirty="0" smtClean="0"/>
          </a:p>
          <a:p>
            <a:r>
              <a:rPr lang="ru-RU" dirty="0" smtClean="0"/>
              <a:t>Определение соответствия</a:t>
            </a:r>
          </a:p>
          <a:p>
            <a:r>
              <a:rPr lang="ru-RU" dirty="0" smtClean="0"/>
              <a:t>Сертификация квалификаций</a:t>
            </a:r>
          </a:p>
          <a:p>
            <a:r>
              <a:rPr lang="ru-RU" dirty="0" smtClean="0"/>
              <a:t>Определение уровня ТД</a:t>
            </a:r>
          </a:p>
          <a:p>
            <a:r>
              <a:rPr lang="ru-RU" dirty="0" smtClean="0"/>
              <a:t>Аттестация</a:t>
            </a:r>
          </a:p>
          <a:p>
            <a:r>
              <a:rPr lang="ru-RU" dirty="0" smtClean="0"/>
              <a:t>Оплата труда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240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и диапазон ТД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240165951"/>
              </p:ext>
            </p:extLst>
          </p:nvPr>
        </p:nvGraphicFramePr>
        <p:xfrm>
          <a:off x="457200" y="1600200"/>
          <a:ext cx="5283515" cy="355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703"/>
                <a:gridCol w="1056703"/>
                <a:gridCol w="1056703"/>
                <a:gridCol w="1056703"/>
                <a:gridCol w="1056703"/>
              </a:tblGrid>
              <a:tr h="67400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 (б)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ТД 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ТД 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ТД 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ТД 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ТД 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805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4613305" y="2436096"/>
            <a:ext cx="1658717" cy="6608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2703109">
            <a:off x="4200144" y="4454694"/>
            <a:ext cx="2154181" cy="6608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1292767" y="4621079"/>
            <a:ext cx="1658717" cy="6608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375693" y="2316097"/>
            <a:ext cx="1956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Трудовые обязанности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73753" y="5365367"/>
            <a:ext cx="2158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Определение уровня ТД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791697" y="5850524"/>
            <a:ext cx="2173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Определение соответствия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657699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Обычная.thmx</Template>
  <TotalTime>682</TotalTime>
  <Words>226</Words>
  <Application>Microsoft Macintosh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Профессиональный стандарт педагога</vt:lpstr>
      <vt:lpstr>Слайд 2</vt:lpstr>
      <vt:lpstr>ФГОС и ПС</vt:lpstr>
      <vt:lpstr>КТ и ПС</vt:lpstr>
      <vt:lpstr>ОА и ПС</vt:lpstr>
      <vt:lpstr>Виды ПС педагога</vt:lpstr>
      <vt:lpstr>Структура ПС</vt:lpstr>
      <vt:lpstr>Применение</vt:lpstr>
      <vt:lpstr>Уровни и диапазон ТД </vt:lpstr>
      <vt:lpstr>Апробация ПС 2014, 2015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педагога</dc:title>
  <dc:creator>PAVEL SERGOMANOV</dc:creator>
  <cp:lastModifiedBy>Пользователь</cp:lastModifiedBy>
  <cp:revision>9</cp:revision>
  <dcterms:created xsi:type="dcterms:W3CDTF">2014-02-04T19:41:32Z</dcterms:created>
  <dcterms:modified xsi:type="dcterms:W3CDTF">2014-02-17T09:09:02Z</dcterms:modified>
</cp:coreProperties>
</file>