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34" r:id="rId1"/>
  </p:sldMasterIdLst>
  <p:notesMasterIdLst>
    <p:notesMasterId r:id="rId27"/>
  </p:notesMasterIdLst>
  <p:handoutMasterIdLst>
    <p:handoutMasterId r:id="rId28"/>
  </p:handoutMasterIdLst>
  <p:sldIdLst>
    <p:sldId id="269" r:id="rId2"/>
    <p:sldId id="475" r:id="rId3"/>
    <p:sldId id="472" r:id="rId4"/>
    <p:sldId id="476" r:id="rId5"/>
    <p:sldId id="477" r:id="rId6"/>
    <p:sldId id="478" r:id="rId7"/>
    <p:sldId id="474" r:id="rId8"/>
    <p:sldId id="486" r:id="rId9"/>
    <p:sldId id="479" r:id="rId10"/>
    <p:sldId id="480" r:id="rId11"/>
    <p:sldId id="469" r:id="rId12"/>
    <p:sldId id="492" r:id="rId13"/>
    <p:sldId id="470" r:id="rId14"/>
    <p:sldId id="471" r:id="rId15"/>
    <p:sldId id="488" r:id="rId16"/>
    <p:sldId id="490" r:id="rId17"/>
    <p:sldId id="489" r:id="rId18"/>
    <p:sldId id="491" r:id="rId19"/>
    <p:sldId id="487" r:id="rId20"/>
    <p:sldId id="493" r:id="rId21"/>
    <p:sldId id="494" r:id="rId22"/>
    <p:sldId id="495" r:id="rId23"/>
    <p:sldId id="496" r:id="rId24"/>
    <p:sldId id="497" r:id="rId25"/>
    <p:sldId id="498" r:id="rId26"/>
  </p:sldIdLst>
  <p:sldSz cx="9144000" cy="6858000" type="screen4x3"/>
  <p:notesSz cx="6858000" cy="9947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 autoAdjust="0"/>
    <p:restoredTop sz="94595" autoAdjust="0"/>
  </p:normalViewPr>
  <p:slideViewPr>
    <p:cSldViewPr>
      <p:cViewPr varScale="1">
        <p:scale>
          <a:sx n="115" d="100"/>
          <a:sy n="115" d="100"/>
        </p:scale>
        <p:origin x="16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6" y="-90"/>
      </p:cViewPr>
      <p:guideLst>
        <p:guide orient="horz" pos="313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2354" tIns="46177" rIns="92354" bIns="46177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2354" tIns="46177" rIns="92354" bIns="46177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FBEF62D-5694-4BF2-921E-D6F49D9181FF}" type="datetimeFigureOut">
              <a:rPr lang="ru-RU"/>
              <a:pPr>
                <a:defRPr/>
              </a:pPr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2354" tIns="46177" rIns="92354" bIns="46177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wrap="square" lIns="92354" tIns="46177" rIns="92354" bIns="4617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109A11D-562C-4FE3-9A31-78805CA14D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443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5988"/>
            <a:ext cx="5029200" cy="4475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354" tIns="46177" rIns="92354" bIns="4617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971800" cy="49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354" tIns="46177" rIns="92354" bIns="4617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2FA57D3-E412-43AE-81FB-C7532C769D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8325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00" indent="-2873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4113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6075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6450" indent="-2301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365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085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805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5250" indent="-2301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7A530C-AF67-4587-B218-88EEB92E4C3D}" type="slidenum">
              <a:rPr kumimoji="0" lang="ru-RU" altLang="ru-RU" smtClean="0"/>
              <a:pPr>
                <a:spcBef>
                  <a:spcPct val="0"/>
                </a:spcBef>
              </a:pPr>
              <a:t>1</a:t>
            </a:fld>
            <a:endParaRPr kumimoji="0" lang="ru-RU" altLang="ru-RU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78853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3C030-7669-45B9-998F-487E83B1BC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159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4103C-DB93-4A25-A2E7-95D494CFCA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5578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3D311-4C58-41D4-9FC4-DFA0CB7A24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975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44289-2653-458A-99B6-27124BAE57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420951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18D82-6660-44C0-A895-21B6C9F6F3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901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66B8D-1146-403F-A311-8A3B0E42A2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983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D54CC-B9D7-4540-8AB5-48962B25E1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545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256EF-2B80-42D1-8CB0-D17CDB5D3F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161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D0C0-E8F6-4203-A5CF-5124C7A6A5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26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37B2A-2145-45B0-BF66-D608EB1F8F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705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E603FAC-793A-4872-9A55-343B4277D6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60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61CE9-79C7-4FD3-93EB-408361F9C5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93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5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1B69A7-69E2-4E52-8907-93E4412466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57" r:id="rId2"/>
    <p:sldLayoutId id="2147483963" r:id="rId3"/>
    <p:sldLayoutId id="2147483958" r:id="rId4"/>
    <p:sldLayoutId id="2147483959" r:id="rId5"/>
    <p:sldLayoutId id="2147483960" r:id="rId6"/>
    <p:sldLayoutId id="2147483964" r:id="rId7"/>
    <p:sldLayoutId id="2147483965" r:id="rId8"/>
    <p:sldLayoutId id="2147483966" r:id="rId9"/>
    <p:sldLayoutId id="2147483961" r:id="rId10"/>
    <p:sldLayoutId id="2147483967" r:id="rId11"/>
    <p:sldLayoutId id="214748396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Word_97_2003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_________Microsoft_Word_97_20031.doc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../&#1043;&#1080;&#1087;&#1077;&#1088;&#1089;&#1089;&#1099;&#1083;&#1082;&#1080;_&#1052;&#1077;&#1090;&#1086;&#1076;&#1080;&#1082;&#1080;/&#1058;&#1077;&#1089;&#1090;&#1086;&#1074;&#1072;&#1103;%20&#1090;&#1077;&#1090;&#1088;&#1072;&#1076;&#1100;%20&#1080;%20&#1073;&#1083;&#1072;&#1085;&#1082;%20&#1042;&#1059;&#1040;&#1064;-07/&#1058;&#1077;&#1082;&#1089;&#1090;%20%20EAQ-07.doc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39552" y="4149080"/>
            <a:ext cx="8208912" cy="2017713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5300" b="1" dirty="0" smtClean="0">
                <a:solidFill>
                  <a:schemeClr val="accent1">
                    <a:satMod val="150000"/>
                  </a:schemeClr>
                </a:solidFill>
              </a:rPr>
              <a:t>Учебная </a:t>
            </a:r>
            <a:r>
              <a:rPr lang="ru-RU" sz="5300" b="1" dirty="0">
                <a:solidFill>
                  <a:schemeClr val="accent1">
                    <a:satMod val="150000"/>
                  </a:schemeClr>
                </a:solidFill>
              </a:rPr>
              <a:t>активность школьника: структура, диагностика </a:t>
            </a:r>
            <a:r>
              <a:rPr lang="ru-RU" sz="5300" b="1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ru-RU" sz="5300" b="1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ru-RU" sz="5300" b="1" dirty="0" smtClean="0">
                <a:solidFill>
                  <a:schemeClr val="accent1">
                    <a:satMod val="150000"/>
                  </a:schemeClr>
                </a:solidFill>
              </a:rPr>
              <a:t>и </a:t>
            </a:r>
            <a:r>
              <a:rPr lang="ru-RU" sz="5300" b="1" dirty="0">
                <a:solidFill>
                  <a:schemeClr val="accent1">
                    <a:satMod val="150000"/>
                  </a:schemeClr>
                </a:solidFill>
              </a:rPr>
              <a:t>возрастная </a:t>
            </a:r>
            <a:r>
              <a:rPr lang="ru-RU" sz="5300" b="1" dirty="0" smtClean="0">
                <a:solidFill>
                  <a:schemeClr val="accent1">
                    <a:satMod val="150000"/>
                  </a:schemeClr>
                </a:solidFill>
              </a:rPr>
              <a:t>динамика</a:t>
            </a:r>
            <a:r>
              <a:rPr lang="en-US" sz="5300" b="1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sz="5300" b="1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ru-RU" altLang="ru-RU" sz="6000" b="1" cap="all" dirty="0" smtClean="0"/>
              <a:t/>
            </a:r>
            <a:br>
              <a:rPr lang="ru-RU" altLang="ru-RU" sz="6000" b="1" cap="all" dirty="0" smtClean="0"/>
            </a:br>
            <a:r>
              <a:rPr lang="en-US" alt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3200" b="1" i="1" dirty="0" smtClean="0"/>
              <a:t>А.А. Волочков, </a:t>
            </a:r>
            <a:r>
              <a:rPr lang="ru-RU" altLang="ru-RU" sz="3200" b="1" i="1" dirty="0" err="1" smtClean="0"/>
              <a:t>д.пс.н</a:t>
            </a:r>
            <a:r>
              <a:rPr lang="ru-RU" altLang="ru-RU" sz="3200" b="1" i="1" dirty="0" smtClean="0"/>
              <a:t>., профессор</a:t>
            </a: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2800" dirty="0" smtClean="0"/>
              <a:t>г. </a:t>
            </a:r>
            <a:r>
              <a:rPr lang="ru-RU" altLang="ru-RU" sz="2800" dirty="0" smtClean="0"/>
              <a:t>Пермь, Институт психологии </a:t>
            </a:r>
            <a:r>
              <a:rPr lang="ru-RU" altLang="ru-RU" sz="2800" dirty="0" smtClean="0"/>
              <a:t>ПГГПУ</a:t>
            </a:r>
            <a:r>
              <a:rPr lang="en-US" altLang="ru-RU" sz="2800" dirty="0" smtClean="0"/>
              <a:t/>
            </a:r>
            <a:br>
              <a:rPr lang="en-US" altLang="ru-RU" sz="2800" dirty="0" smtClean="0"/>
            </a:br>
            <a:r>
              <a:rPr lang="en-US" altLang="ru-RU" sz="2800" dirty="0"/>
              <a:t> </a:t>
            </a:r>
            <a:r>
              <a:rPr lang="en-US" altLang="ru-RU" sz="2800" dirty="0" smtClean="0"/>
              <a:t>                                                                              </a:t>
            </a:r>
            <a:r>
              <a:rPr lang="en-US" altLang="ru-RU" sz="2800" dirty="0" err="1" smtClean="0"/>
              <a:t>volochkov</a:t>
            </a:r>
            <a:r>
              <a:rPr lang="ru-RU" altLang="ru-RU" sz="2800" dirty="0" smtClean="0"/>
              <a:t>57</a:t>
            </a:r>
            <a:r>
              <a:rPr lang="en-US" altLang="ru-RU" sz="2800" dirty="0" smtClean="0"/>
              <a:t>@mail.ru</a:t>
            </a:r>
            <a:endParaRPr lang="ru-RU" altLang="ru-RU" sz="2800" dirty="0" smtClean="0"/>
          </a:p>
        </p:txBody>
      </p:sp>
      <p:sp>
        <p:nvSpPr>
          <p:cNvPr id="12291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fld id="{60B7DDAC-7DA3-4CEE-93DC-3D3241D1FE7E}" type="slidenum">
              <a:rPr lang="ru-RU" altLang="ru-RU" sz="1400">
                <a:solidFill>
                  <a:srgbClr val="A08366"/>
                </a:solidFill>
                <a:latin typeface="Times New Roman" panose="02020603050405020304" pitchFamily="18" charset="0"/>
              </a:rPr>
              <a:pPr ea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</a:t>
            </a:fld>
            <a:endParaRPr lang="ru-RU" altLang="ru-RU" sz="1400">
              <a:solidFill>
                <a:srgbClr val="A083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042988" y="908050"/>
          <a:ext cx="833120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Документ" r:id="rId3" imgW="6245894" imgH="3130284" progId="Word.Document.8">
                  <p:embed/>
                </p:oleObj>
              </mc:Choice>
              <mc:Fallback>
                <p:oleObj name="Документ" r:id="rId3" imgW="6245894" imgH="313028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908050"/>
                        <a:ext cx="8331200" cy="417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793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D11EA0D6-553B-4C24-AC54-8CFFB123A914}" type="slidenum">
              <a:rPr kumimoji="0" lang="ru-RU" altLang="ru-RU" sz="1400">
                <a:solidFill>
                  <a:schemeClr val="bg2"/>
                </a:solidFill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11</a:t>
            </a:fld>
            <a:endParaRPr kumimoji="0" lang="ru-RU" altLang="ru-RU" sz="1400">
              <a:solidFill>
                <a:schemeClr val="bg2"/>
              </a:solidFill>
            </a:endParaRPr>
          </a:p>
        </p:txBody>
      </p:sp>
      <p:sp>
        <p:nvSpPr>
          <p:cNvPr id="13315" name="Заголовок 1"/>
          <p:cNvSpPr>
            <a:spLocks noGrp="1"/>
          </p:cNvSpPr>
          <p:nvPr>
            <p:ph type="body" idx="1"/>
          </p:nvPr>
        </p:nvSpPr>
        <p:spPr>
          <a:xfrm>
            <a:off x="1071563" y="1714500"/>
            <a:ext cx="7643812" cy="27860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Исследование 1: </a:t>
            </a:r>
          </a:p>
          <a:p>
            <a:pPr>
              <a:defRPr/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индивидуальность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подростков с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высокой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средней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учебной активностью</a:t>
            </a:r>
            <a:endParaRPr lang="ru-RU" sz="36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543800" cy="6933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Участники и организация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82030"/>
            <a:ext cx="8712967" cy="5355281"/>
          </a:xfrm>
        </p:spPr>
        <p:txBody>
          <a:bodyPr/>
          <a:lstStyle/>
          <a:p>
            <a:r>
              <a:rPr lang="ru-RU" sz="1800" b="1" i="1" dirty="0" smtClean="0"/>
              <a:t>Участники: 299 восьмиклассников трех школ г. Перми </a:t>
            </a:r>
            <a:br>
              <a:rPr lang="ru-RU" sz="1800" b="1" i="1" dirty="0" smtClean="0"/>
            </a:br>
            <a:r>
              <a:rPr lang="ru-RU" sz="1800" dirty="0" smtClean="0"/>
              <a:t>по выраженности индекса УА разделены на три выборки по 80 участников: </a:t>
            </a:r>
            <a:br>
              <a:rPr lang="ru-RU" sz="1800" dirty="0" smtClean="0"/>
            </a:br>
            <a:r>
              <a:rPr lang="ru-RU" sz="1800" dirty="0" smtClean="0"/>
              <a:t>высоко-, средне- и </a:t>
            </a:r>
            <a:r>
              <a:rPr lang="ru-RU" sz="1800" dirty="0" err="1" smtClean="0"/>
              <a:t>низкоактивных</a:t>
            </a:r>
            <a:r>
              <a:rPr lang="ru-RU" sz="1800" dirty="0"/>
              <a:t> </a:t>
            </a:r>
            <a:r>
              <a:rPr lang="ru-RU" sz="1800" dirty="0" smtClean="0"/>
              <a:t>школьников. </a:t>
            </a:r>
            <a:br>
              <a:rPr lang="ru-RU" sz="1800" dirty="0" smtClean="0"/>
            </a:br>
            <a:r>
              <a:rPr lang="ru-RU" sz="1800" dirty="0" smtClean="0"/>
              <a:t>Данные </a:t>
            </a:r>
            <a:r>
              <a:rPr lang="ru-RU" sz="1800" dirty="0"/>
              <a:t>59-ти участников с </a:t>
            </a:r>
            <a:r>
              <a:rPr lang="ru-RU" sz="1800" dirty="0" smtClean="0"/>
              <a:t>«</a:t>
            </a:r>
            <a:r>
              <a:rPr lang="ru-RU" sz="1800" dirty="0"/>
              <a:t>буферными» значениями индекса </a:t>
            </a:r>
            <a:r>
              <a:rPr lang="ru-RU" sz="1800" dirty="0" smtClean="0"/>
              <a:t>УА </a:t>
            </a:r>
            <a:r>
              <a:rPr lang="ru-RU" sz="1800" dirty="0"/>
              <a:t>были удалены</a:t>
            </a:r>
            <a:r>
              <a:rPr lang="ru-RU" sz="1800" dirty="0" smtClean="0"/>
              <a:t>.</a:t>
            </a:r>
          </a:p>
          <a:p>
            <a:r>
              <a:rPr lang="ru-RU" sz="1800" b="1" i="1" dirty="0" smtClean="0"/>
              <a:t>Методы диагностики: </a:t>
            </a:r>
          </a:p>
          <a:p>
            <a:r>
              <a:rPr lang="ru-RU" sz="1800" i="1" dirty="0" smtClean="0"/>
              <a:t>Учебная активность:</a:t>
            </a:r>
            <a:r>
              <a:rPr lang="ru-RU" sz="1800" b="1" i="1" dirty="0" smtClean="0"/>
              <a:t>  </a:t>
            </a:r>
            <a:br>
              <a:rPr lang="ru-RU" sz="1800" b="1" i="1" dirty="0" smtClean="0"/>
            </a:br>
            <a:r>
              <a:rPr lang="ru-RU" sz="1800" dirty="0" smtClean="0"/>
              <a:t>ВУАШ (Волочков), «Вопросник </a:t>
            </a:r>
            <a:r>
              <a:rPr lang="ru-RU" sz="1800" dirty="0"/>
              <a:t>эмоционального отношения к учению</a:t>
            </a:r>
            <a:r>
              <a:rPr lang="ru-RU" sz="1800" dirty="0" smtClean="0"/>
              <a:t>» (Андреева).  </a:t>
            </a:r>
            <a:endParaRPr lang="ru-RU" sz="1800" dirty="0"/>
          </a:p>
          <a:p>
            <a:r>
              <a:rPr lang="ru-RU" sz="1800" i="1" dirty="0"/>
              <a:t>Когнитивные </a:t>
            </a:r>
            <a:r>
              <a:rPr lang="ru-RU" sz="1800" i="1" dirty="0" smtClean="0"/>
              <a:t>характеристики: </a:t>
            </a:r>
            <a:r>
              <a:rPr lang="ru-RU" sz="1800" dirty="0" smtClean="0"/>
              <a:t>«Краткий отборочный тест», «Тест </a:t>
            </a:r>
            <a:r>
              <a:rPr lang="ru-RU" sz="1800" dirty="0"/>
              <a:t>вербальной </a:t>
            </a:r>
            <a:r>
              <a:rPr lang="ru-RU" sz="1800" dirty="0" smtClean="0"/>
              <a:t>креативности» </a:t>
            </a:r>
            <a:r>
              <a:rPr lang="ru-RU" sz="1800" dirty="0" err="1" smtClean="0"/>
              <a:t>Гилфорда</a:t>
            </a:r>
            <a:r>
              <a:rPr lang="ru-RU" sz="1800" dirty="0" smtClean="0"/>
              <a:t>. </a:t>
            </a:r>
            <a:endParaRPr lang="ru-RU" sz="1800" dirty="0"/>
          </a:p>
          <a:p>
            <a:r>
              <a:rPr lang="ru-RU" sz="1800" i="1" dirty="0" smtClean="0"/>
              <a:t>Свойства </a:t>
            </a:r>
            <a:r>
              <a:rPr lang="ru-RU" sz="1800" i="1" dirty="0"/>
              <a:t>личности </a:t>
            </a:r>
            <a:r>
              <a:rPr lang="ru-RU" sz="1800" dirty="0" smtClean="0"/>
              <a:t>: </a:t>
            </a:r>
            <a:r>
              <a:rPr lang="ru-RU" sz="1800" dirty="0"/>
              <a:t>опросник </a:t>
            </a:r>
            <a:r>
              <a:rPr lang="en-US" sz="1800" dirty="0"/>
              <a:t>HSPQ</a:t>
            </a:r>
            <a:r>
              <a:rPr lang="ru-RU" sz="1800" dirty="0"/>
              <a:t>  </a:t>
            </a:r>
            <a:r>
              <a:rPr lang="ru-RU" sz="1800" dirty="0" err="1"/>
              <a:t>Р.Кеттелла</a:t>
            </a:r>
            <a:r>
              <a:rPr lang="ru-RU" sz="1800" dirty="0"/>
              <a:t> </a:t>
            </a:r>
            <a:r>
              <a:rPr lang="ru-RU" sz="1800" dirty="0" smtClean="0"/>
              <a:t>(1995</a:t>
            </a:r>
            <a:r>
              <a:rPr lang="ru-RU" sz="1800" dirty="0"/>
              <a:t>); </a:t>
            </a:r>
            <a:r>
              <a:rPr lang="ru-RU" sz="1800" dirty="0" smtClean="0"/>
              <a:t>«Шкала </a:t>
            </a:r>
            <a:r>
              <a:rPr lang="ru-RU" sz="1800" dirty="0"/>
              <a:t>реактивной и личностной тревожности» </a:t>
            </a:r>
            <a:r>
              <a:rPr lang="ru-RU" sz="1800" dirty="0" err="1" smtClean="0"/>
              <a:t>Ч.Спилбергера</a:t>
            </a:r>
            <a:r>
              <a:rPr lang="ru-RU" sz="1800" dirty="0" smtClean="0"/>
              <a:t> - </a:t>
            </a:r>
            <a:r>
              <a:rPr lang="ru-RU" sz="1800" dirty="0" err="1" smtClean="0"/>
              <a:t>Ю.Л.Ханина</a:t>
            </a:r>
            <a:r>
              <a:rPr lang="ru-RU" sz="1800" dirty="0" smtClean="0"/>
              <a:t> (1988</a:t>
            </a:r>
            <a:r>
              <a:rPr lang="ru-RU" sz="1800" dirty="0"/>
              <a:t>); опросник </a:t>
            </a:r>
            <a:r>
              <a:rPr lang="ru-RU" sz="1800" dirty="0" err="1"/>
              <a:t>А.Басса</a:t>
            </a:r>
            <a:r>
              <a:rPr lang="ru-RU" sz="1800" dirty="0"/>
              <a:t> и </a:t>
            </a:r>
            <a:r>
              <a:rPr lang="ru-RU" sz="1800" dirty="0" err="1" smtClean="0"/>
              <a:t>А.Дарки</a:t>
            </a:r>
            <a:r>
              <a:rPr lang="ru-RU" sz="1800" dirty="0" smtClean="0"/>
              <a:t>; </a:t>
            </a:r>
            <a:r>
              <a:rPr lang="ru-RU" sz="1800" dirty="0"/>
              <a:t>опросники «Автономность – зависимость» </a:t>
            </a:r>
            <a:r>
              <a:rPr lang="ru-RU" sz="1800" dirty="0" err="1"/>
              <a:t>Г.С.Прыгина</a:t>
            </a:r>
            <a:r>
              <a:rPr lang="ru-RU" sz="1800" dirty="0"/>
              <a:t> и общей самооценки по </a:t>
            </a:r>
            <a:r>
              <a:rPr lang="ru-RU" sz="1800" dirty="0" err="1" smtClean="0"/>
              <a:t>Г.Н.Казанцевой</a:t>
            </a:r>
            <a:r>
              <a:rPr lang="ru-RU" sz="1800" dirty="0" smtClean="0"/>
              <a:t>; самооценка </a:t>
            </a:r>
            <a:r>
              <a:rPr lang="ru-RU" sz="1800" dirty="0"/>
              <a:t>по </a:t>
            </a:r>
            <a:r>
              <a:rPr lang="ru-RU" sz="1800" dirty="0" err="1" smtClean="0"/>
              <a:t>Т.В.Дембо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i="1" dirty="0" smtClean="0"/>
              <a:t>Контроль поведения: </a:t>
            </a:r>
            <a:r>
              <a:rPr lang="ru-RU" sz="1800" dirty="0" smtClean="0"/>
              <a:t>«Вопросник </a:t>
            </a:r>
            <a:r>
              <a:rPr lang="ru-RU" sz="1800" dirty="0"/>
              <a:t>контроля за действием» </a:t>
            </a:r>
            <a:r>
              <a:rPr lang="ru-RU" sz="1800" dirty="0" err="1" smtClean="0"/>
              <a:t>Ю.Куля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i="1" dirty="0" smtClean="0"/>
              <a:t>Межличностные отношения: </a:t>
            </a:r>
            <a:r>
              <a:rPr lang="ru-RU" sz="1800" dirty="0" smtClean="0"/>
              <a:t>«</a:t>
            </a:r>
            <a:r>
              <a:rPr lang="ru-RU" sz="1800" dirty="0"/>
              <a:t>Тест </a:t>
            </a:r>
            <a:r>
              <a:rPr lang="ru-RU" sz="1800" dirty="0" err="1"/>
              <a:t>Т.Лири</a:t>
            </a:r>
            <a:r>
              <a:rPr lang="ru-RU" sz="1800" dirty="0" smtClean="0"/>
              <a:t>», тест </a:t>
            </a:r>
            <a:r>
              <a:rPr lang="ru-RU" sz="1800" dirty="0"/>
              <a:t>«Обобщенные смысловые установки</a:t>
            </a:r>
            <a:r>
              <a:rPr lang="ru-RU" sz="1800" dirty="0" smtClean="0"/>
              <a:t>», социометрия.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18D82-6660-44C0-A895-21B6C9F6F392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45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2D707C25-04E9-4E6A-84C0-03757BD9C659}" type="slidenum">
              <a:rPr kumimoji="0" lang="ru-RU" altLang="ru-RU" sz="1400">
                <a:solidFill>
                  <a:schemeClr val="bg2"/>
                </a:solidFill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13</a:t>
            </a:fld>
            <a:endParaRPr kumimoji="0" lang="ru-RU" altLang="ru-RU" sz="1400">
              <a:solidFill>
                <a:schemeClr val="bg2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287339"/>
            <a:ext cx="7543800" cy="693389"/>
          </a:xfrm>
        </p:spPr>
        <p:txBody>
          <a:bodyPr/>
          <a:lstStyle/>
          <a:p>
            <a:r>
              <a:rPr lang="ru-RU" altLang="ru-RU" sz="2000" b="1" dirty="0" smtClean="0"/>
              <a:t>Профили </a:t>
            </a:r>
            <a:r>
              <a:rPr lang="ru-RU" altLang="ru-RU" sz="2000" b="1" dirty="0" smtClean="0"/>
              <a:t>средних значений показателей индивидуальности подростков  с различным уровнем учебной активности (</a:t>
            </a:r>
            <a:r>
              <a:rPr lang="en-US" altLang="ru-RU" sz="2000" b="1" dirty="0" smtClean="0"/>
              <a:t>n</a:t>
            </a:r>
            <a:r>
              <a:rPr lang="ru-RU" altLang="ru-RU" sz="2000" b="1" dirty="0" smtClean="0"/>
              <a:t>1=</a:t>
            </a:r>
            <a:r>
              <a:rPr lang="en-US" altLang="ru-RU" sz="2000" b="1" dirty="0" smtClean="0"/>
              <a:t> n </a:t>
            </a:r>
            <a:r>
              <a:rPr lang="ru-RU" altLang="ru-RU" sz="2000" b="1" dirty="0" smtClean="0"/>
              <a:t>2, =</a:t>
            </a:r>
            <a:r>
              <a:rPr lang="en-US" altLang="ru-RU" sz="2000" b="1" dirty="0" smtClean="0"/>
              <a:t>n</a:t>
            </a:r>
            <a:r>
              <a:rPr lang="ru-RU" altLang="ru-RU" sz="2000" b="1" dirty="0" smtClean="0"/>
              <a:t>3=</a:t>
            </a:r>
            <a:r>
              <a:rPr lang="en-US" altLang="ru-RU" sz="2000" b="1" dirty="0" smtClean="0"/>
              <a:t> </a:t>
            </a:r>
            <a:r>
              <a:rPr lang="ru-RU" altLang="ru-RU" sz="2000" b="1" dirty="0" smtClean="0"/>
              <a:t>80)</a:t>
            </a:r>
            <a:r>
              <a:rPr lang="ru-RU" altLang="ru-RU" sz="2400" b="1" dirty="0" smtClean="0"/>
              <a:t> </a:t>
            </a:r>
          </a:p>
        </p:txBody>
      </p:sp>
      <p:graphicFrame>
        <p:nvGraphicFramePr>
          <p:cNvPr id="614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731760"/>
              </p:ext>
            </p:extLst>
          </p:nvPr>
        </p:nvGraphicFramePr>
        <p:xfrm>
          <a:off x="251520" y="980728"/>
          <a:ext cx="8712968" cy="5254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Диаграмма" r:id="rId3" imgW="8591584" imgH="5372100" progId="Excel.Chart.8">
                  <p:embed/>
                </p:oleObj>
              </mc:Choice>
              <mc:Fallback>
                <p:oleObj name="Диаграмма" r:id="rId3" imgW="8591584" imgH="53721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980728"/>
                        <a:ext cx="8712968" cy="5254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9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/>
              <a:t>Итоги:</a:t>
            </a:r>
            <a:endParaRPr lang="ru-RU" altLang="ru-RU" b="1" dirty="0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anose="02020603050405020304" pitchFamily="18" charset="0"/>
              <a:buAutoNum type="arabicPeriod"/>
            </a:pPr>
            <a:r>
              <a:rPr lang="ru-RU" altLang="ru-RU" sz="2000" dirty="0" smtClean="0"/>
              <a:t> </a:t>
            </a:r>
            <a:r>
              <a:rPr lang="ru-RU" altLang="ru-RU" sz="2400" dirty="0" smtClean="0"/>
              <a:t>Разный уровень УА (высокий, средний, низкий) связан (определяет?!) с разным профилем личности, индивидуальности школьника.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ru-RU" altLang="ru-RU" sz="2400" dirty="0" smtClean="0"/>
              <a:t>УА подростка </a:t>
            </a:r>
            <a:r>
              <a:rPr lang="ru-RU" altLang="ru-RU" sz="2400" dirty="0" smtClean="0"/>
              <a:t>играет существенную </a:t>
            </a:r>
            <a:r>
              <a:rPr lang="ru-RU" altLang="ru-RU" sz="2400" dirty="0" smtClean="0"/>
              <a:t>роль в развитии.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ru-RU" altLang="ru-RU" sz="2400" dirty="0" smtClean="0"/>
              <a:t>Наиболее </a:t>
            </a:r>
            <a:r>
              <a:rPr lang="ru-RU" altLang="ru-RU" sz="2400" dirty="0" smtClean="0"/>
              <a:t>активные в сфере учебных взаимодействий подростки получают очевидные преимущества.</a:t>
            </a: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8EF5C9AB-318F-4D7A-90A4-9EDB1EA67C97}" type="slidenum">
              <a:rPr kumimoji="0" lang="ru-RU" altLang="ru-RU" sz="1400">
                <a:solidFill>
                  <a:schemeClr val="bg2"/>
                </a:solidFill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14</a:t>
            </a:fld>
            <a:endParaRPr kumimoji="0" lang="ru-RU" altLang="ru-RU" sz="1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1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D11EA0D6-553B-4C24-AC54-8CFFB123A914}" type="slidenum">
              <a:rPr kumimoji="0" lang="ru-RU" altLang="ru-RU" sz="1400">
                <a:solidFill>
                  <a:schemeClr val="bg2"/>
                </a:solidFill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15</a:t>
            </a:fld>
            <a:endParaRPr kumimoji="0" lang="ru-RU" altLang="ru-RU" sz="1400">
              <a:solidFill>
                <a:schemeClr val="bg2"/>
              </a:solidFill>
            </a:endParaRPr>
          </a:p>
        </p:txBody>
      </p:sp>
      <p:sp>
        <p:nvSpPr>
          <p:cNvPr id="13315" name="Заголовок 1"/>
          <p:cNvSpPr>
            <a:spLocks noGrp="1"/>
          </p:cNvSpPr>
          <p:nvPr>
            <p:ph type="body" idx="1"/>
          </p:nvPr>
        </p:nvSpPr>
        <p:spPr>
          <a:xfrm>
            <a:off x="1071563" y="1714500"/>
            <a:ext cx="7643812" cy="27860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Исследование </a:t>
            </a:r>
            <a:r>
              <a:rPr lang="ru-RU" sz="3600" b="1" dirty="0" smtClean="0">
                <a:solidFill>
                  <a:srgbClr val="FF0000"/>
                </a:solidFill>
              </a:rPr>
              <a:t>2: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Возрастная динамика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учебной активности  </a:t>
            </a:r>
          </a:p>
          <a:p>
            <a:pPr>
              <a:defRPr/>
            </a:pPr>
            <a:r>
              <a:rPr lang="ru-RU" sz="3600" b="1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3600" b="1" cap="non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лонгитюд</a:t>
            </a:r>
            <a:r>
              <a:rPr lang="ru-RU" sz="3600" b="1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от 2-го к 8-му классу)</a:t>
            </a:r>
            <a:endParaRPr lang="ru-RU" sz="3600" b="1" i="1" cap="non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1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и организация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Участники: </a:t>
            </a:r>
            <a:r>
              <a:rPr lang="ru-RU" dirty="0" smtClean="0"/>
              <a:t>196 </a:t>
            </a:r>
            <a:r>
              <a:rPr lang="ru-RU" dirty="0" err="1" smtClean="0"/>
              <a:t>шк</a:t>
            </a:r>
            <a:r>
              <a:rPr lang="ru-RU" dirty="0" smtClean="0"/>
              <a:t>. г. Перми, из них: </a:t>
            </a:r>
          </a:p>
          <a:p>
            <a:pPr indent="-180000">
              <a:buFont typeface="Wingdings" panose="05000000000000000000" pitchFamily="2" charset="2"/>
              <a:buChar char="Ø"/>
            </a:pPr>
            <a:r>
              <a:rPr lang="ru-RU" dirty="0" smtClean="0"/>
              <a:t>41 обучался по Д.Б. </a:t>
            </a:r>
            <a:r>
              <a:rPr lang="ru-RU" dirty="0" err="1" smtClean="0"/>
              <a:t>Эльконину</a:t>
            </a:r>
            <a:r>
              <a:rPr lang="ru-RU" dirty="0" smtClean="0"/>
              <a:t> - В.В. Давыдову;</a:t>
            </a:r>
          </a:p>
          <a:p>
            <a:pPr indent="-180000">
              <a:buFont typeface="Wingdings" panose="05000000000000000000" pitchFamily="2" charset="2"/>
              <a:buChar char="Ø"/>
            </a:pPr>
            <a:r>
              <a:rPr lang="ru-RU" dirty="0" smtClean="0"/>
              <a:t>39 по Л.В. </a:t>
            </a:r>
            <a:r>
              <a:rPr lang="ru-RU" dirty="0" err="1" smtClean="0"/>
              <a:t>Занкову</a:t>
            </a:r>
            <a:r>
              <a:rPr lang="ru-RU" dirty="0" smtClean="0"/>
              <a:t>, </a:t>
            </a:r>
          </a:p>
          <a:p>
            <a:pPr indent="-180000">
              <a:buFont typeface="Wingdings" panose="05000000000000000000" pitchFamily="2" charset="2"/>
              <a:buChar char="Ø"/>
            </a:pPr>
            <a:r>
              <a:rPr lang="ru-RU" dirty="0" smtClean="0"/>
              <a:t>78 – традиционное (сильные и средние);</a:t>
            </a:r>
          </a:p>
          <a:p>
            <a:pPr indent="-180000">
              <a:buFont typeface="Wingdings" panose="05000000000000000000" pitchFamily="2" charset="2"/>
              <a:buChar char="Ø"/>
            </a:pPr>
            <a:r>
              <a:rPr lang="ru-RU" dirty="0" smtClean="0"/>
              <a:t>38 – традиционное (коррекционные)</a:t>
            </a:r>
          </a:p>
          <a:p>
            <a:r>
              <a:rPr lang="ru-RU" b="1" i="1" dirty="0" smtClean="0"/>
              <a:t>Организация: </a:t>
            </a:r>
            <a:r>
              <a:rPr lang="ru-RU" dirty="0" smtClean="0"/>
              <a:t>6-летний </a:t>
            </a:r>
            <a:r>
              <a:rPr lang="ru-RU" dirty="0" err="1" smtClean="0"/>
              <a:t>лонгитюд</a:t>
            </a:r>
            <a:r>
              <a:rPr lang="ru-RU" dirty="0" smtClean="0"/>
              <a:t> (от 2 класса к 8-му)</a:t>
            </a:r>
          </a:p>
          <a:p>
            <a:r>
              <a:rPr lang="ru-RU" b="1" i="1" dirty="0" smtClean="0"/>
              <a:t>Методы измерения: </a:t>
            </a:r>
            <a:r>
              <a:rPr lang="ru-RU" dirty="0" smtClean="0"/>
              <a:t>диагностический комплекс,  программы наблюдения, ВУАШ.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18D82-6660-44C0-A895-21B6C9F6F392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63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324" y="287339"/>
            <a:ext cx="7638107" cy="765398"/>
          </a:xfrm>
        </p:spPr>
        <p:txBody>
          <a:bodyPr>
            <a:normAutofit fontScale="90000"/>
          </a:bodyPr>
          <a:lstStyle/>
          <a:p>
            <a:r>
              <a:rPr lang="ru-RU" dirty="0"/>
              <a:t>а</a:t>
            </a:r>
            <a:r>
              <a:rPr lang="ru-RU" dirty="0" smtClean="0"/>
              <a:t>) что и как изменялось за 6 лет?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897" y="980728"/>
            <a:ext cx="8640960" cy="5040559"/>
          </a:xfrm>
        </p:spPr>
        <p:txBody>
          <a:bodyPr/>
          <a:lstStyle/>
          <a:p>
            <a:r>
              <a:rPr lang="ru-RU" dirty="0" smtClean="0"/>
              <a:t>1. </a:t>
            </a:r>
            <a:r>
              <a:rPr lang="ru-RU" b="1" i="1" dirty="0" smtClean="0"/>
              <a:t>Высокоактивные</a:t>
            </a:r>
            <a:r>
              <a:rPr lang="ru-RU" b="1" dirty="0" smtClean="0"/>
              <a:t> </a:t>
            </a:r>
            <a:r>
              <a:rPr lang="ru-RU" b="1" i="1" dirty="0" smtClean="0"/>
              <a:t>младшие школьники</a:t>
            </a:r>
            <a:r>
              <a:rPr lang="ru-RU" b="1" dirty="0" smtClean="0"/>
              <a:t> </a:t>
            </a:r>
            <a:r>
              <a:rPr lang="ru-RU" dirty="0"/>
              <a:t>к подростковому возрасту </a:t>
            </a:r>
            <a:r>
              <a:rPr lang="ru-RU" dirty="0" smtClean="0"/>
              <a:t>снизили УА, ос. </a:t>
            </a:r>
            <a:r>
              <a:rPr lang="ru-RU" dirty="0"/>
              <a:t>по </a:t>
            </a:r>
            <a:r>
              <a:rPr lang="ru-RU" dirty="0" smtClean="0"/>
              <a:t>учебной </a:t>
            </a:r>
            <a:r>
              <a:rPr lang="ru-RU" dirty="0"/>
              <a:t>мотивации и творческой </a:t>
            </a:r>
            <a:r>
              <a:rPr lang="ru-RU" dirty="0" smtClean="0"/>
              <a:t>динамике </a:t>
            </a:r>
            <a:r>
              <a:rPr lang="ru-RU" dirty="0"/>
              <a:t>(</a:t>
            </a:r>
            <a:r>
              <a:rPr lang="en-US" dirty="0"/>
              <a:t>p</a:t>
            </a:r>
            <a:r>
              <a:rPr lang="ru-RU" dirty="0"/>
              <a:t>&lt;0,0001). </a:t>
            </a:r>
            <a:endParaRPr lang="ru-RU" dirty="0" smtClean="0"/>
          </a:p>
          <a:p>
            <a:r>
              <a:rPr lang="ru-RU" dirty="0" smtClean="0"/>
              <a:t>2. </a:t>
            </a:r>
            <a:r>
              <a:rPr lang="ru-RU" i="1" dirty="0" err="1" smtClean="0"/>
              <a:t>Низкоактивные</a:t>
            </a:r>
            <a:r>
              <a:rPr lang="ru-RU" dirty="0" smtClean="0"/>
              <a:t> значительно повышают УА, не достигая среднего уровня, но приближаясь к нему (в особенности по регулятивному и динамическому компонентам).</a:t>
            </a:r>
          </a:p>
          <a:p>
            <a:r>
              <a:rPr lang="ru-RU" dirty="0" smtClean="0"/>
              <a:t>3. </a:t>
            </a:r>
            <a:r>
              <a:rPr lang="ru-RU" b="1" i="1" dirty="0"/>
              <a:t>Высокоактивные подростки</a:t>
            </a:r>
            <a:r>
              <a:rPr lang="ru-RU" dirty="0"/>
              <a:t> и в начальных классах отличались повышенной активностью, но именно у них наблюдается настоящий рывок по всем </a:t>
            </a:r>
            <a:r>
              <a:rPr lang="ru-RU" dirty="0" smtClean="0"/>
              <a:t>проявлениям </a:t>
            </a:r>
            <a:r>
              <a:rPr lang="ru-RU" dirty="0"/>
              <a:t>УА (0,0001&lt;</a:t>
            </a:r>
            <a:r>
              <a:rPr lang="en-US" dirty="0"/>
              <a:t>p</a:t>
            </a:r>
            <a:r>
              <a:rPr lang="ru-RU" dirty="0"/>
              <a:t>&lt;0,001</a:t>
            </a:r>
            <a:r>
              <a:rPr lang="ru-RU" dirty="0" smtClean="0"/>
              <a:t>).</a:t>
            </a:r>
          </a:p>
          <a:p>
            <a:r>
              <a:rPr lang="ru-RU" dirty="0" smtClean="0"/>
              <a:t>4. </a:t>
            </a:r>
            <a:r>
              <a:rPr lang="ru-RU" i="1" dirty="0" err="1"/>
              <a:t>Низкоактивные</a:t>
            </a:r>
            <a:r>
              <a:rPr lang="ru-RU" i="1" dirty="0"/>
              <a:t> восьмиклассники</a:t>
            </a:r>
            <a:r>
              <a:rPr lang="ru-RU" dirty="0"/>
              <a:t>, напротив, значительно «сдали» по всем подсистемам УА (0,08&lt;</a:t>
            </a:r>
            <a:r>
              <a:rPr lang="en-US" dirty="0"/>
              <a:t>p</a:t>
            </a:r>
            <a:r>
              <a:rPr lang="ru-RU" dirty="0"/>
              <a:t>&lt;0,0001) и по успеваемости (</a:t>
            </a:r>
            <a:r>
              <a:rPr lang="en-US" dirty="0"/>
              <a:t>p</a:t>
            </a:r>
            <a:r>
              <a:rPr lang="ru-RU" dirty="0"/>
              <a:t>&lt;0,01</a:t>
            </a:r>
            <a:r>
              <a:rPr lang="ru-RU" dirty="0" smtClean="0"/>
              <a:t>).</a:t>
            </a:r>
          </a:p>
          <a:p>
            <a:r>
              <a:rPr lang="ru-RU" dirty="0" smtClean="0"/>
              <a:t>5. «Середняки» второклассники в основном сохранили </a:t>
            </a:r>
            <a:br>
              <a:rPr lang="ru-RU" dirty="0" smtClean="0"/>
            </a:br>
            <a:r>
              <a:rPr lang="ru-RU" dirty="0" smtClean="0"/>
              <a:t>свой «средний» статус.</a:t>
            </a:r>
          </a:p>
          <a:p>
            <a:r>
              <a:rPr lang="ru-RU" dirty="0" smtClean="0"/>
              <a:t>6. </a:t>
            </a:r>
            <a:r>
              <a:rPr lang="ru-RU" altLang="ru-RU" dirty="0" smtClean="0"/>
              <a:t>Параллельно «классическому» снижению интереса к </a:t>
            </a:r>
            <a:r>
              <a:rPr lang="ru-RU" altLang="ru-RU" dirty="0"/>
              <a:t>учебной деятельности роль </a:t>
            </a:r>
            <a:r>
              <a:rPr lang="ru-RU" altLang="ru-RU" b="1" dirty="0"/>
              <a:t>учебной активности</a:t>
            </a:r>
            <a:r>
              <a:rPr lang="ru-RU" altLang="ru-RU" dirty="0"/>
              <a:t> в структуре индивидуальности подростков, по сравнению с младшим школьным возрастом, даже </a:t>
            </a:r>
            <a:r>
              <a:rPr lang="ru-RU" altLang="ru-RU" dirty="0" smtClean="0"/>
              <a:t>нарастает!</a:t>
            </a:r>
            <a:endParaRPr lang="ru-RU" alt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18D82-6660-44C0-A895-21B6C9F6F392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888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</a:t>
            </a:r>
            <a:r>
              <a:rPr lang="ru-RU" dirty="0" smtClean="0"/>
              <a:t>) Связь УА </a:t>
            </a:r>
            <a:br>
              <a:rPr lang="ru-RU" dirty="0" smtClean="0"/>
            </a:br>
            <a:r>
              <a:rPr lang="ru-RU" dirty="0" smtClean="0"/>
              <a:t>с моделью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1) Действительно ли среди самых активных школьников преобладают ученики классов развивающего обучения?</a:t>
            </a:r>
          </a:p>
          <a:p>
            <a:r>
              <a:rPr lang="ru-RU" sz="2800" dirty="0" smtClean="0"/>
              <a:t>2) Если да, то нарастает ли это гипотетическое преимущество к 8 классу?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18D82-6660-44C0-A895-21B6C9F6F392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31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924338"/>
              </p:ext>
            </p:extLst>
          </p:nvPr>
        </p:nvGraphicFramePr>
        <p:xfrm>
          <a:off x="325438" y="184150"/>
          <a:ext cx="8580437" cy="586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Document" r:id="rId3" imgW="6118475" imgH="4178502" progId="Word.Document.8">
                  <p:embed/>
                </p:oleObj>
              </mc:Choice>
              <mc:Fallback>
                <p:oleObj name="Document" r:id="rId3" imgW="6118475" imgH="41785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184150"/>
                        <a:ext cx="8580437" cy="586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263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01517"/>
            <a:ext cx="6440867" cy="4293911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/>
              <a:t>ФГОС:  </a:t>
            </a:r>
            <a:r>
              <a:rPr lang="ru-RU" altLang="ru-RU" sz="3200" b="1" dirty="0" smtClean="0"/>
              <a:t/>
            </a:r>
            <a:br>
              <a:rPr lang="ru-RU" altLang="ru-RU" sz="3200" b="1" dirty="0" smtClean="0"/>
            </a:br>
            <a:r>
              <a:rPr lang="ru-RU" altLang="ru-RU" sz="3200" b="1" dirty="0" smtClean="0"/>
              <a:t>признание активной роли учащегося в обучении</a:t>
            </a:r>
            <a:endParaRPr lang="ru-RU" altLang="ru-RU" sz="36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3888" y="2276872"/>
            <a:ext cx="5256584" cy="2544019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tabLst>
                <a:tab pos="725488" algn="l"/>
              </a:tabLst>
            </a:pPr>
            <a:r>
              <a:rPr lang="ru-RU" sz="2800" dirty="0" smtClean="0"/>
              <a:t> Диагностика УУД должна отражать становление активности учащегося как субъекта учебной деятельности</a:t>
            </a:r>
          </a:p>
          <a:p>
            <a:pPr marL="0" indent="0" eaLnBrk="1" hangingPunct="1">
              <a:buFont typeface="Wingdings" panose="05000000000000000000" pitchFamily="2" charset="2"/>
              <a:buNone/>
              <a:tabLst>
                <a:tab pos="725488" algn="l"/>
              </a:tabLst>
            </a:pPr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797648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D11EA0D6-553B-4C24-AC54-8CFFB123A914}" type="slidenum">
              <a:rPr kumimoji="0" lang="ru-RU" altLang="ru-RU" sz="1400">
                <a:solidFill>
                  <a:schemeClr val="bg2"/>
                </a:solidFill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20</a:t>
            </a:fld>
            <a:endParaRPr kumimoji="0" lang="ru-RU" altLang="ru-RU" sz="1400">
              <a:solidFill>
                <a:schemeClr val="bg2"/>
              </a:solidFill>
            </a:endParaRPr>
          </a:p>
        </p:txBody>
      </p:sp>
      <p:sp>
        <p:nvSpPr>
          <p:cNvPr id="13315" name="Заголовок 1"/>
          <p:cNvSpPr>
            <a:spLocks noGrp="1"/>
          </p:cNvSpPr>
          <p:nvPr>
            <p:ph type="body" idx="1"/>
          </p:nvPr>
        </p:nvSpPr>
        <p:spPr>
          <a:xfrm>
            <a:off x="395536" y="692696"/>
            <a:ext cx="8496944" cy="52565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Исследование </a:t>
            </a:r>
            <a:r>
              <a:rPr lang="ru-RU" sz="4000" b="1" dirty="0" smtClean="0">
                <a:solidFill>
                  <a:srgbClr val="FF0000"/>
                </a:solidFill>
              </a:rPr>
              <a:t>3: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Влияние когнитивных характеристик </a:t>
            </a: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учебной активности </a:t>
            </a: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</a:t>
            </a: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успеваемость младших школьников </a:t>
            </a: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подростков</a:t>
            </a:r>
            <a:endParaRPr lang="ru-RU" sz="40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4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063" y="183888"/>
            <a:ext cx="7543800" cy="1084871"/>
          </a:xfrm>
        </p:spPr>
        <p:txBody>
          <a:bodyPr>
            <a:normAutofit/>
          </a:bodyPr>
          <a:lstStyle/>
          <a:p>
            <a:r>
              <a:rPr lang="ru-RU" dirty="0" smtClean="0"/>
              <a:t>Участники и организация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1700808"/>
            <a:ext cx="8712967" cy="4707209"/>
          </a:xfrm>
        </p:spPr>
        <p:txBody>
          <a:bodyPr/>
          <a:lstStyle/>
          <a:p>
            <a:r>
              <a:rPr lang="ru-RU" sz="1800" b="1" i="1" dirty="0" smtClean="0"/>
              <a:t>Участники:</a:t>
            </a:r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r>
              <a:rPr lang="ru-RU" sz="1800" b="1" i="1" dirty="0" smtClean="0"/>
              <a:t>Инструментарий: </a:t>
            </a:r>
            <a:r>
              <a:rPr lang="ru-RU" sz="1800" dirty="0" smtClean="0"/>
              <a:t>Программа наблюдения и опросник «Учебная активность школьника» по А.А. </a:t>
            </a:r>
            <a:r>
              <a:rPr lang="ru-RU" sz="1800" dirty="0" err="1" smtClean="0"/>
              <a:t>Волочкову</a:t>
            </a:r>
            <a:r>
              <a:rPr lang="ru-RU" sz="1800" dirty="0" smtClean="0"/>
              <a:t> (2002), Матрицы </a:t>
            </a:r>
            <a:r>
              <a:rPr lang="ru-RU" sz="1800" dirty="0" err="1" smtClean="0"/>
              <a:t>Д.Равена</a:t>
            </a:r>
            <a:r>
              <a:rPr lang="ru-RU" sz="1800" dirty="0" smtClean="0"/>
              <a:t> (1997), тест вербального интеллекта «Владение словарем» и тест «Критический анализ» </a:t>
            </a:r>
            <a:r>
              <a:rPr lang="ru-RU" sz="1800" dirty="0" err="1" smtClean="0"/>
              <a:t>Д.Барретта</a:t>
            </a:r>
            <a:r>
              <a:rPr lang="ru-RU" sz="1800" dirty="0" smtClean="0"/>
              <a:t> (2006). Опросник «Уровень </a:t>
            </a:r>
            <a:r>
              <a:rPr lang="ru-RU" sz="1800" dirty="0" err="1" smtClean="0"/>
              <a:t>рефлексивности</a:t>
            </a:r>
            <a:r>
              <a:rPr lang="ru-RU" sz="1800" dirty="0" smtClean="0"/>
              <a:t>» по А.В. Карпову и В.В. Пономаревой (2005). </a:t>
            </a:r>
          </a:p>
          <a:p>
            <a:r>
              <a:rPr lang="ru-RU" sz="1800" dirty="0" smtClean="0"/>
              <a:t>Текущая успеваемость по 3 предметам (русский язык, математика, природоведение у младших школьников; русский, математика, история – у девятиклассников) и общий индекс успеваемости.</a:t>
            </a:r>
          </a:p>
          <a:p>
            <a:endParaRPr lang="ru-RU" sz="1800" dirty="0" smtClean="0"/>
          </a:p>
          <a:p>
            <a:endParaRPr lang="ru-RU" sz="1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18D82-6660-44C0-A895-21B6C9F6F392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754747"/>
              </p:ext>
            </p:extLst>
          </p:nvPr>
        </p:nvGraphicFramePr>
        <p:xfrm>
          <a:off x="694972" y="2060848"/>
          <a:ext cx="7826060" cy="2129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4" name="Документ" r:id="rId3" imgW="6119195" imgH="1664645" progId="Word.Document.12">
                  <p:embed/>
                </p:oleObj>
              </mc:Choice>
              <mc:Fallback>
                <p:oleObj name="Документ" r:id="rId3" imgW="6119195" imgH="16646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4972" y="2060848"/>
                        <a:ext cx="7826060" cy="2129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12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Диаграмма анализа путей;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138 </a:t>
            </a:r>
            <a:r>
              <a:rPr lang="ru-RU" sz="2800" b="1" dirty="0"/>
              <a:t>учащихся </a:t>
            </a:r>
            <a:r>
              <a:rPr lang="ru-RU" sz="2800" b="1" dirty="0" smtClean="0"/>
              <a:t>четвертых </a:t>
            </a:r>
            <a:r>
              <a:rPr lang="ru-RU" sz="2800" b="1" dirty="0"/>
              <a:t>классов школ пос. Ильинский и г. Осы Пермского края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497" y="1736725"/>
            <a:ext cx="6759185" cy="446449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18D82-6660-44C0-A895-21B6C9F6F392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85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Диаграмма анализа путей;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>выборка 125 девятиклассников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школ пос. Ильинский и г. Осы Пермского края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18D82-6660-44C0-A895-21B6C9F6F392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373" y="1827145"/>
            <a:ext cx="6894971" cy="45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6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/>
              <a:t>Итоги Исследования </a:t>
            </a:r>
            <a:r>
              <a:rPr lang="ru-RU" altLang="ru-RU" b="1" dirty="0" smtClean="0"/>
              <a:t>3:</a:t>
            </a:r>
            <a:endParaRPr lang="ru-RU" altLang="ru-RU" b="1" dirty="0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822324" y="1846263"/>
            <a:ext cx="7638107" cy="4247033"/>
          </a:xfrm>
        </p:spPr>
        <p:txBody>
          <a:bodyPr/>
          <a:lstStyle/>
          <a:p>
            <a:pPr>
              <a:buFont typeface="Times New Roman" panose="02020603050405020304" pitchFamily="18" charset="0"/>
              <a:buAutoNum type="arabicPeriod"/>
            </a:pPr>
            <a:r>
              <a:rPr lang="ru-RU" altLang="ru-RU" sz="2000" dirty="0" smtClean="0"/>
              <a:t> </a:t>
            </a:r>
            <a:r>
              <a:rPr lang="ru-RU" altLang="ru-RU" sz="2400" dirty="0" smtClean="0"/>
              <a:t>УА в обеих группах тесно связана </a:t>
            </a:r>
            <a:br>
              <a:rPr lang="ru-RU" altLang="ru-RU" sz="2400" dirty="0" smtClean="0"/>
            </a:br>
            <a:r>
              <a:rPr lang="ru-RU" altLang="ru-RU" sz="2400" dirty="0" smtClean="0"/>
              <a:t>с когнитивным развитием.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ru-RU" altLang="ru-RU" sz="2400" dirty="0" smtClean="0"/>
              <a:t>Наибольший вклад в успеваемость вносит УА, </a:t>
            </a:r>
            <a:br>
              <a:rPr lang="ru-RU" altLang="ru-RU" sz="2400" dirty="0" smtClean="0"/>
            </a:br>
            <a:r>
              <a:rPr lang="ru-RU" altLang="ru-RU" sz="2400" dirty="0" smtClean="0"/>
              <a:t>но не интеллект.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ru-RU" altLang="ru-RU" sz="2400" dirty="0" smtClean="0"/>
              <a:t> </a:t>
            </a:r>
            <a:r>
              <a:rPr lang="ru-RU" sz="2400" dirty="0"/>
              <a:t>Вклад </a:t>
            </a:r>
            <a:r>
              <a:rPr lang="ru-RU" sz="2400" dirty="0" smtClean="0"/>
              <a:t>интеллекта (по </a:t>
            </a:r>
            <a:r>
              <a:rPr lang="ru-RU" sz="2400" dirty="0" err="1" smtClean="0"/>
              <a:t>Равену</a:t>
            </a:r>
            <a:r>
              <a:rPr lang="ru-RU" sz="2400" dirty="0" smtClean="0"/>
              <a:t>) в успеваемость </a:t>
            </a:r>
            <a:r>
              <a:rPr lang="ru-RU" sz="2400" dirty="0"/>
              <a:t>максимален у четвероклассников (0,31</a:t>
            </a:r>
            <a:r>
              <a:rPr lang="ru-RU" sz="2400" dirty="0" smtClean="0"/>
              <a:t>); </a:t>
            </a:r>
            <a:br>
              <a:rPr lang="ru-RU" sz="2400" dirty="0" smtClean="0"/>
            </a:br>
            <a:r>
              <a:rPr lang="ru-RU" sz="2400" dirty="0" smtClean="0"/>
              <a:t>у девятиклассников он </a:t>
            </a:r>
            <a:r>
              <a:rPr lang="ru-RU" sz="2400" dirty="0"/>
              <a:t>значительно снижается (0,19</a:t>
            </a:r>
            <a:r>
              <a:rPr lang="ru-RU" sz="2400" dirty="0" smtClean="0"/>
              <a:t>)</a:t>
            </a:r>
            <a:r>
              <a:rPr lang="ru-RU" altLang="ru-RU" sz="2400" dirty="0" smtClean="0"/>
              <a:t>.</a:t>
            </a:r>
          </a:p>
          <a:p>
            <a:pPr>
              <a:buFont typeface="Times New Roman" panose="02020603050405020304" pitchFamily="18" charset="0"/>
              <a:buAutoNum type="arabicPeriod"/>
            </a:pPr>
            <a:r>
              <a:rPr lang="ru-RU" altLang="ru-RU" sz="2400" dirty="0" smtClean="0"/>
              <a:t>У старших подростков среди когнитивных предикторов успеваемости лидируют вербальный интеллект и </a:t>
            </a:r>
            <a:r>
              <a:rPr lang="ru-RU" altLang="ru-RU" sz="2400" dirty="0" err="1" smtClean="0"/>
              <a:t>метакогнитивная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рефлексивность</a:t>
            </a:r>
            <a:r>
              <a:rPr lang="ru-RU" altLang="ru-RU" sz="2400" dirty="0" smtClean="0"/>
              <a:t>.</a:t>
            </a:r>
            <a:endParaRPr lang="ru-RU" altLang="ru-RU" sz="2400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8EF5C9AB-318F-4D7A-90A4-9EDB1EA67C97}" type="slidenum">
              <a:rPr kumimoji="0" lang="ru-RU" altLang="ru-RU" sz="1400">
                <a:solidFill>
                  <a:schemeClr val="bg2"/>
                </a:solidFill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24</a:t>
            </a:fld>
            <a:endParaRPr kumimoji="0" lang="ru-RU" altLang="ru-RU" sz="1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325" y="287339"/>
            <a:ext cx="7543800" cy="837406"/>
          </a:xfrm>
        </p:spPr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324" y="1196752"/>
            <a:ext cx="7710115" cy="4672237"/>
          </a:xfrm>
        </p:spPr>
        <p:txBody>
          <a:bodyPr/>
          <a:lstStyle/>
          <a:p>
            <a:r>
              <a:rPr lang="ru-RU" dirty="0" smtClean="0"/>
              <a:t>1. Учебная активность – один из ключевых факторов </a:t>
            </a:r>
            <a:br>
              <a:rPr lang="ru-RU" dirty="0" smtClean="0"/>
            </a:br>
            <a:r>
              <a:rPr lang="ru-RU" dirty="0" smtClean="0"/>
              <a:t>и критериев развития школьника;</a:t>
            </a:r>
          </a:p>
          <a:p>
            <a:r>
              <a:rPr lang="ru-RU" dirty="0" smtClean="0"/>
              <a:t>3. Диагностика УА позволяет </a:t>
            </a:r>
            <a:r>
              <a:rPr lang="ru-RU" i="1" dirty="0" smtClean="0"/>
              <a:t>интегративно</a:t>
            </a:r>
            <a:r>
              <a:rPr lang="ru-RU" dirty="0" smtClean="0"/>
              <a:t> измерять развитие познавательных, личностных и регулятивных УУД.</a:t>
            </a:r>
          </a:p>
          <a:p>
            <a:r>
              <a:rPr lang="ru-RU" dirty="0" smtClean="0"/>
              <a:t>4. «Интегративные шкалы» имплицитно выражают десятки различных взаимосвязанных характеристик развития школьника.</a:t>
            </a:r>
          </a:p>
          <a:p>
            <a:r>
              <a:rPr lang="ru-RU" dirty="0"/>
              <a:t>5</a:t>
            </a:r>
            <a:r>
              <a:rPr lang="ru-RU" dirty="0" smtClean="0"/>
              <a:t>. Интегративная диагностика УУД позволяет перейти от утомительного экстенсивного «мониторингового терроризма» к компактному измерению действительно ключевых параметров развития школьника: </a:t>
            </a:r>
            <a:br>
              <a:rPr lang="ru-RU" dirty="0" smtClean="0"/>
            </a:br>
            <a:r>
              <a:rPr lang="ru-RU" dirty="0" smtClean="0"/>
              <a:t>- учебной активности, 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метакогнитивной</a:t>
            </a:r>
            <a:r>
              <a:rPr lang="ru-RU" dirty="0" smtClean="0"/>
              <a:t> </a:t>
            </a:r>
            <a:r>
              <a:rPr lang="ru-RU" dirty="0" err="1" smtClean="0"/>
              <a:t>рефлексивности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- критического мышления.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18D82-6660-44C0-A895-21B6C9F6F392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57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546100" y="393700"/>
          <a:ext cx="7924800" cy="595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name="Документ" r:id="rId3" imgW="6129817" imgH="4613206" progId="Word.Document.8">
                  <p:embed/>
                </p:oleObj>
              </mc:Choice>
              <mc:Fallback>
                <p:oleObj name="Документ" r:id="rId3" imgW="6129817" imgH="461320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93700"/>
                        <a:ext cx="7924800" cy="595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535766"/>
              </p:ext>
            </p:extLst>
          </p:nvPr>
        </p:nvGraphicFramePr>
        <p:xfrm>
          <a:off x="899592" y="116632"/>
          <a:ext cx="7771904" cy="5777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1" name="Document" r:id="rId5" imgW="6655491" imgH="5431495" progId="Word.Document.8">
                  <p:embed/>
                </p:oleObj>
              </mc:Choice>
              <mc:Fallback>
                <p:oleObj name="Document" r:id="rId5" imgW="6655491" imgH="54314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16632"/>
                        <a:ext cx="7771904" cy="5777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8076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620688"/>
            <a:ext cx="3528392" cy="367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2350791"/>
            <a:ext cx="5671592" cy="889216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5400" b="1" dirty="0" smtClean="0">
                <a:solidFill>
                  <a:srgbClr val="FF0000"/>
                </a:solidFill>
              </a:rPr>
              <a:t>Учебная активность</a:t>
            </a:r>
            <a:endParaRPr lang="ru-RU" altLang="ru-RU" sz="6000" dirty="0" smtClean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145865"/>
            <a:ext cx="3312368" cy="2452426"/>
          </a:xfrm>
          <a:prstGeom prst="rect">
            <a:avLst/>
          </a:prstGeom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960" y="4453128"/>
            <a:ext cx="7543800" cy="1856192"/>
          </a:xfrm>
        </p:spPr>
        <p:txBody>
          <a:bodyPr>
            <a:normAutofit/>
          </a:bodyPr>
          <a:lstStyle/>
          <a:p>
            <a:pPr algn="just" eaLnBrk="1" hangingPunct="1">
              <a:spcAft>
                <a:spcPts val="0"/>
              </a:spcAft>
              <a:tabLst>
                <a:tab pos="726440" algn="l"/>
              </a:tabLst>
              <a:defRPr/>
            </a:pPr>
            <a:r>
              <a:rPr lang="ru-RU" altLang="ru-RU" sz="2800" dirty="0" smtClean="0"/>
              <a:t>Что такое?</a:t>
            </a:r>
            <a:endParaRPr lang="ru-RU" altLang="ru-RU" sz="2800" dirty="0" smtClean="0"/>
          </a:p>
          <a:p>
            <a:pPr algn="just" eaLnBrk="1" hangingPunct="1">
              <a:spcAft>
                <a:spcPts val="0"/>
              </a:spcAft>
              <a:tabLst>
                <a:tab pos="726440" algn="l"/>
              </a:tabLst>
              <a:defRPr/>
            </a:pPr>
            <a:r>
              <a:rPr lang="ru-RU" altLang="ru-RU" sz="2800" dirty="0" smtClean="0"/>
              <a:t>Как </a:t>
            </a:r>
            <a:r>
              <a:rPr lang="ru-RU" altLang="ru-RU" sz="2800" dirty="0" smtClean="0"/>
              <a:t>измерять</a:t>
            </a:r>
            <a:r>
              <a:rPr lang="ru-RU" altLang="ru-RU" sz="2800" dirty="0" smtClean="0"/>
              <a:t>?</a:t>
            </a:r>
          </a:p>
          <a:p>
            <a:pPr eaLnBrk="1" hangingPunct="1">
              <a:spcAft>
                <a:spcPts val="0"/>
              </a:spcAft>
              <a:tabLst>
                <a:tab pos="726440" algn="l"/>
              </a:tabLst>
              <a:defRPr/>
            </a:pPr>
            <a:r>
              <a:rPr lang="ru-RU" altLang="ru-RU" sz="2800" dirty="0" smtClean="0"/>
              <a:t>УА и учебная деятельность?</a:t>
            </a: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16404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03000" y="476672"/>
            <a:ext cx="7998147" cy="693390"/>
          </a:xfrm>
        </p:spPr>
        <p:txBody>
          <a:bodyPr/>
          <a:lstStyle/>
          <a:p>
            <a:pPr eaLnBrk="1" hangingPunct="1"/>
            <a:r>
              <a:rPr lang="ru-RU" altLang="ru-RU" sz="3400" b="1" dirty="0" smtClean="0"/>
              <a:t>Учебная активность </a:t>
            </a:r>
            <a:r>
              <a:rPr lang="ru-RU" altLang="ru-RU" sz="3400" b="1" dirty="0" smtClean="0"/>
              <a:t>и </a:t>
            </a:r>
            <a:r>
              <a:rPr lang="ru-RU" altLang="ru-RU" sz="3400" b="1" dirty="0" smtClean="0"/>
              <a:t>Учебная деятельность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800" b="1" dirty="0" smtClean="0"/>
              <a:t>категория деятельность</a:t>
            </a:r>
            <a:r>
              <a:rPr lang="ru-RU" altLang="ru-RU" sz="2800" dirty="0" smtClean="0"/>
              <a:t> </a:t>
            </a:r>
            <a:r>
              <a:rPr lang="ru-RU" altLang="ru-RU" sz="2800" dirty="0" smtClean="0"/>
              <a:t>акцентирует </a:t>
            </a:r>
            <a:r>
              <a:rPr lang="ru-RU" altLang="ru-RU" sz="2800" dirty="0" smtClean="0"/>
              <a:t>нормативность и воспроизводство самой деятельности;</a:t>
            </a:r>
          </a:p>
          <a:p>
            <a:pPr eaLnBrk="1" hangingPunct="1"/>
            <a:r>
              <a:rPr lang="ru-RU" altLang="ru-RU" sz="2800" b="1" dirty="0" smtClean="0"/>
              <a:t>категория активность</a:t>
            </a:r>
            <a:r>
              <a:rPr lang="ru-RU" altLang="ru-RU" sz="2800" dirty="0" smtClean="0"/>
              <a:t> акцентирует 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/>
              <a:t>способности субъекта к </a:t>
            </a:r>
            <a:r>
              <a:rPr lang="ru-RU" altLang="ru-RU" sz="2800" i="1" dirty="0" smtClean="0"/>
              <a:t>развитию</a:t>
            </a:r>
            <a:r>
              <a:rPr lang="ru-RU" altLang="ru-RU" sz="2800" dirty="0" smtClean="0"/>
              <a:t> деятельности и к </a:t>
            </a:r>
            <a:r>
              <a:rPr lang="ru-RU" altLang="ru-RU" sz="2800" i="1" dirty="0" smtClean="0"/>
              <a:t>саморазвитию</a:t>
            </a:r>
            <a:r>
              <a:rPr lang="ru-RU" altLang="ru-RU" sz="2800" dirty="0" smtClean="0"/>
              <a:t> своей </a:t>
            </a:r>
            <a:r>
              <a:rPr lang="ru-RU" altLang="ru-RU" sz="2800" dirty="0" smtClean="0"/>
              <a:t>индивидуальности </a:t>
            </a: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92818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4" y="287339"/>
            <a:ext cx="7998147" cy="981422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Признаки учебной активности: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8"/>
            <a:ext cx="8229600" cy="431501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dirty="0" smtClean="0"/>
              <a:t>1. Мера </a:t>
            </a:r>
            <a:r>
              <a:rPr lang="ru-RU" altLang="ru-RU" sz="2800" dirty="0" smtClean="0"/>
              <a:t>того шага в учебной деятельности и ее развитии, который делает сам </a:t>
            </a:r>
            <a:r>
              <a:rPr lang="ru-RU" altLang="ru-RU" sz="2800" dirty="0" smtClean="0"/>
              <a:t>ученик по внутреннему побуждению. </a:t>
            </a:r>
            <a:endParaRPr lang="ru-RU" altLang="ru-RU" sz="2800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/>
              <a:t>2. Структура </a:t>
            </a:r>
            <a:r>
              <a:rPr lang="ru-RU" altLang="ru-RU" sz="2800" dirty="0" smtClean="0"/>
              <a:t>УА может и должна </a:t>
            </a:r>
            <a:r>
              <a:rPr lang="ru-RU" altLang="ru-RU" sz="2800" dirty="0" smtClean="0"/>
              <a:t>выражать </a:t>
            </a:r>
            <a:r>
              <a:rPr lang="ru-RU" altLang="ru-RU" sz="2800" dirty="0" smtClean="0"/>
              <a:t>синтез </a:t>
            </a:r>
            <a:r>
              <a:rPr lang="ru-RU" altLang="ru-RU" sz="2800" dirty="0" smtClean="0"/>
              <a:t>основных </a:t>
            </a:r>
            <a:r>
              <a:rPr lang="ru-RU" altLang="ru-RU" sz="2800" dirty="0" smtClean="0"/>
              <a:t>для этой сферы видов </a:t>
            </a:r>
            <a:r>
              <a:rPr lang="ru-RU" altLang="ru-RU" sz="2800" dirty="0" smtClean="0"/>
              <a:t>активности (</a:t>
            </a:r>
            <a:r>
              <a:rPr lang="ru-RU" altLang="ru-RU" sz="2800" dirty="0" smtClean="0"/>
              <a:t>интеллектуальной, познавательной, волевой, эмоциональной, исполнительской, творческой и т.д.)</a:t>
            </a:r>
            <a:endParaRPr lang="ru-RU" altLang="ru-RU" sz="2800" dirty="0" smtClean="0"/>
          </a:p>
          <a:p>
            <a:pPr eaLnBrk="1" hangingPunct="1">
              <a:lnSpc>
                <a:spcPct val="80000"/>
              </a:lnSpc>
            </a:pPr>
            <a:endParaRPr lang="ru-RU" altLang="ru-RU" sz="2400" dirty="0" smtClean="0"/>
          </a:p>
          <a:p>
            <a:pPr eaLnBrk="1" hangingPunct="1">
              <a:lnSpc>
                <a:spcPct val="80000"/>
              </a:lnSpc>
            </a:pPr>
            <a:endParaRPr lang="ru-RU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331596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983" y="284237"/>
            <a:ext cx="8568951" cy="477366"/>
          </a:xfrm>
        </p:spPr>
        <p:txBody>
          <a:bodyPr>
            <a:noAutofit/>
          </a:bodyPr>
          <a:lstStyle/>
          <a:p>
            <a:r>
              <a:rPr lang="ru-RU" altLang="ru-RU" sz="2800" b="1" dirty="0" smtClean="0"/>
              <a:t>Структура активности субъекта конкретной сферы  жизни</a:t>
            </a:r>
            <a:endParaRPr lang="ru-RU" sz="28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908720"/>
            <a:ext cx="8741878" cy="525658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18D82-6660-44C0-A895-21B6C9F6F392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63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1"/>
          <p:cNvSpPr txBox="1">
            <a:spLocks noGrp="1"/>
          </p:cNvSpPr>
          <p:nvPr/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fld id="{A640CEA6-B40B-4B61-95DD-51E351D6349B}" type="slidenum">
              <a:rPr lang="ru-RU" altLang="ru-RU" sz="1400">
                <a:solidFill>
                  <a:schemeClr val="bg2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50000"/>
                </a:spcBef>
                <a:buClrTx/>
                <a:buFontTx/>
                <a:buNone/>
              </a:pPr>
              <a:t>8</a:t>
            </a:fld>
            <a:endParaRPr lang="ru-RU" altLang="ru-RU" sz="1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539750" y="571500"/>
            <a:ext cx="803275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hlinkClick r:id="rId2" action="ppaction://hlinkfile"/>
              </a:rPr>
              <a:t>Вопросник учебной активности школьника (ВУАШ)</a:t>
            </a:r>
            <a:endParaRPr lang="ru-RU" altLang="ru-RU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Цель </a:t>
            </a:r>
            <a:r>
              <a:rPr lang="ru-RU" altLang="ru-RU" sz="1600" b="1" dirty="0">
                <a:latin typeface="Times New Roman" panose="02020603050405020304" pitchFamily="18" charset="0"/>
              </a:rPr>
              <a:t>методики:</a:t>
            </a:r>
            <a:r>
              <a:rPr lang="ru-RU" altLang="ru-RU" sz="1600" dirty="0">
                <a:latin typeface="Times New Roman" panose="02020603050405020304" pitchFamily="18" charset="0"/>
              </a:rPr>
              <a:t> исследование уровня и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структуры учебной активности</a:t>
            </a:r>
            <a:endParaRPr lang="ru-RU" altLang="ru-RU" sz="16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b="1" dirty="0">
                <a:latin typeface="Times New Roman" panose="02020603050405020304" pitchFamily="18" charset="0"/>
              </a:rPr>
              <a:t>Форма проведения:</a:t>
            </a:r>
            <a:r>
              <a:rPr lang="ru-RU" altLang="ru-RU" sz="1600" dirty="0">
                <a:latin typeface="Times New Roman" panose="02020603050405020304" pitchFamily="18" charset="0"/>
              </a:rPr>
              <a:t> групповая, индивидуальная.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b="1" dirty="0">
                <a:latin typeface="Times New Roman" panose="02020603050405020304" pitchFamily="18" charset="0"/>
              </a:rPr>
              <a:t>Область применения:</a:t>
            </a:r>
            <a:r>
              <a:rPr lang="ru-RU" altLang="ru-RU" sz="1600" dirty="0">
                <a:latin typeface="Times New Roman" panose="02020603050405020304" pitchFamily="18" charset="0"/>
              </a:rPr>
              <a:t> старшие подростки и старшеклассники, 7 – 11 классы российских школ (возрастной диапазон 13 – 17 лет).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b="1" dirty="0">
                <a:latin typeface="Times New Roman" panose="02020603050405020304" pitchFamily="18" charset="0"/>
              </a:rPr>
              <a:t>Годы издания:</a:t>
            </a:r>
            <a:r>
              <a:rPr lang="ru-RU" altLang="ru-RU" sz="1600" dirty="0">
                <a:latin typeface="Times New Roman" panose="02020603050405020304" pitchFamily="18" charset="0"/>
              </a:rPr>
              <a:t> 2002, 2007.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b="1" dirty="0">
                <a:latin typeface="Times New Roman" panose="02020603050405020304" pitchFamily="18" charset="0"/>
              </a:rPr>
              <a:t>Структура: </a:t>
            </a:r>
            <a:r>
              <a:rPr lang="ru-RU" altLang="ru-RU" sz="1600" dirty="0">
                <a:latin typeface="Times New Roman" panose="02020603050405020304" pitchFamily="18" charset="0"/>
              </a:rPr>
              <a:t>Вопросник состоит из 70-ти пунктов. Структура ВУАШ соответствует концепции активности субъекта сферы жизни и представлена 7 первичными и 4 производными, агрегированными шкалами. В каждой из первичных шкал – по 10 пунктов. Диапазон "сырых" баллов от 10 до 50.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Первичные шкалы:</a:t>
            </a:r>
            <a:endParaRPr lang="ru-RU" altLang="ru-RU" sz="1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b="1" dirty="0">
                <a:latin typeface="Times New Roman" panose="02020603050405020304" pitchFamily="18" charset="0"/>
              </a:rPr>
              <a:t>1. ОБМ</a:t>
            </a:r>
            <a:r>
              <a:rPr lang="ru-RU" altLang="ru-RU" sz="1600" dirty="0">
                <a:latin typeface="Times New Roman" panose="02020603050405020304" pitchFamily="18" charset="0"/>
              </a:rPr>
              <a:t> – Самооценка обучаемости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b="1" dirty="0">
                <a:latin typeface="Times New Roman" panose="02020603050405020304" pitchFamily="18" charset="0"/>
              </a:rPr>
              <a:t>2. УМ</a:t>
            </a:r>
            <a:r>
              <a:rPr lang="ru-RU" altLang="ru-RU" sz="1600" dirty="0">
                <a:latin typeface="Times New Roman" panose="02020603050405020304" pitchFamily="18" charset="0"/>
              </a:rPr>
              <a:t> – учебная мотивация;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b="1" dirty="0">
                <a:latin typeface="Times New Roman" panose="02020603050405020304" pitchFamily="18" charset="0"/>
              </a:rPr>
              <a:t>3. </a:t>
            </a:r>
            <a:r>
              <a:rPr lang="ru-RU" altLang="ru-RU" sz="1600" b="1" dirty="0" smtClean="0">
                <a:latin typeface="Times New Roman" panose="02020603050405020304" pitchFamily="18" charset="0"/>
              </a:rPr>
              <a:t>КА </a:t>
            </a:r>
            <a:r>
              <a:rPr lang="ru-RU" altLang="ru-RU" sz="1600" b="1" dirty="0" err="1">
                <a:latin typeface="Times New Roman" panose="02020603050405020304" pitchFamily="18" charset="0"/>
              </a:rPr>
              <a:t>ндч</a:t>
            </a:r>
            <a:r>
              <a:rPr lang="ru-RU" altLang="ru-RU" sz="1600" b="1" dirty="0">
                <a:latin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</a:rPr>
              <a:t>– контроль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активности </a:t>
            </a:r>
            <a:r>
              <a:rPr lang="ru-RU" altLang="ru-RU" sz="1600" dirty="0">
                <a:latin typeface="Times New Roman" panose="02020603050405020304" pitchFamily="18" charset="0"/>
              </a:rPr>
              <a:t>в ситуации учебных неудач;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b="1" dirty="0">
                <a:latin typeface="Times New Roman" panose="02020603050405020304" pitchFamily="18" charset="0"/>
              </a:rPr>
              <a:t>4. </a:t>
            </a:r>
            <a:r>
              <a:rPr lang="ru-RU" altLang="ru-RU" sz="1600" b="1" dirty="0" smtClean="0">
                <a:latin typeface="Times New Roman" panose="02020603050405020304" pitchFamily="18" charset="0"/>
              </a:rPr>
              <a:t>КА </a:t>
            </a:r>
            <a:r>
              <a:rPr lang="ru-RU" altLang="ru-RU" sz="1600" b="1" dirty="0" err="1">
                <a:latin typeface="Times New Roman" panose="02020603050405020304" pitchFamily="18" charset="0"/>
              </a:rPr>
              <a:t>рлз</a:t>
            </a:r>
            <a:r>
              <a:rPr lang="ru-RU" altLang="ru-RU" sz="1600" b="1" dirty="0">
                <a:latin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</a:rPr>
              <a:t>– контроль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реализации учебной активности;</a:t>
            </a:r>
            <a:endParaRPr lang="ru-RU" altLang="ru-RU" sz="16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b="1" dirty="0">
                <a:latin typeface="Times New Roman" panose="02020603050405020304" pitchFamily="18" charset="0"/>
              </a:rPr>
              <a:t>5. Д </a:t>
            </a:r>
            <a:r>
              <a:rPr lang="ru-RU" altLang="ru-RU" sz="1600" b="1" dirty="0" err="1">
                <a:latin typeface="Times New Roman" panose="02020603050405020304" pitchFamily="18" charset="0"/>
              </a:rPr>
              <a:t>исп</a:t>
            </a:r>
            <a:r>
              <a:rPr lang="ru-RU" altLang="ru-RU" sz="1600" b="1" dirty="0">
                <a:latin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</a:rPr>
              <a:t>– исполнительская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динамика;</a:t>
            </a:r>
            <a:endParaRPr lang="ru-RU" altLang="ru-RU" sz="16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b="1" dirty="0">
                <a:latin typeface="Times New Roman" panose="02020603050405020304" pitchFamily="18" charset="0"/>
              </a:rPr>
              <a:t>6. Д </a:t>
            </a:r>
            <a:r>
              <a:rPr lang="ru-RU" altLang="ru-RU" sz="1600" b="1" dirty="0" err="1">
                <a:latin typeface="Times New Roman" panose="02020603050405020304" pitchFamily="18" charset="0"/>
              </a:rPr>
              <a:t>взм</a:t>
            </a:r>
            <a:r>
              <a:rPr lang="ru-RU" altLang="ru-RU" sz="1600" b="1" dirty="0">
                <a:latin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</a:rPr>
              <a:t>–творческая динамика учебной активности;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b="1" dirty="0">
                <a:latin typeface="Times New Roman" panose="02020603050405020304" pitchFamily="18" charset="0"/>
              </a:rPr>
              <a:t>7. УА рез </a:t>
            </a:r>
            <a:r>
              <a:rPr lang="ru-RU" altLang="ru-RU" sz="1600" dirty="0">
                <a:latin typeface="Times New Roman" panose="02020603050405020304" pitchFamily="18" charset="0"/>
              </a:rPr>
              <a:t>– результат учебной активности.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Производные (агрегированные) шкалы:</a:t>
            </a:r>
            <a:endParaRPr lang="ru-RU" altLang="ru-RU" sz="1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b="1" dirty="0">
                <a:latin typeface="Times New Roman" panose="02020603050405020304" pitchFamily="18" charset="0"/>
              </a:rPr>
              <a:t>8. УА </a:t>
            </a:r>
            <a:r>
              <a:rPr lang="ru-RU" altLang="ru-RU" sz="1600" b="1" dirty="0" err="1">
                <a:latin typeface="Times New Roman" panose="02020603050405020304" pitchFamily="18" charset="0"/>
              </a:rPr>
              <a:t>птц</a:t>
            </a:r>
            <a:r>
              <a:rPr lang="ru-RU" altLang="ru-RU" sz="1600" b="1" dirty="0">
                <a:latin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</a:rPr>
              <a:t>– потенциал учебной активности (усреднение шкал ОБМ и УМ);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b="1" dirty="0">
                <a:latin typeface="Times New Roman" panose="02020603050405020304" pitchFamily="18" charset="0"/>
              </a:rPr>
              <a:t>9. УА </a:t>
            </a:r>
            <a:r>
              <a:rPr lang="ru-RU" altLang="ru-RU" sz="1600" b="1" dirty="0" err="1">
                <a:latin typeface="Times New Roman" panose="02020603050405020304" pitchFamily="18" charset="0"/>
              </a:rPr>
              <a:t>рег</a:t>
            </a:r>
            <a:r>
              <a:rPr lang="ru-RU" altLang="ru-RU" sz="1600" b="1" dirty="0">
                <a:latin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</a:rPr>
              <a:t>– регуляция активности (усреднение шкал КД </a:t>
            </a:r>
            <a:r>
              <a:rPr lang="ru-RU" altLang="ru-RU" sz="1600" dirty="0" err="1">
                <a:latin typeface="Times New Roman" panose="02020603050405020304" pitchFamily="18" charset="0"/>
              </a:rPr>
              <a:t>ндч</a:t>
            </a:r>
            <a:r>
              <a:rPr lang="ru-RU" altLang="ru-RU" sz="1600" dirty="0">
                <a:latin typeface="Times New Roman" panose="02020603050405020304" pitchFamily="18" charset="0"/>
              </a:rPr>
              <a:t> и КД </a:t>
            </a:r>
            <a:r>
              <a:rPr lang="ru-RU" altLang="ru-RU" sz="1600" dirty="0" err="1">
                <a:latin typeface="Times New Roman" panose="02020603050405020304" pitchFamily="18" charset="0"/>
              </a:rPr>
              <a:t>рлз</a:t>
            </a:r>
            <a:r>
              <a:rPr lang="ru-RU" altLang="ru-RU" sz="1600" dirty="0">
                <a:latin typeface="Times New Roman" panose="02020603050405020304" pitchFamily="18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b="1" dirty="0">
                <a:latin typeface="Times New Roman" panose="02020603050405020304" pitchFamily="18" charset="0"/>
              </a:rPr>
              <a:t>10. УА дин </a:t>
            </a:r>
            <a:r>
              <a:rPr lang="ru-RU" altLang="ru-RU" sz="1600" dirty="0">
                <a:latin typeface="Times New Roman" panose="02020603050405020304" pitchFamily="18" charset="0"/>
              </a:rPr>
              <a:t>– динамика реализации активности (усреднение шкал Д </a:t>
            </a:r>
            <a:r>
              <a:rPr lang="ru-RU" altLang="ru-RU" sz="1600" dirty="0" err="1">
                <a:latin typeface="Times New Roman" panose="02020603050405020304" pitchFamily="18" charset="0"/>
              </a:rPr>
              <a:t>исп</a:t>
            </a:r>
            <a:r>
              <a:rPr lang="ru-RU" altLang="ru-RU" sz="1600" dirty="0">
                <a:latin typeface="Times New Roman" panose="02020603050405020304" pitchFamily="18" charset="0"/>
              </a:rPr>
              <a:t> и Д </a:t>
            </a:r>
            <a:r>
              <a:rPr lang="ru-RU" altLang="ru-RU" sz="1600" dirty="0" err="1">
                <a:latin typeface="Times New Roman" panose="02020603050405020304" pitchFamily="18" charset="0"/>
              </a:rPr>
              <a:t>взм</a:t>
            </a:r>
            <a:r>
              <a:rPr lang="ru-RU" altLang="ru-RU" sz="1600" dirty="0">
                <a:latin typeface="Times New Roman" panose="02020603050405020304" pitchFamily="18" charset="0"/>
              </a:rPr>
              <a:t>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600" b="1" dirty="0">
                <a:latin typeface="Times New Roman" panose="02020603050405020304" pitchFamily="18" charset="0"/>
              </a:rPr>
              <a:t>11.УА</a:t>
            </a:r>
            <a:r>
              <a:rPr lang="ru-RU" altLang="ru-RU" sz="1600" dirty="0">
                <a:latin typeface="Times New Roman" panose="02020603050405020304" pitchFamily="18" charset="0"/>
              </a:rPr>
              <a:t> – общий индекс учебной активности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.</a:t>
            </a:r>
            <a:endParaRPr lang="ru-RU" altLang="ru-RU" sz="105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391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07504" y="1556792"/>
            <a:ext cx="8856984" cy="1216025"/>
          </a:xfrm>
        </p:spPr>
        <p:txBody>
          <a:bodyPr>
            <a:normAutofit fontScale="90000"/>
          </a:bodyPr>
          <a:lstStyle/>
          <a:p>
            <a:pPr algn="r"/>
            <a:r>
              <a:rPr lang="ru-RU" altLang="ru-RU" b="1" dirty="0" smtClean="0">
                <a:solidFill>
                  <a:schemeClr val="accent2"/>
                </a:solidFill>
              </a:rPr>
              <a:t>Психометрические</a:t>
            </a:r>
            <a:br>
              <a:rPr lang="ru-RU" altLang="ru-RU" b="1" dirty="0" smtClean="0">
                <a:solidFill>
                  <a:schemeClr val="accent2"/>
                </a:solidFill>
              </a:rPr>
            </a:br>
            <a:r>
              <a:rPr lang="ru-RU" altLang="ru-RU" b="1" dirty="0" smtClean="0">
                <a:solidFill>
                  <a:schemeClr val="accent2"/>
                </a:solidFill>
              </a:rPr>
              <a:t> </a:t>
            </a:r>
            <a:r>
              <a:rPr lang="ru-RU" altLang="ru-RU" b="1" dirty="0" smtClean="0">
                <a:solidFill>
                  <a:schemeClr val="accent2"/>
                </a:solidFill>
              </a:rPr>
              <a:t>характеристики </a:t>
            </a:r>
            <a:r>
              <a:rPr lang="ru-RU" altLang="ru-RU" b="1" dirty="0" smtClean="0">
                <a:solidFill>
                  <a:schemeClr val="accent2"/>
                </a:solidFill>
              </a:rPr>
              <a:t/>
            </a:r>
            <a:br>
              <a:rPr lang="ru-RU" altLang="ru-RU" b="1" dirty="0" smtClean="0">
                <a:solidFill>
                  <a:schemeClr val="accent2"/>
                </a:solidFill>
              </a:rPr>
            </a:br>
            <a:r>
              <a:rPr lang="ru-RU" altLang="ru-RU" b="1" dirty="0" smtClean="0">
                <a:solidFill>
                  <a:schemeClr val="accent2"/>
                </a:solidFill>
              </a:rPr>
              <a:t>ВУАШ</a:t>
            </a:r>
            <a:endParaRPr lang="ru-RU" altLang="ru-RU" b="1" dirty="0" smtClean="0">
              <a:solidFill>
                <a:schemeClr val="accent2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486546" cy="6352240"/>
          </a:xfrm>
        </p:spPr>
      </p:pic>
    </p:spTree>
    <p:extLst>
      <p:ext uri="{BB962C8B-B14F-4D97-AF65-F5344CB8AC3E}">
        <p14:creationId xmlns:p14="http://schemas.microsoft.com/office/powerpoint/2010/main" val="51160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3420</TotalTime>
  <Words>801</Words>
  <Application>Microsoft Office PowerPoint</Application>
  <PresentationFormat>Экран (4:3)</PresentationFormat>
  <Paragraphs>111</Paragraphs>
  <Slides>25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Times New Roman</vt:lpstr>
      <vt:lpstr>Arial</vt:lpstr>
      <vt:lpstr>Calibri Light</vt:lpstr>
      <vt:lpstr>Calibri</vt:lpstr>
      <vt:lpstr>Wingdings</vt:lpstr>
      <vt:lpstr>Corbel</vt:lpstr>
      <vt:lpstr>Wingdings 2</vt:lpstr>
      <vt:lpstr>Ретро</vt:lpstr>
      <vt:lpstr>Диаграмма Microsoft Office Excel</vt:lpstr>
      <vt:lpstr>Документ Microsoft Word</vt:lpstr>
      <vt:lpstr>Документ Microsoft Word 97–2003</vt:lpstr>
      <vt:lpstr>Учебная активность школьника: структура, диагностика  и возрастная динамика   А.А. Волочков, д.пс.н., профессор г. Пермь, Институт психологии ПГГПУ                                                                                volochkov57@mail.ru</vt:lpstr>
      <vt:lpstr>ФГОС:   признание активной роли учащегося в обучении</vt:lpstr>
      <vt:lpstr>Презентация PowerPoint</vt:lpstr>
      <vt:lpstr>Учебная активность</vt:lpstr>
      <vt:lpstr>Учебная активность и Учебная деятельность</vt:lpstr>
      <vt:lpstr>Признаки учебной активности:</vt:lpstr>
      <vt:lpstr>Структура активности субъекта конкретной сферы  жизни</vt:lpstr>
      <vt:lpstr>Презентация PowerPoint</vt:lpstr>
      <vt:lpstr>Психометрические  характеристики  ВУАШ</vt:lpstr>
      <vt:lpstr>Презентация PowerPoint</vt:lpstr>
      <vt:lpstr>Презентация PowerPoint</vt:lpstr>
      <vt:lpstr>Участники и организация</vt:lpstr>
      <vt:lpstr>Профили средних значений показателей индивидуальности подростков  с различным уровнем учебной активности (n1= n 2, =n3= 80) </vt:lpstr>
      <vt:lpstr>Итоги:</vt:lpstr>
      <vt:lpstr>Презентация PowerPoint</vt:lpstr>
      <vt:lpstr>Участники и организация</vt:lpstr>
      <vt:lpstr>а) что и как изменялось за 6 лет?</vt:lpstr>
      <vt:lpstr>б) Связь УА  с моделью обучения</vt:lpstr>
      <vt:lpstr>Презентация PowerPoint</vt:lpstr>
      <vt:lpstr>Презентация PowerPoint</vt:lpstr>
      <vt:lpstr>Участники и организация</vt:lpstr>
      <vt:lpstr>Диаграмма анализа путей;  138 учащихся четвертых классов школ пос. Ильинский и г. Осы Пермского края</vt:lpstr>
      <vt:lpstr>Диаграмма анализа путей;  выборка 125 девятиклассников  школ пос. Ильинский и г. Осы Пермского края</vt:lpstr>
      <vt:lpstr>Итоги Исследования 3:</vt:lpstr>
      <vt:lpstr>Выводы:</vt:lpstr>
    </vt:vector>
  </TitlesOfParts>
  <Company>Наше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Мы</dc:creator>
  <cp:lastModifiedBy>Andrey</cp:lastModifiedBy>
  <cp:revision>364</cp:revision>
  <cp:lastPrinted>2015-04-23T17:35:36Z</cp:lastPrinted>
  <dcterms:created xsi:type="dcterms:W3CDTF">2008-05-10T12:51:38Z</dcterms:created>
  <dcterms:modified xsi:type="dcterms:W3CDTF">2016-02-28T13:04:10Z</dcterms:modified>
</cp:coreProperties>
</file>