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80" r:id="rId16"/>
    <p:sldId id="28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85B"/>
    <a:srgbClr val="DEDE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5" autoAdjust="0"/>
    <p:restoredTop sz="94660"/>
  </p:normalViewPr>
  <p:slideViewPr>
    <p:cSldViewPr>
      <p:cViewPr varScale="1">
        <p:scale>
          <a:sx n="77" d="100"/>
          <a:sy n="77" d="100"/>
        </p:scale>
        <p:origin x="-5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днс\Documents\PR\Семинар по медиаплану\плашка 4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solidFill>
                  <a:srgbClr val="4D485B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4C24C-FCDD-452C-B842-84B469093223}" type="datetimeFigureOut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05B6D-02CE-43D6-8222-8C99989571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BB102-5CBB-472B-88E5-BF281F957199}" type="datetimeFigureOut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46E6F-2137-42B7-918A-CCD56B5B90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B13AC-AC4C-4337-A331-1D3D329F8D9D}" type="datetimeFigureOut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A853A-E442-422A-BCBA-39DE04B88F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1BBC3-D073-4724-AA2C-DE429D87BAD0}" type="datetimeFigureOut">
              <a:rPr lang="ru-RU"/>
              <a:pPr>
                <a:defRPr/>
              </a:pPr>
              <a:t>01.03.2016</a:t>
            </a:fld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7C04D-3582-4A11-B515-6AF86489AED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5"/>
            <a:ext cx="8208912" cy="107099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80A95-6444-4836-B61E-0614D8DA2118}" type="datetimeFigureOut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510CF-E984-43E1-9FBF-27C8216B6B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F06AC-BE4D-48F8-8BEE-23DFE2AB7A5E}" type="datetimeFigureOut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13680-34EC-4DE7-A7CF-979F27576C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16833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16833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FC2EF-58D3-45FC-BA4E-388EC09A86B0}" type="datetimeFigureOut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08A8D-9B77-44E7-AA0C-5EEB776BB7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5"/>
            <a:ext cx="8280920" cy="1070992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5" y="1916832"/>
            <a:ext cx="4040188" cy="567754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564904"/>
            <a:ext cx="4040188" cy="356125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10" y="1916832"/>
            <a:ext cx="4041775" cy="567754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564904"/>
            <a:ext cx="4041775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60BF3-1595-419B-BA41-DA1FB1A1350D}" type="datetimeFigureOut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76454-0806-45CC-A887-17DBD3587B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A5012-4EBD-4A0A-ACC7-48E21A78A2AE}" type="datetimeFigureOut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E335A-AE43-4E55-853D-17D8E9A401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AFE26-547D-400A-8F2F-9721948EDD1B}" type="datetimeFigureOut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BD29F-F7F5-431E-B001-F424BEC37C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920880" cy="946026"/>
          </a:xfrm>
        </p:spPr>
        <p:txBody>
          <a:bodyPr anchor="b">
            <a:normAutofit/>
          </a:bodyPr>
          <a:lstStyle>
            <a:lvl1pPr algn="ctr">
              <a:defRPr sz="4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1844825"/>
            <a:ext cx="5111751" cy="4281339"/>
          </a:xfrm>
        </p:spPr>
        <p:txBody>
          <a:bodyPr/>
          <a:lstStyle>
            <a:lvl1pPr>
              <a:defRPr sz="32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916833"/>
            <a:ext cx="3008313" cy="420933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85424-1CB2-4CCB-BD34-44EEFF2CFAE6}" type="datetimeFigureOut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6273B-C8EF-4CF3-AF8B-45599B4D03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2">
            <a:lum contrast="40000"/>
          </a:blip>
          <a:srcRect/>
          <a:stretch>
            <a:fillRect/>
          </a:stretch>
        </p:blipFill>
        <p:spPr bwMode="auto">
          <a:xfrm>
            <a:off x="0" y="908050"/>
            <a:ext cx="91440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1052736"/>
            <a:ext cx="5486400" cy="36748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BB4D2-566D-45A3-BA2B-CBCB0B1785AB}" type="datetimeFigureOut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02629-46D3-44DA-BCA5-D5C4D419D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7" descr="C:\Users\днс\Documents\PR\Семинар по медиаплану\плашка 5.jp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0" y="1916113"/>
            <a:ext cx="9144000" cy="494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549275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1946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01FDADD-5AF0-4CB6-B562-7594326E22F7}" type="datetimeFigureOut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37AC99-CF59-4D55-B859-4C69E2A509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62" r:id="rId9"/>
    <p:sldLayoutId id="2147483653" r:id="rId10"/>
    <p:sldLayoutId id="2147483652" r:id="rId11"/>
    <p:sldLayoutId id="21474836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DEDEDD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4D485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D485B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4D485B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D485B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D48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3656013"/>
          </a:xfrm>
        </p:spPr>
        <p:txBody>
          <a:bodyPr/>
          <a:lstStyle/>
          <a:p>
            <a:pPr algn="r" eaLnBrk="1" hangingPunct="1"/>
            <a:r>
              <a:rPr lang="ru-RU" sz="3200" b="1" i="1" smtClean="0">
                <a:solidFill>
                  <a:srgbClr val="C00000"/>
                </a:solidFill>
                <a:latin typeface="Georgia" pitchFamily="18" charset="0"/>
                <a:cs typeface="Arial" charset="0"/>
              </a:rPr>
              <a:t/>
            </a:r>
            <a:br>
              <a:rPr lang="ru-RU" sz="3200" b="1" i="1" smtClean="0">
                <a:solidFill>
                  <a:srgbClr val="C00000"/>
                </a:solidFill>
                <a:latin typeface="Georgia" pitchFamily="18" charset="0"/>
                <a:cs typeface="Arial" charset="0"/>
              </a:rPr>
            </a:br>
            <a:r>
              <a:rPr lang="ru-RU" sz="3200" b="1" i="1" smtClean="0">
                <a:solidFill>
                  <a:srgbClr val="C00000"/>
                </a:solidFill>
                <a:latin typeface="Georgia" pitchFamily="18" charset="0"/>
                <a:cs typeface="Arial" charset="0"/>
              </a:rPr>
              <a:t/>
            </a:r>
            <a:br>
              <a:rPr lang="ru-RU" sz="3200" b="1" i="1" smtClean="0">
                <a:solidFill>
                  <a:srgbClr val="C00000"/>
                </a:solidFill>
                <a:latin typeface="Georgia" pitchFamily="18" charset="0"/>
                <a:cs typeface="Arial" charset="0"/>
              </a:rPr>
            </a:br>
            <a:r>
              <a:rPr lang="ru-RU" sz="3200" b="1" i="1" smtClean="0">
                <a:solidFill>
                  <a:srgbClr val="C00000"/>
                </a:solidFill>
                <a:latin typeface="Arial" charset="0"/>
                <a:cs typeface="Arial" charset="0"/>
              </a:rPr>
              <a:t>Обучение восприятию и пониманию текста: лингвометодические основы</a:t>
            </a:r>
            <a:br>
              <a:rPr lang="ru-RU" sz="3200" b="1" i="1" smtClean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ru-RU" sz="3200" b="1" i="1" smtClean="0">
                <a:solidFill>
                  <a:srgbClr val="C00000"/>
                </a:solidFill>
                <a:latin typeface="Georgia" pitchFamily="18" charset="0"/>
                <a:cs typeface="Arial" charset="0"/>
              </a:rPr>
              <a:t/>
            </a:r>
            <a:br>
              <a:rPr lang="ru-RU" sz="3200" b="1" i="1" smtClean="0">
                <a:solidFill>
                  <a:srgbClr val="C00000"/>
                </a:solidFill>
                <a:latin typeface="Georgia" pitchFamily="18" charset="0"/>
                <a:cs typeface="Arial" charset="0"/>
              </a:rPr>
            </a:br>
            <a:r>
              <a:rPr lang="ru-RU" sz="3200" b="1" i="1" smtClean="0">
                <a:solidFill>
                  <a:srgbClr val="C00000"/>
                </a:solidFill>
                <a:latin typeface="Georgia" pitchFamily="18" charset="0"/>
                <a:cs typeface="Arial" charset="0"/>
              </a:rPr>
              <a:t/>
            </a:r>
            <a:br>
              <a:rPr lang="ru-RU" sz="3200" b="1" i="1" smtClean="0">
                <a:solidFill>
                  <a:srgbClr val="C00000"/>
                </a:solidFill>
                <a:latin typeface="Georgia" pitchFamily="18" charset="0"/>
                <a:cs typeface="Arial" charset="0"/>
              </a:rPr>
            </a:br>
            <a:r>
              <a:rPr lang="ru-RU" sz="3200" i="1" smtClean="0">
                <a:solidFill>
                  <a:srgbClr val="C00000"/>
                </a:solidFill>
                <a:latin typeface="Georgia" pitchFamily="18" charset="0"/>
                <a:cs typeface="Arial" charset="0"/>
              </a:rPr>
              <a:t>                                  </a:t>
            </a:r>
            <a:r>
              <a:rPr lang="ru-RU" sz="2000" i="1" smtClean="0">
                <a:latin typeface="Arial" charset="0"/>
                <a:cs typeface="Arial" charset="0"/>
              </a:rPr>
              <a:t>Е.А.Рябухина, д.пед.н, </a:t>
            </a:r>
            <a:r>
              <a:rPr lang="ru-RU" sz="2000" i="1" smtClean="0">
                <a:latin typeface="Georgia" pitchFamily="18" charset="0"/>
                <a:cs typeface="Arial" charset="0"/>
              </a:rPr>
              <a:t> </a:t>
            </a:r>
            <a:br>
              <a:rPr lang="ru-RU" sz="2000" i="1" smtClean="0">
                <a:latin typeface="Georgia" pitchFamily="18" charset="0"/>
                <a:cs typeface="Arial" charset="0"/>
              </a:rPr>
            </a:br>
            <a:r>
              <a:rPr lang="ru-RU" sz="2000" i="1" smtClean="0">
                <a:latin typeface="Georgia" pitchFamily="18" charset="0"/>
                <a:cs typeface="Arial" charset="0"/>
              </a:rPr>
              <a:t>                                                            декан </a:t>
            </a:r>
            <a:r>
              <a:rPr lang="ru-RU" sz="2000" i="1" smtClean="0">
                <a:latin typeface="Arial" charset="0"/>
                <a:cs typeface="Arial" charset="0"/>
              </a:rPr>
              <a:t>филологического                  </a:t>
            </a:r>
            <a:r>
              <a:rPr lang="ru-RU" sz="2000" i="1" smtClean="0">
                <a:latin typeface="Georgia" pitchFamily="18" charset="0"/>
                <a:cs typeface="Arial" charset="0"/>
              </a:rPr>
              <a:t>факультета</a:t>
            </a:r>
            <a:r>
              <a:rPr lang="ru-RU" sz="2000" i="1" smtClean="0">
                <a:latin typeface="Arial" charset="0"/>
                <a:cs typeface="Arial" charset="0"/>
              </a:rPr>
              <a:t> ПГГПУ </a:t>
            </a:r>
            <a:r>
              <a:rPr lang="ru-RU" sz="2000" i="1" smtClean="0">
                <a:latin typeface="Georgia" pitchFamily="18" charset="0"/>
                <a:cs typeface="Arial" charset="0"/>
              </a:rPr>
              <a:t> </a:t>
            </a:r>
            <a:br>
              <a:rPr lang="ru-RU" sz="2000" i="1" smtClean="0">
                <a:latin typeface="Georgia" pitchFamily="18" charset="0"/>
                <a:cs typeface="Arial" charset="0"/>
              </a:rPr>
            </a:br>
            <a:r>
              <a:rPr lang="ru-RU" sz="2000" i="1" smtClean="0">
                <a:latin typeface="Georgia" pitchFamily="18" charset="0"/>
                <a:cs typeface="Arial" charset="0"/>
              </a:rPr>
              <a:t>                                              </a:t>
            </a:r>
            <a:br>
              <a:rPr lang="ru-RU" sz="2000" i="1" smtClean="0">
                <a:latin typeface="Georgia" pitchFamily="18" charset="0"/>
                <a:cs typeface="Arial" charset="0"/>
              </a:rPr>
            </a:br>
            <a:endParaRPr lang="ru-RU" sz="32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>
                <a:latin typeface="Arial" charset="0"/>
                <a:cs typeface="Arial" charset="0"/>
              </a:rPr>
              <a:t>Три уровня понимания текста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 smtClean="0"/>
              <a:t>Высший (третий) уровень</a:t>
            </a:r>
            <a:r>
              <a:rPr lang="ru-RU" sz="2800" smtClean="0"/>
              <a:t> определяется пониманием не только того, о чем и</a:t>
            </a:r>
            <a:r>
              <a:rPr lang="en-US" sz="2800" smtClean="0"/>
              <a:t> </a:t>
            </a:r>
            <a:r>
              <a:rPr lang="ru-RU" sz="2800" smtClean="0"/>
              <a:t>что было сказано, но и для чего, зачем (т.е. с какой целью). При необходимости уясняется, с помощью каких языковых средств выразил свою мысль пишущий или говорящий, осуществляется их оценка.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/>
              <a:t>	Такое проникновение в смысловое содержание речи позволяет реципиенту понять мотивы автора текста, понять все, что тот подразумевает, внутреннюю логику его высказывания.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000" smtClean="0">
                <a:latin typeface="Arial" charset="0"/>
                <a:cs typeface="Arial" charset="0"/>
              </a:rPr>
              <a:t>Дополнительные условия правильности понимания текста 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sz="2800" b="1" smtClean="0"/>
              <a:t>Пресуппозиция</a:t>
            </a:r>
            <a:r>
              <a:rPr lang="ru-RU" sz="2800" smtClean="0"/>
              <a:t> – предварительные фоновыми знаниями, имеющиеся у того, кто воспринимает текст. Г.С.Тер-Минасова относит к пресуппозиции «знания реалий и культуры, которыми обладает пишущий (говорящий) и читающий (слушающий)».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000" smtClean="0">
                <a:latin typeface="Arial" charset="0"/>
                <a:cs typeface="Arial" charset="0"/>
              </a:rPr>
              <a:t>Дополнительные условия правильности понимания текста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smtClean="0"/>
              <a:t>Антиципация</a:t>
            </a:r>
            <a:r>
              <a:rPr lang="ru-RU" sz="2400" smtClean="0"/>
              <a:t> – предтекстовый этап.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	Может включать: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2400" smtClean="0"/>
              <a:t>актуализацию и обогащение знаний и представлений учащихся (в связи с проблематикой текста);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2400" smtClean="0"/>
              <a:t>осмысление имени автора, источника, заглавия, эпиграфа, рисунков, графичесеких особенностей текста, его начальной  конечной фразы,  и др. с целью  вероятностногот прогнозирования содержания, типологических, стилистических, жанровых характеристик текста формирования текстовых ожиданий;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2400" smtClean="0"/>
              <a:t>построение вероятностной модели (моделей) текста, в учебных целях – обоснование вероятности модели.</a:t>
            </a:r>
          </a:p>
          <a:p>
            <a:pPr>
              <a:lnSpc>
                <a:spcPct val="80000"/>
              </a:lnSpc>
            </a:pPr>
            <a:endParaRPr lang="ru-RU" sz="2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200" smtClean="0">
                <a:latin typeface="Arial" charset="0"/>
                <a:cs typeface="Arial" charset="0"/>
              </a:rPr>
              <a:t>Дополнительные условия правильности понимания текста: </a:t>
            </a:r>
            <a:br>
              <a:rPr lang="ru-RU" sz="3200" smtClean="0">
                <a:latin typeface="Arial" charset="0"/>
                <a:cs typeface="Arial" charset="0"/>
              </a:rPr>
            </a:br>
            <a:r>
              <a:rPr lang="ru-RU" sz="3200" smtClean="0">
                <a:latin typeface="Arial" charset="0"/>
                <a:cs typeface="Arial" charset="0"/>
              </a:rPr>
              <a:t>виды текстовой информации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1916113"/>
            <a:ext cx="8291512" cy="47529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smtClean="0"/>
              <a:t>Содержательно-фактуальная </a:t>
            </a:r>
            <a:r>
              <a:rPr lang="ru-RU" sz="2400" smtClean="0"/>
              <a:t>информация («факты, события, процессы, происходящие, происходившие и те, которые будут происходить, в окружающем нас мире, реальном или вымышленном»);</a:t>
            </a:r>
          </a:p>
          <a:p>
            <a:pPr>
              <a:lnSpc>
                <a:spcPct val="80000"/>
              </a:lnSpc>
            </a:pPr>
            <a:r>
              <a:rPr lang="ru-RU" sz="2400" b="1" smtClean="0"/>
              <a:t>Содержательно-концептуальная</a:t>
            </a:r>
            <a:r>
              <a:rPr lang="ru-RU" sz="2400" smtClean="0"/>
              <a:t> информация (индивидуально-авторское понимание отношений между явлениями, их причинно-следственных связей, их значимости в жизни общества, их сложного психологического и эстетико-познавательного содержания,  включая отношения между отдельными индивидуумами);</a:t>
            </a:r>
          </a:p>
          <a:p>
            <a:pPr>
              <a:lnSpc>
                <a:spcPct val="80000"/>
              </a:lnSpc>
            </a:pPr>
            <a:r>
              <a:rPr lang="ru-RU" sz="2400" b="1" smtClean="0"/>
              <a:t>Содержательно-подтекстовая </a:t>
            </a:r>
            <a:r>
              <a:rPr lang="ru-RU" sz="2400" smtClean="0"/>
              <a:t>информация (скрытая информация, извлекаемая благодаря способности единиц языка порождать ассоциативные и коннотативные значения, а также благодаря способности предложений приращивать смыслы).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600" smtClean="0">
                <a:latin typeface="Arial" charset="0"/>
                <a:cs typeface="Arial" charset="0"/>
              </a:rPr>
              <a:t>Эффективные приёмы активизации деятельности речевосприятия</a:t>
            </a:r>
          </a:p>
        </p:txBody>
      </p:sp>
      <p:graphicFrame>
        <p:nvGraphicFramePr>
          <p:cNvPr id="45129" name="Group 73"/>
          <p:cNvGraphicFramePr>
            <a:graphicFrameLocks noGrp="1"/>
          </p:cNvGraphicFramePr>
          <p:nvPr>
            <p:ph idx="4294967295"/>
          </p:nvPr>
        </p:nvGraphicFramePr>
        <p:xfrm>
          <a:off x="468313" y="1916113"/>
          <a:ext cx="8424862" cy="4843462"/>
        </p:xfrm>
        <a:graphic>
          <a:graphicData uri="http://schemas.openxmlformats.org/drawingml/2006/table">
            <a:tbl>
              <a:tblPr/>
              <a:tblGrid>
                <a:gridCol w="2808287"/>
                <a:gridCol w="2808288"/>
                <a:gridCol w="2808287"/>
              </a:tblGrid>
              <a:tr h="7921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85B"/>
                          </a:solidFill>
                          <a:effectLst/>
                          <a:latin typeface="Calibri" pitchFamily="34" charset="0"/>
                        </a:rPr>
                        <a:t>Учебные тексты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85B"/>
                          </a:solidFill>
                          <a:effectLst/>
                          <a:latin typeface="Calibri" pitchFamily="34" charset="0"/>
                        </a:rPr>
                        <a:t>Художественные и публицистические тексты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85B"/>
                          </a:solidFill>
                          <a:effectLst/>
                          <a:latin typeface="Calibri" pitchFamily="34" charset="0"/>
                        </a:rPr>
                        <a:t>Сплошные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85B"/>
                          </a:solidFill>
                          <a:effectLst/>
                          <a:latin typeface="Calibri" pitchFamily="34" charset="0"/>
                        </a:rPr>
                        <a:t>Несплошные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3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85B"/>
                          </a:solidFill>
                          <a:effectLst/>
                          <a:latin typeface="Calibri" pitchFamily="34" charset="0"/>
                        </a:rPr>
                        <a:t>Постановка вопросов к тексту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85B"/>
                          </a:solidFill>
                          <a:effectLst/>
                          <a:latin typeface="Calibri" pitchFamily="34" charset="0"/>
                        </a:rPr>
                        <a:t>Структурирование и установление связей между частями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85B"/>
                          </a:solidFill>
                          <a:effectLst/>
                          <a:latin typeface="Calibri" pitchFamily="34" charset="0"/>
                        </a:rPr>
                        <a:t>Перекодирование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85B"/>
                          </a:solidFill>
                          <a:effectLst/>
                          <a:latin typeface="Calibri" pitchFamily="34" charset="0"/>
                        </a:rPr>
                        <a:t>«Рефлексивные» вопросы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85B"/>
                          </a:solidFill>
                          <a:effectLst/>
                          <a:latin typeface="Calibri" pitchFamily="34" charset="0"/>
                        </a:rPr>
                        <a:t>Установление смысловых и причинно-следственных связей компонентов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85B"/>
                          </a:solidFill>
                          <a:effectLst/>
                          <a:latin typeface="Calibri" pitchFamily="34" charset="0"/>
                        </a:rPr>
                        <a:t>Перекодирование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85B"/>
                          </a:solidFill>
                          <a:effectLst/>
                          <a:latin typeface="Calibri" pitchFamily="34" charset="0"/>
                        </a:rPr>
                        <a:t>«Рефлексивные» вопросы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85B"/>
                          </a:solidFill>
                          <a:effectLst/>
                          <a:latin typeface="Calibri" pitchFamily="34" charset="0"/>
                        </a:rPr>
                        <a:t>«Диалог с автором»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85B"/>
                          </a:solidFill>
                          <a:effectLst/>
                          <a:latin typeface="Calibri" pitchFamily="34" charset="0"/>
                        </a:rPr>
                        <a:t>«Проникновение» в текст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D485B"/>
                          </a:solidFill>
                          <a:effectLst/>
                          <a:latin typeface="Calibri" pitchFamily="34" charset="0"/>
                        </a:rPr>
                        <a:t>Преобразование текста без искажения его смысла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07375" cy="1069975"/>
          </a:xfrm>
        </p:spPr>
        <p:txBody>
          <a:bodyPr/>
          <a:lstStyle/>
          <a:p>
            <a:r>
              <a:rPr lang="ru-RU" smtClean="0">
                <a:latin typeface="Arial" charset="0"/>
                <a:cs typeface="Arial" charset="0"/>
              </a:rPr>
              <a:t>Выводы</a:t>
            </a:r>
          </a:p>
        </p:txBody>
      </p:sp>
      <p:sp>
        <p:nvSpPr>
          <p:cNvPr id="26626" name="Объект 2"/>
          <p:cNvSpPr>
            <a:spLocks noGrp="1"/>
          </p:cNvSpPr>
          <p:nvPr>
            <p:ph idx="1"/>
          </p:nvPr>
        </p:nvSpPr>
        <p:spPr>
          <a:xfrm>
            <a:off x="285750" y="2071688"/>
            <a:ext cx="8648700" cy="4214812"/>
          </a:xfrm>
        </p:spPr>
        <p:txBody>
          <a:bodyPr/>
          <a:lstStyle/>
          <a:p>
            <a:r>
              <a:rPr lang="ru-RU" sz="2400" smtClean="0">
                <a:latin typeface="Arial" charset="0"/>
                <a:cs typeface="Arial" charset="0"/>
              </a:rPr>
              <a:t>Особое внимание в обучении восприятию и пониманию текста необходимо уделить различным видаим и приёмам чтения.</a:t>
            </a:r>
          </a:p>
          <a:p>
            <a:r>
              <a:rPr lang="ru-RU" sz="2400" smtClean="0">
                <a:latin typeface="Arial" charset="0"/>
              </a:rPr>
              <a:t>Результаты работы по обучению школьников восприятию и пониманию тексов могут быть представлены в виде цепочки: понимание текста – интерпретация текста – использование информации текста в личных или образовательных целях. </a:t>
            </a:r>
          </a:p>
          <a:p>
            <a:r>
              <a:rPr lang="ru-RU" sz="2400" smtClean="0">
                <a:latin typeface="Arial" charset="0"/>
              </a:rPr>
              <a:t>Только при опоре на речевую деятельности и осмыслении её процессов возможно добиться результатов в понимании текста.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07375" cy="1069975"/>
          </a:xfrm>
        </p:spPr>
        <p:txBody>
          <a:bodyPr/>
          <a:lstStyle/>
          <a:p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>
              <a:latin typeface="Arial" charset="0"/>
              <a:cs typeface="Arial" charset="0"/>
            </a:endParaRPr>
          </a:p>
          <a:p>
            <a:endParaRPr lang="ru-RU" smtClean="0">
              <a:latin typeface="Arial" charset="0"/>
              <a:cs typeface="Arial" charset="0"/>
            </a:endParaRPr>
          </a:p>
          <a:p>
            <a:endParaRPr lang="ru-RU" smtClean="0">
              <a:latin typeface="Arial" charset="0"/>
              <a:cs typeface="Arial" charset="0"/>
            </a:endParaRPr>
          </a:p>
          <a:p>
            <a:pPr algn="ctr"/>
            <a:r>
              <a:rPr lang="ru-RU" smtClean="0">
                <a:latin typeface="Arial" charset="0"/>
                <a:cs typeface="Arial" charset="0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>
                <a:latin typeface="Arial" charset="0"/>
                <a:cs typeface="Arial" charset="0"/>
              </a:rPr>
              <a:t>Речевая деятельность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mtClean="0"/>
              <a:t>«Процесса выдачи или приема сформированной и сформулированной посредством языка мысли, направленной на удовлетворение коммуникативно-познавательной потребности человека» (И.А.Зимняя)</a:t>
            </a:r>
          </a:p>
          <a:p>
            <a:pPr>
              <a:lnSpc>
                <a:spcPct val="90000"/>
              </a:lnSpc>
            </a:pPr>
            <a:r>
              <a:rPr lang="ru-RU" smtClean="0"/>
              <a:t>Деятельность, «связанная со смысловым восприятием речи и её созданием» (Т.А. Ладыженская)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000" smtClean="0">
                <a:latin typeface="Arial" charset="0"/>
                <a:cs typeface="Arial" charset="0"/>
              </a:rPr>
              <a:t>Структура речевой деятельности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484438" y="2133600"/>
            <a:ext cx="4176712" cy="4302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мотив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2484438" y="2924175"/>
            <a:ext cx="4176712" cy="433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личностные установки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2484438" y="3789363"/>
            <a:ext cx="4176712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цель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2484438" y="4652963"/>
            <a:ext cx="4176712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действия, операции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2484438" y="5589588"/>
            <a:ext cx="4175125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результат, продукт</a:t>
            </a:r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4572000" y="25654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4572000" y="3357563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4572000" y="42211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4572000" y="5157788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>
                <a:latin typeface="Arial" charset="0"/>
                <a:cs typeface="Arial" charset="0"/>
              </a:rPr>
              <a:t>Деятельность речевосприяти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</a:t>
            </a:r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2771775" y="2492375"/>
            <a:ext cx="3025775" cy="863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Собственно восприятие </a:t>
            </a:r>
          </a:p>
          <a:p>
            <a:pPr algn="ctr"/>
            <a:r>
              <a:rPr lang="ru-RU"/>
              <a:t>(приём сообщения)</a:t>
            </a: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2555875" y="3860800"/>
            <a:ext cx="3457575" cy="936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понимание </a:t>
            </a:r>
          </a:p>
          <a:p>
            <a:pPr algn="ctr"/>
            <a:r>
              <a:rPr lang="ru-RU"/>
              <a:t>(декодирование информации) </a:t>
            </a:r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2195513" y="5300663"/>
            <a:ext cx="4103687" cy="1079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интерпретация текста</a:t>
            </a:r>
          </a:p>
          <a:p>
            <a:pPr algn="ctr"/>
            <a:r>
              <a:rPr lang="ru-RU"/>
              <a:t>(раскрытие внутреннего смысла)</a:t>
            </a: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468313" y="2492375"/>
            <a:ext cx="1800225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исходный </a:t>
            </a:r>
          </a:p>
          <a:p>
            <a:pPr algn="ctr"/>
            <a:r>
              <a:rPr lang="ru-RU"/>
              <a:t>текст</a:t>
            </a:r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6948488" y="5229225"/>
            <a:ext cx="1727200" cy="1152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вторичный</a:t>
            </a:r>
          </a:p>
          <a:p>
            <a:pPr algn="ctr"/>
            <a:r>
              <a:rPr lang="ru-RU"/>
              <a:t>текст</a:t>
            </a:r>
          </a:p>
        </p:txBody>
      </p:sp>
      <p:sp>
        <p:nvSpPr>
          <p:cNvPr id="33806" name="AutoShape 14"/>
          <p:cNvSpPr>
            <a:spLocks noChangeArrowheads="1"/>
          </p:cNvSpPr>
          <p:nvPr/>
        </p:nvSpPr>
        <p:spPr bwMode="auto">
          <a:xfrm>
            <a:off x="1187450" y="1916113"/>
            <a:ext cx="2016125" cy="576262"/>
          </a:xfrm>
          <a:prstGeom prst="curvedDownArrow">
            <a:avLst>
              <a:gd name="adj1" fmla="val 69973"/>
              <a:gd name="adj2" fmla="val 139945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808" name="AutoShape 16"/>
          <p:cNvSpPr>
            <a:spLocks noChangeArrowheads="1"/>
          </p:cNvSpPr>
          <p:nvPr/>
        </p:nvSpPr>
        <p:spPr bwMode="auto">
          <a:xfrm>
            <a:off x="4140200" y="3357563"/>
            <a:ext cx="215900" cy="431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809" name="AutoShape 17"/>
          <p:cNvSpPr>
            <a:spLocks noChangeArrowheads="1"/>
          </p:cNvSpPr>
          <p:nvPr/>
        </p:nvSpPr>
        <p:spPr bwMode="auto">
          <a:xfrm>
            <a:off x="4140200" y="4797425"/>
            <a:ext cx="215900" cy="431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813" name="AutoShape 21"/>
          <p:cNvSpPr>
            <a:spLocks noChangeArrowheads="1"/>
          </p:cNvSpPr>
          <p:nvPr/>
        </p:nvSpPr>
        <p:spPr bwMode="auto">
          <a:xfrm>
            <a:off x="5724525" y="6381750"/>
            <a:ext cx="2160588" cy="360363"/>
          </a:xfrm>
          <a:prstGeom prst="curvedUpArrow">
            <a:avLst>
              <a:gd name="adj1" fmla="val 119912"/>
              <a:gd name="adj2" fmla="val 23982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>
                <a:latin typeface="Arial" charset="0"/>
                <a:cs typeface="Arial" charset="0"/>
              </a:rPr>
              <a:t>Фазы речевосприятия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1916113"/>
            <a:ext cx="8291512" cy="46815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smtClean="0"/>
              <a:t>Мотивационно-побудительная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400" b="1" smtClean="0"/>
              <a:t>	Мотив</a:t>
            </a:r>
            <a:r>
              <a:rPr lang="ru-RU" sz="2400" smtClean="0"/>
              <a:t> для рецептивной речевой деятельности –  познавательная потребность. 	Познавательный мотив преобразуется в цели обращения к тексту: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400" b="1" smtClean="0"/>
              <a:t>- сплошные и несплошные учебные тексты</a:t>
            </a:r>
            <a:r>
              <a:rPr lang="ru-RU" sz="2400" smtClean="0"/>
              <a:t>: извлечение необходимой информации, понимание предмета речи, сравнение двух вариантов воплощения однотематической информации, декодирование информации и т.п.;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400" b="1" smtClean="0"/>
              <a:t>- сплошные художественные и публицистические тексты:</a:t>
            </a:r>
            <a:r>
              <a:rPr lang="ru-RU" sz="2400" smtClean="0"/>
              <a:t> выявление авторской позиции, выявление текстообразующей или эстетической функции языковых единиц, проникновение в глубинный смысл текста и т.п.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>
                <a:latin typeface="Arial" charset="0"/>
                <a:cs typeface="Arial" charset="0"/>
              </a:rPr>
              <a:t>Фазы речевосприятия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916113"/>
            <a:ext cx="8362950" cy="47529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smtClean="0"/>
              <a:t>Ориентировочно-исследовательская. Этапы</a:t>
            </a:r>
            <a:r>
              <a:rPr lang="ru-RU" sz="2000" smtClean="0"/>
              <a:t>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 smtClean="0"/>
              <a:t>–</a:t>
            </a:r>
            <a:r>
              <a:rPr lang="ru-RU" sz="2000" b="1" smtClean="0"/>
              <a:t>смысловое прогнозирование</a:t>
            </a:r>
            <a:r>
              <a:rPr lang="ru-RU" sz="2000" smtClean="0"/>
              <a:t> (гипотезы, предвосхищающие восприятие);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 smtClean="0"/>
              <a:t>–</a:t>
            </a:r>
            <a:r>
              <a:rPr lang="ru-RU" sz="2000" b="1" smtClean="0"/>
              <a:t>вербальное сличение</a:t>
            </a:r>
            <a:r>
              <a:rPr lang="ru-RU" sz="2000" smtClean="0"/>
              <a:t>, т.е. опознавание графических образов (знаки препинания, шрифты, известные и неизвестные слова). Происходит членение речевого потока на синтагмы и распознавание предмета речи;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 smtClean="0"/>
              <a:t>–</a:t>
            </a:r>
            <a:r>
              <a:rPr lang="ru-RU" sz="2000" b="1" smtClean="0"/>
              <a:t>установление смысловых связей</a:t>
            </a:r>
            <a:r>
              <a:rPr lang="ru-RU" sz="2000" smtClean="0"/>
              <a:t>. Происходит семантизация неизвестных слов, устанавливаются смысловые связи между словами, синтагмами и другими более крупными смысловыми звеньями , которые определяются содержанием текста, его композиционно-смысловой структурой.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 smtClean="0"/>
              <a:t>–</a:t>
            </a:r>
            <a:r>
              <a:rPr lang="ru-RU" sz="2000" b="1" smtClean="0"/>
              <a:t>смыслоформулирование</a:t>
            </a:r>
            <a:r>
              <a:rPr lang="ru-RU" sz="2000" smtClean="0"/>
              <a:t> заключается в обобщении всей проделанной мыслительной работы, уяснении смысла сообщения для реципиента и его переводе на внутренний код. Происходит (или не происходит) понимание текста;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 smtClean="0"/>
              <a:t>–</a:t>
            </a:r>
            <a:r>
              <a:rPr lang="ru-RU" sz="2000" b="1" smtClean="0"/>
              <a:t>принятие смыслового решения</a:t>
            </a:r>
            <a:r>
              <a:rPr lang="ru-RU" sz="2000" smtClean="0"/>
              <a:t> (отражение понимания текста в каком либо действии): ответ на вопросы, постановка вопросов, составлении плана текста, подготовка сообщения по таблице и т.п.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>
                <a:latin typeface="Arial" charset="0"/>
                <a:cs typeface="Arial" charset="0"/>
              </a:rPr>
              <a:t>Фазы речевосприятия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 smtClean="0"/>
              <a:t>Исполнительная (реализующая).</a:t>
            </a:r>
            <a:r>
              <a:rPr lang="ru-RU" sz="2800" smtClean="0"/>
              <a:t>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/>
              <a:t>	- Завершается акт коммуникации.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/>
              <a:t>	- Проверяется результат, который может быть как успешным, так и неуспешным. Результат деятельности речевосприятия наиболее отчётливо просматривается в интерпретационном высказывании или в переводе понятого смысла на иной внешний код (схемы, таблицы, графики, модели).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>
                <a:latin typeface="Arial" charset="0"/>
                <a:cs typeface="Arial" charset="0"/>
              </a:rPr>
              <a:t>Три уровня понимания текста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b="1" smtClean="0"/>
              <a:t>Начальный</a:t>
            </a:r>
            <a:r>
              <a:rPr lang="ru-RU" smtClean="0"/>
              <a:t>, самый общий уровень понимания воспринимаемого текста состоит в понимании только основного предмета высказывания, то есть того, о чем идет речь. На этом уровне реципиент может только сказать, о чем говорится в тексте, но не может воспроизвести его содержание.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>
                <a:latin typeface="Arial" charset="0"/>
                <a:cs typeface="Arial" charset="0"/>
              </a:rPr>
              <a:t>Три уровня понимания текста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b="1" smtClean="0"/>
              <a:t>Второй уровень</a:t>
            </a:r>
            <a:r>
              <a:rPr lang="ru-RU" smtClean="0"/>
              <a:t> – уровень понимания смыслового содержания – определяется пониманием всего хода изложения мысли говорящего или пишущего, хода ее развития и аргументации. Он характеризуется пониманием не только того, о чем говорилось, но и того, что было сказано (т.е. ремы высказывания).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683</TotalTime>
  <Words>704</Words>
  <Application>Microsoft Office PowerPoint</Application>
  <PresentationFormat>On-screen Show (4:3)</PresentationFormat>
  <Paragraphs>80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</vt:lpstr>
      <vt:lpstr>Georgia</vt:lpstr>
      <vt:lpstr>Times New Roman</vt:lpstr>
      <vt:lpstr>Тема Office</vt:lpstr>
      <vt:lpstr>Тема Office</vt:lpstr>
      <vt:lpstr>Тема Office</vt:lpstr>
      <vt:lpstr>Тема Office</vt:lpstr>
      <vt:lpstr>  Обучение восприятию и пониманию текста: лингвометодические основы                                     Е.А.Рябухина, д.пед.н,                                                               декан филологического                  факультета ПГГПУ                                                  </vt:lpstr>
      <vt:lpstr>Речевая деятельность</vt:lpstr>
      <vt:lpstr>Структура речевой деятельности</vt:lpstr>
      <vt:lpstr>Деятельность речевосприяти</vt:lpstr>
      <vt:lpstr>Фазы речевосприятия</vt:lpstr>
      <vt:lpstr>Фазы речевосприятия</vt:lpstr>
      <vt:lpstr>Фазы речевосприятия</vt:lpstr>
      <vt:lpstr>Три уровня понимания текста</vt:lpstr>
      <vt:lpstr>Три уровня понимания текста</vt:lpstr>
      <vt:lpstr>Три уровня понимания текста</vt:lpstr>
      <vt:lpstr>Дополнительные условия правильности понимания текста </vt:lpstr>
      <vt:lpstr>Дополнительные условия правильности понимания текста</vt:lpstr>
      <vt:lpstr>Дополнительные условия правильности понимания текста:  виды текстовой информации</vt:lpstr>
      <vt:lpstr>Эффективные приёмы активизации деятельности речевосприятия</vt:lpstr>
      <vt:lpstr>Выводы</vt:lpstr>
      <vt:lpstr>Слайд 16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Елена</cp:lastModifiedBy>
  <cp:revision>43</cp:revision>
  <dcterms:created xsi:type="dcterms:W3CDTF">2013-10-16T06:54:36Z</dcterms:created>
  <dcterms:modified xsi:type="dcterms:W3CDTF">2016-03-01T04:53:27Z</dcterms:modified>
</cp:coreProperties>
</file>