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37"/>
  </p:notesMasterIdLst>
  <p:handoutMasterIdLst>
    <p:handoutMasterId r:id="rId38"/>
  </p:handoutMasterIdLst>
  <p:sldIdLst>
    <p:sldId id="466" r:id="rId2"/>
    <p:sldId id="462" r:id="rId3"/>
    <p:sldId id="420" r:id="rId4"/>
    <p:sldId id="460" r:id="rId5"/>
    <p:sldId id="437" r:id="rId6"/>
    <p:sldId id="438" r:id="rId7"/>
    <p:sldId id="439" r:id="rId8"/>
    <p:sldId id="440" r:id="rId9"/>
    <p:sldId id="441" r:id="rId10"/>
    <p:sldId id="448" r:id="rId11"/>
    <p:sldId id="442" r:id="rId12"/>
    <p:sldId id="443" r:id="rId13"/>
    <p:sldId id="449" r:id="rId14"/>
    <p:sldId id="450" r:id="rId15"/>
    <p:sldId id="444" r:id="rId16"/>
    <p:sldId id="451" r:id="rId17"/>
    <p:sldId id="445" r:id="rId18"/>
    <p:sldId id="446" r:id="rId19"/>
    <p:sldId id="455" r:id="rId20"/>
    <p:sldId id="456" r:id="rId21"/>
    <p:sldId id="452" r:id="rId22"/>
    <p:sldId id="463" r:id="rId23"/>
    <p:sldId id="464" r:id="rId24"/>
    <p:sldId id="465" r:id="rId25"/>
    <p:sldId id="469" r:id="rId26"/>
    <p:sldId id="457" r:id="rId27"/>
    <p:sldId id="470" r:id="rId28"/>
    <p:sldId id="471" r:id="rId29"/>
    <p:sldId id="472" r:id="rId30"/>
    <p:sldId id="473" r:id="rId31"/>
    <p:sldId id="474" r:id="rId32"/>
    <p:sldId id="468" r:id="rId33"/>
    <p:sldId id="476" r:id="rId34"/>
    <p:sldId id="475" r:id="rId35"/>
    <p:sldId id="459" r:id="rId3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54" autoAdjust="0"/>
  </p:normalViewPr>
  <p:slideViewPr>
    <p:cSldViewPr>
      <p:cViewPr>
        <p:scale>
          <a:sx n="59" d="100"/>
          <a:sy n="59" d="100"/>
        </p:scale>
        <p:origin x="-167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EB7414-FE99-4A19-82A6-5C50D7B5D839}" type="doc">
      <dgm:prSet loTypeId="urn:microsoft.com/office/officeart/2005/8/layout/pyramid4" loCatId="pyramid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573CC4-DA6E-4CA5-8FF5-B5C8F3577B6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solidFill>
                <a:srgbClr val="FFFF00"/>
              </a:solidFill>
            </a:rPr>
            <a:t>Предметные</a:t>
          </a:r>
        </a:p>
      </dgm:t>
    </dgm:pt>
    <dgm:pt modelId="{0BB11AC3-44D0-4D4B-AC9C-50519FED9FD4}" type="parTrans" cxnId="{D581F8B2-B104-4E8B-8B9A-E6AF3CBA4BEB}">
      <dgm:prSet/>
      <dgm:spPr/>
      <dgm:t>
        <a:bodyPr/>
        <a:lstStyle/>
        <a:p>
          <a:endParaRPr lang="ru-RU"/>
        </a:p>
      </dgm:t>
    </dgm:pt>
    <dgm:pt modelId="{1AD3143A-2232-4212-819B-81498F04EDE4}" type="sibTrans" cxnId="{D581F8B2-B104-4E8B-8B9A-E6AF3CBA4BEB}">
      <dgm:prSet/>
      <dgm:spPr/>
      <dgm:t>
        <a:bodyPr/>
        <a:lstStyle/>
        <a:p>
          <a:endParaRPr lang="ru-RU"/>
        </a:p>
      </dgm:t>
    </dgm:pt>
    <dgm:pt modelId="{903E0B82-41B0-4393-8687-6C20D893730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solidFill>
                <a:srgbClr val="FFFF00"/>
              </a:solidFill>
            </a:rPr>
            <a:t>Личностные</a:t>
          </a:r>
        </a:p>
      </dgm:t>
    </dgm:pt>
    <dgm:pt modelId="{B31229F6-C0A5-4E73-A18F-54300B9ED493}" type="parTrans" cxnId="{4CF5C102-8082-4D0B-8CDC-68D02EDE82BA}">
      <dgm:prSet/>
      <dgm:spPr/>
      <dgm:t>
        <a:bodyPr/>
        <a:lstStyle/>
        <a:p>
          <a:endParaRPr lang="ru-RU"/>
        </a:p>
      </dgm:t>
    </dgm:pt>
    <dgm:pt modelId="{9070A73B-86E1-48B4-AC9A-5283CB39B688}" type="sibTrans" cxnId="{4CF5C102-8082-4D0B-8CDC-68D02EDE82BA}">
      <dgm:prSet/>
      <dgm:spPr/>
      <dgm:t>
        <a:bodyPr/>
        <a:lstStyle/>
        <a:p>
          <a:endParaRPr lang="ru-RU"/>
        </a:p>
      </dgm:t>
    </dgm:pt>
    <dgm:pt modelId="{611FF304-D14C-4D1C-9C48-6D074C354326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FFFF00"/>
              </a:solidFill>
            </a:rPr>
            <a:t>Опыт предметных и УУД с учебным материалом</a:t>
          </a:r>
          <a:endParaRPr lang="ru-RU" sz="1600" dirty="0">
            <a:solidFill>
              <a:srgbClr val="FFFF00"/>
            </a:solidFill>
          </a:endParaRPr>
        </a:p>
      </dgm:t>
    </dgm:pt>
    <dgm:pt modelId="{F2AF75B1-63E9-4E3D-9CF6-45D6A6524D66}" type="parTrans" cxnId="{9C8B6B3F-6294-4BD3-B72A-B5E91BA91558}">
      <dgm:prSet/>
      <dgm:spPr/>
      <dgm:t>
        <a:bodyPr/>
        <a:lstStyle/>
        <a:p>
          <a:endParaRPr lang="ru-RU"/>
        </a:p>
      </dgm:t>
    </dgm:pt>
    <dgm:pt modelId="{998BCEC6-6E1E-4174-9580-8A0942280DC9}" type="sibTrans" cxnId="{9C8B6B3F-6294-4BD3-B72A-B5E91BA91558}">
      <dgm:prSet/>
      <dgm:spPr/>
      <dgm:t>
        <a:bodyPr/>
        <a:lstStyle/>
        <a:p>
          <a:endParaRPr lang="ru-RU"/>
        </a:p>
      </dgm:t>
    </dgm:pt>
    <dgm:pt modelId="{E0FEDE40-780E-4CDE-AA9A-C2CD7D1DD6E0}">
      <dgm:prSet phldrT="[Текст]" custT="1"/>
      <dgm:spPr>
        <a:solidFill>
          <a:srgbClr val="0070C0"/>
        </a:solidFill>
      </dgm:spPr>
      <dgm:t>
        <a:bodyPr/>
        <a:lstStyle/>
        <a:p>
          <a:pPr algn="l"/>
          <a:r>
            <a:rPr lang="ru-RU" sz="1400" dirty="0" err="1" smtClean="0">
              <a:solidFill>
                <a:srgbClr val="FFFF00"/>
              </a:solidFill>
            </a:rPr>
            <a:t>Метапредметые</a:t>
          </a:r>
          <a:endParaRPr lang="ru-RU" sz="1400" dirty="0">
            <a:solidFill>
              <a:srgbClr val="FFFF00"/>
            </a:solidFill>
          </a:endParaRPr>
        </a:p>
      </dgm:t>
    </dgm:pt>
    <dgm:pt modelId="{FCB9548B-BDDD-4905-868E-C940DBB0C9F2}" type="parTrans" cxnId="{C92FE49D-5460-4B4E-9DF9-E273A80E878F}">
      <dgm:prSet/>
      <dgm:spPr/>
      <dgm:t>
        <a:bodyPr/>
        <a:lstStyle/>
        <a:p>
          <a:endParaRPr lang="ru-RU"/>
        </a:p>
      </dgm:t>
    </dgm:pt>
    <dgm:pt modelId="{776F4A38-9B8B-40D2-8303-BFF728520BAD}" type="sibTrans" cxnId="{C92FE49D-5460-4B4E-9DF9-E273A80E878F}">
      <dgm:prSet/>
      <dgm:spPr/>
      <dgm:t>
        <a:bodyPr/>
        <a:lstStyle/>
        <a:p>
          <a:endParaRPr lang="ru-RU"/>
        </a:p>
      </dgm:t>
    </dgm:pt>
    <dgm:pt modelId="{A02DB364-0864-4A5E-88AC-6CA8C8F7E1B5}" type="pres">
      <dgm:prSet presAssocID="{4BEB7414-FE99-4A19-82A6-5C50D7B5D83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0F006-B56A-4107-94D5-337B8F318CF9}" type="pres">
      <dgm:prSet presAssocID="{4BEB7414-FE99-4A19-82A6-5C50D7B5D839}" presName="triangle1" presStyleLbl="node1" presStyleIdx="0" presStyleCnt="4" custLinFactNeighborX="1066" custLinFactNeighborY="4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37999-A5B2-4C19-9077-7E8DF30943FB}" type="pres">
      <dgm:prSet presAssocID="{4BEB7414-FE99-4A19-82A6-5C50D7B5D839}" presName="triangle2" presStyleLbl="node1" presStyleIdx="1" presStyleCnt="4" custLinFactNeighborX="3387" custLinFactNeighborY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7FE29-B63F-49D0-A0D5-115C6E8E7F9F}" type="pres">
      <dgm:prSet presAssocID="{4BEB7414-FE99-4A19-82A6-5C50D7B5D839}" presName="triangle3" presStyleLbl="node1" presStyleIdx="2" presStyleCnt="4" custLinFactNeighborX="1066" custLinFactNeighborY="4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9C381-8EEA-470D-AA2D-0EEFFC491E5D}" type="pres">
      <dgm:prSet presAssocID="{4BEB7414-FE99-4A19-82A6-5C50D7B5D839}" presName="triangle4" presStyleLbl="node1" presStyleIdx="3" presStyleCnt="4" custScaleX="105773" custLinFactNeighborX="566" custLinFactNeighborY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511ED-5E82-4A29-B57A-A32706BA7E91}" type="presOf" srcId="{903E0B82-41B0-4393-8687-6C20D8937302}" destId="{90837999-A5B2-4C19-9077-7E8DF30943FB}" srcOrd="0" destOrd="0" presId="urn:microsoft.com/office/officeart/2005/8/layout/pyramid4"/>
    <dgm:cxn modelId="{9C8B6B3F-6294-4BD3-B72A-B5E91BA91558}" srcId="{4BEB7414-FE99-4A19-82A6-5C50D7B5D839}" destId="{611FF304-D14C-4D1C-9C48-6D074C354326}" srcOrd="2" destOrd="0" parTransId="{F2AF75B1-63E9-4E3D-9CF6-45D6A6524D66}" sibTransId="{998BCEC6-6E1E-4174-9580-8A0942280DC9}"/>
    <dgm:cxn modelId="{08442FEE-6C19-4227-B7F6-BB0DE63B5E2A}" type="presOf" srcId="{611FF304-D14C-4D1C-9C48-6D074C354326}" destId="{0A57FE29-B63F-49D0-A0D5-115C6E8E7F9F}" srcOrd="0" destOrd="0" presId="urn:microsoft.com/office/officeart/2005/8/layout/pyramid4"/>
    <dgm:cxn modelId="{C92FE49D-5460-4B4E-9DF9-E273A80E878F}" srcId="{4BEB7414-FE99-4A19-82A6-5C50D7B5D839}" destId="{E0FEDE40-780E-4CDE-AA9A-C2CD7D1DD6E0}" srcOrd="3" destOrd="0" parTransId="{FCB9548B-BDDD-4905-868E-C940DBB0C9F2}" sibTransId="{776F4A38-9B8B-40D2-8303-BFF728520BAD}"/>
    <dgm:cxn modelId="{4CF5C102-8082-4D0B-8CDC-68D02EDE82BA}" srcId="{4BEB7414-FE99-4A19-82A6-5C50D7B5D839}" destId="{903E0B82-41B0-4393-8687-6C20D8937302}" srcOrd="1" destOrd="0" parTransId="{B31229F6-C0A5-4E73-A18F-54300B9ED493}" sibTransId="{9070A73B-86E1-48B4-AC9A-5283CB39B688}"/>
    <dgm:cxn modelId="{D581F8B2-B104-4E8B-8B9A-E6AF3CBA4BEB}" srcId="{4BEB7414-FE99-4A19-82A6-5C50D7B5D839}" destId="{35573CC4-DA6E-4CA5-8FF5-B5C8F3577B6F}" srcOrd="0" destOrd="0" parTransId="{0BB11AC3-44D0-4D4B-AC9C-50519FED9FD4}" sibTransId="{1AD3143A-2232-4212-819B-81498F04EDE4}"/>
    <dgm:cxn modelId="{63630D48-B9EE-4D16-B9CB-2ACB69068F3B}" type="presOf" srcId="{35573CC4-DA6E-4CA5-8FF5-B5C8F3577B6F}" destId="{CEA0F006-B56A-4107-94D5-337B8F318CF9}" srcOrd="0" destOrd="0" presId="urn:microsoft.com/office/officeart/2005/8/layout/pyramid4"/>
    <dgm:cxn modelId="{F6E89677-F2BB-42B4-B4B4-554B6F0A0FB7}" type="presOf" srcId="{E0FEDE40-780E-4CDE-AA9A-C2CD7D1DD6E0}" destId="{AFD9C381-8EEA-470D-AA2D-0EEFFC491E5D}" srcOrd="0" destOrd="0" presId="urn:microsoft.com/office/officeart/2005/8/layout/pyramid4"/>
    <dgm:cxn modelId="{75099F8D-A601-4DA6-9BE3-A445EC59F8C6}" type="presOf" srcId="{4BEB7414-FE99-4A19-82A6-5C50D7B5D839}" destId="{A02DB364-0864-4A5E-88AC-6CA8C8F7E1B5}" srcOrd="0" destOrd="0" presId="urn:microsoft.com/office/officeart/2005/8/layout/pyramid4"/>
    <dgm:cxn modelId="{02B2FA7C-C585-4F71-B68A-3A71A38176E6}" type="presParOf" srcId="{A02DB364-0864-4A5E-88AC-6CA8C8F7E1B5}" destId="{CEA0F006-B56A-4107-94D5-337B8F318CF9}" srcOrd="0" destOrd="0" presId="urn:microsoft.com/office/officeart/2005/8/layout/pyramid4"/>
    <dgm:cxn modelId="{010295BE-A621-43B9-A3D6-EE9023957BA7}" type="presParOf" srcId="{A02DB364-0864-4A5E-88AC-6CA8C8F7E1B5}" destId="{90837999-A5B2-4C19-9077-7E8DF30943FB}" srcOrd="1" destOrd="0" presId="urn:microsoft.com/office/officeart/2005/8/layout/pyramid4"/>
    <dgm:cxn modelId="{3B3D8109-0230-480F-8FE5-0BEA0E209A0B}" type="presParOf" srcId="{A02DB364-0864-4A5E-88AC-6CA8C8F7E1B5}" destId="{0A57FE29-B63F-49D0-A0D5-115C6E8E7F9F}" srcOrd="2" destOrd="0" presId="urn:microsoft.com/office/officeart/2005/8/layout/pyramid4"/>
    <dgm:cxn modelId="{72FC6D17-40EB-4372-B883-4B06CDC70CB4}" type="presParOf" srcId="{A02DB364-0864-4A5E-88AC-6CA8C8F7E1B5}" destId="{AFD9C381-8EEA-470D-AA2D-0EEFFC491E5D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B7414-FE99-4A19-82A6-5C50D7B5D839}" type="doc">
      <dgm:prSet loTypeId="urn:microsoft.com/office/officeart/2005/8/layout/pyramid4" loCatId="pyramid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573CC4-DA6E-4CA5-8FF5-B5C8F3577B6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solidFill>
                <a:srgbClr val="FFFF00"/>
              </a:solidFill>
            </a:rPr>
            <a:t>Предметные</a:t>
          </a:r>
        </a:p>
      </dgm:t>
    </dgm:pt>
    <dgm:pt modelId="{0BB11AC3-44D0-4D4B-AC9C-50519FED9FD4}" type="parTrans" cxnId="{D581F8B2-B104-4E8B-8B9A-E6AF3CBA4BEB}">
      <dgm:prSet/>
      <dgm:spPr/>
      <dgm:t>
        <a:bodyPr/>
        <a:lstStyle/>
        <a:p>
          <a:endParaRPr lang="ru-RU"/>
        </a:p>
      </dgm:t>
    </dgm:pt>
    <dgm:pt modelId="{1AD3143A-2232-4212-819B-81498F04EDE4}" type="sibTrans" cxnId="{D581F8B2-B104-4E8B-8B9A-E6AF3CBA4BEB}">
      <dgm:prSet/>
      <dgm:spPr/>
      <dgm:t>
        <a:bodyPr/>
        <a:lstStyle/>
        <a:p>
          <a:endParaRPr lang="ru-RU"/>
        </a:p>
      </dgm:t>
    </dgm:pt>
    <dgm:pt modelId="{903E0B82-41B0-4393-8687-6C20D893730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dirty="0">
              <a:solidFill>
                <a:srgbClr val="FFFF00"/>
              </a:solidFill>
            </a:rPr>
            <a:t>Личностные</a:t>
          </a:r>
        </a:p>
      </dgm:t>
    </dgm:pt>
    <dgm:pt modelId="{B31229F6-C0A5-4E73-A18F-54300B9ED493}" type="parTrans" cxnId="{4CF5C102-8082-4D0B-8CDC-68D02EDE82BA}">
      <dgm:prSet/>
      <dgm:spPr/>
      <dgm:t>
        <a:bodyPr/>
        <a:lstStyle/>
        <a:p>
          <a:endParaRPr lang="ru-RU"/>
        </a:p>
      </dgm:t>
    </dgm:pt>
    <dgm:pt modelId="{9070A73B-86E1-48B4-AC9A-5283CB39B688}" type="sibTrans" cxnId="{4CF5C102-8082-4D0B-8CDC-68D02EDE82BA}">
      <dgm:prSet/>
      <dgm:spPr/>
      <dgm:t>
        <a:bodyPr/>
        <a:lstStyle/>
        <a:p>
          <a:endParaRPr lang="ru-RU"/>
        </a:p>
      </dgm:t>
    </dgm:pt>
    <dgm:pt modelId="{611FF304-D14C-4D1C-9C48-6D074C354326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FFFF00"/>
              </a:solidFill>
            </a:rPr>
            <a:t>Опыт предметных и УУД с учебным материалом</a:t>
          </a:r>
          <a:endParaRPr lang="ru-RU" sz="1600" dirty="0">
            <a:solidFill>
              <a:srgbClr val="FFFF00"/>
            </a:solidFill>
          </a:endParaRPr>
        </a:p>
      </dgm:t>
    </dgm:pt>
    <dgm:pt modelId="{F2AF75B1-63E9-4E3D-9CF6-45D6A6524D66}" type="parTrans" cxnId="{9C8B6B3F-6294-4BD3-B72A-B5E91BA91558}">
      <dgm:prSet/>
      <dgm:spPr/>
      <dgm:t>
        <a:bodyPr/>
        <a:lstStyle/>
        <a:p>
          <a:endParaRPr lang="ru-RU"/>
        </a:p>
      </dgm:t>
    </dgm:pt>
    <dgm:pt modelId="{998BCEC6-6E1E-4174-9580-8A0942280DC9}" type="sibTrans" cxnId="{9C8B6B3F-6294-4BD3-B72A-B5E91BA91558}">
      <dgm:prSet/>
      <dgm:spPr/>
      <dgm:t>
        <a:bodyPr/>
        <a:lstStyle/>
        <a:p>
          <a:endParaRPr lang="ru-RU"/>
        </a:p>
      </dgm:t>
    </dgm:pt>
    <dgm:pt modelId="{E0FEDE40-780E-4CDE-AA9A-C2CD7D1DD6E0}">
      <dgm:prSet phldrT="[Текст]" custT="1"/>
      <dgm:spPr>
        <a:solidFill>
          <a:srgbClr val="0070C0"/>
        </a:solidFill>
      </dgm:spPr>
      <dgm:t>
        <a:bodyPr/>
        <a:lstStyle/>
        <a:p>
          <a:pPr algn="l"/>
          <a:r>
            <a:rPr lang="ru-RU" sz="1400" dirty="0" err="1" smtClean="0">
              <a:solidFill>
                <a:srgbClr val="FFFF00"/>
              </a:solidFill>
            </a:rPr>
            <a:t>Метапредметые</a:t>
          </a:r>
          <a:endParaRPr lang="ru-RU" sz="1400" dirty="0">
            <a:solidFill>
              <a:srgbClr val="FFFF00"/>
            </a:solidFill>
          </a:endParaRPr>
        </a:p>
      </dgm:t>
    </dgm:pt>
    <dgm:pt modelId="{FCB9548B-BDDD-4905-868E-C940DBB0C9F2}" type="parTrans" cxnId="{C92FE49D-5460-4B4E-9DF9-E273A80E878F}">
      <dgm:prSet/>
      <dgm:spPr/>
      <dgm:t>
        <a:bodyPr/>
        <a:lstStyle/>
        <a:p>
          <a:endParaRPr lang="ru-RU"/>
        </a:p>
      </dgm:t>
    </dgm:pt>
    <dgm:pt modelId="{776F4A38-9B8B-40D2-8303-BFF728520BAD}" type="sibTrans" cxnId="{C92FE49D-5460-4B4E-9DF9-E273A80E878F}">
      <dgm:prSet/>
      <dgm:spPr/>
      <dgm:t>
        <a:bodyPr/>
        <a:lstStyle/>
        <a:p>
          <a:endParaRPr lang="ru-RU"/>
        </a:p>
      </dgm:t>
    </dgm:pt>
    <dgm:pt modelId="{A02DB364-0864-4A5E-88AC-6CA8C8F7E1B5}" type="pres">
      <dgm:prSet presAssocID="{4BEB7414-FE99-4A19-82A6-5C50D7B5D83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0F006-B56A-4107-94D5-337B8F318CF9}" type="pres">
      <dgm:prSet presAssocID="{4BEB7414-FE99-4A19-82A6-5C50D7B5D839}" presName="triangle1" presStyleLbl="node1" presStyleIdx="0" presStyleCnt="4" custLinFactNeighborX="1066" custLinFactNeighborY="4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37999-A5B2-4C19-9077-7E8DF30943FB}" type="pres">
      <dgm:prSet presAssocID="{4BEB7414-FE99-4A19-82A6-5C50D7B5D839}" presName="triangle2" presStyleLbl="node1" presStyleIdx="1" presStyleCnt="4" custLinFactNeighborX="3387" custLinFactNeighborY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7FE29-B63F-49D0-A0D5-115C6E8E7F9F}" type="pres">
      <dgm:prSet presAssocID="{4BEB7414-FE99-4A19-82A6-5C50D7B5D839}" presName="triangle3" presStyleLbl="node1" presStyleIdx="2" presStyleCnt="4" custLinFactNeighborX="1066" custLinFactNeighborY="4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9C381-8EEA-470D-AA2D-0EEFFC491E5D}" type="pres">
      <dgm:prSet presAssocID="{4BEB7414-FE99-4A19-82A6-5C50D7B5D839}" presName="triangle4" presStyleLbl="node1" presStyleIdx="3" presStyleCnt="4" custScaleX="105773" custLinFactNeighborX="566" custLinFactNeighborY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2FE49D-5460-4B4E-9DF9-E273A80E878F}" srcId="{4BEB7414-FE99-4A19-82A6-5C50D7B5D839}" destId="{E0FEDE40-780E-4CDE-AA9A-C2CD7D1DD6E0}" srcOrd="3" destOrd="0" parTransId="{FCB9548B-BDDD-4905-868E-C940DBB0C9F2}" sibTransId="{776F4A38-9B8B-40D2-8303-BFF728520BAD}"/>
    <dgm:cxn modelId="{B061BC40-1573-408D-849F-ADC24C014D8B}" type="presOf" srcId="{E0FEDE40-780E-4CDE-AA9A-C2CD7D1DD6E0}" destId="{AFD9C381-8EEA-470D-AA2D-0EEFFC491E5D}" srcOrd="0" destOrd="0" presId="urn:microsoft.com/office/officeart/2005/8/layout/pyramid4"/>
    <dgm:cxn modelId="{AE0C1F29-8D50-45F2-A36A-65D9F7D7B092}" type="presOf" srcId="{35573CC4-DA6E-4CA5-8FF5-B5C8F3577B6F}" destId="{CEA0F006-B56A-4107-94D5-337B8F318CF9}" srcOrd="0" destOrd="0" presId="urn:microsoft.com/office/officeart/2005/8/layout/pyramid4"/>
    <dgm:cxn modelId="{9C8B6B3F-6294-4BD3-B72A-B5E91BA91558}" srcId="{4BEB7414-FE99-4A19-82A6-5C50D7B5D839}" destId="{611FF304-D14C-4D1C-9C48-6D074C354326}" srcOrd="2" destOrd="0" parTransId="{F2AF75B1-63E9-4E3D-9CF6-45D6A6524D66}" sibTransId="{998BCEC6-6E1E-4174-9580-8A0942280DC9}"/>
    <dgm:cxn modelId="{E2A97D76-859B-4642-AE3F-7BFBAA161173}" type="presOf" srcId="{611FF304-D14C-4D1C-9C48-6D074C354326}" destId="{0A57FE29-B63F-49D0-A0D5-115C6E8E7F9F}" srcOrd="0" destOrd="0" presId="urn:microsoft.com/office/officeart/2005/8/layout/pyramid4"/>
    <dgm:cxn modelId="{FCA6BB76-34E5-49F3-8EF4-E6BF0E225E11}" type="presOf" srcId="{903E0B82-41B0-4393-8687-6C20D8937302}" destId="{90837999-A5B2-4C19-9077-7E8DF30943FB}" srcOrd="0" destOrd="0" presId="urn:microsoft.com/office/officeart/2005/8/layout/pyramid4"/>
    <dgm:cxn modelId="{4CF5C102-8082-4D0B-8CDC-68D02EDE82BA}" srcId="{4BEB7414-FE99-4A19-82A6-5C50D7B5D839}" destId="{903E0B82-41B0-4393-8687-6C20D8937302}" srcOrd="1" destOrd="0" parTransId="{B31229F6-C0A5-4E73-A18F-54300B9ED493}" sibTransId="{9070A73B-86E1-48B4-AC9A-5283CB39B688}"/>
    <dgm:cxn modelId="{31C32878-BE15-4ACA-9390-8FD548E645FF}" type="presOf" srcId="{4BEB7414-FE99-4A19-82A6-5C50D7B5D839}" destId="{A02DB364-0864-4A5E-88AC-6CA8C8F7E1B5}" srcOrd="0" destOrd="0" presId="urn:microsoft.com/office/officeart/2005/8/layout/pyramid4"/>
    <dgm:cxn modelId="{D581F8B2-B104-4E8B-8B9A-E6AF3CBA4BEB}" srcId="{4BEB7414-FE99-4A19-82A6-5C50D7B5D839}" destId="{35573CC4-DA6E-4CA5-8FF5-B5C8F3577B6F}" srcOrd="0" destOrd="0" parTransId="{0BB11AC3-44D0-4D4B-AC9C-50519FED9FD4}" sibTransId="{1AD3143A-2232-4212-819B-81498F04EDE4}"/>
    <dgm:cxn modelId="{486D1BA0-D21A-4D65-83FF-47F4B6A12A51}" type="presParOf" srcId="{A02DB364-0864-4A5E-88AC-6CA8C8F7E1B5}" destId="{CEA0F006-B56A-4107-94D5-337B8F318CF9}" srcOrd="0" destOrd="0" presId="urn:microsoft.com/office/officeart/2005/8/layout/pyramid4"/>
    <dgm:cxn modelId="{9DD565DD-FE3F-407A-8954-FC7649457C80}" type="presParOf" srcId="{A02DB364-0864-4A5E-88AC-6CA8C8F7E1B5}" destId="{90837999-A5B2-4C19-9077-7E8DF30943FB}" srcOrd="1" destOrd="0" presId="urn:microsoft.com/office/officeart/2005/8/layout/pyramid4"/>
    <dgm:cxn modelId="{363A9783-0118-41FA-BF60-7BFF43034D9C}" type="presParOf" srcId="{A02DB364-0864-4A5E-88AC-6CA8C8F7E1B5}" destId="{0A57FE29-B63F-49D0-A0D5-115C6E8E7F9F}" srcOrd="2" destOrd="0" presId="urn:microsoft.com/office/officeart/2005/8/layout/pyramid4"/>
    <dgm:cxn modelId="{9C1C2466-DD01-4B85-9199-DFF14CAE4ED9}" type="presParOf" srcId="{A02DB364-0864-4A5E-88AC-6CA8C8F7E1B5}" destId="{AFD9C381-8EEA-470D-AA2D-0EEFFC491E5D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0F006-B56A-4107-94D5-337B8F318CF9}">
      <dsp:nvSpPr>
        <dsp:cNvPr id="0" name=""/>
        <dsp:cNvSpPr/>
      </dsp:nvSpPr>
      <dsp:spPr>
        <a:xfrm>
          <a:off x="2622881" y="122355"/>
          <a:ext cx="2869490" cy="2869490"/>
        </a:xfrm>
        <a:prstGeom prst="triangl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</a:rPr>
            <a:t>Предметные</a:t>
          </a:r>
        </a:p>
      </dsp:txBody>
      <dsp:txXfrm>
        <a:off x="3340254" y="1557100"/>
        <a:ext cx="1434745" cy="1434745"/>
      </dsp:txXfrm>
    </dsp:sp>
    <dsp:sp modelId="{90837999-A5B2-4C19-9077-7E8DF30943FB}">
      <dsp:nvSpPr>
        <dsp:cNvPr id="0" name=""/>
        <dsp:cNvSpPr/>
      </dsp:nvSpPr>
      <dsp:spPr>
        <a:xfrm>
          <a:off x="1254737" y="2858672"/>
          <a:ext cx="2869490" cy="2869490"/>
        </a:xfrm>
        <a:prstGeom prst="triangl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</a:rPr>
            <a:t>Личностные</a:t>
          </a:r>
        </a:p>
      </dsp:txBody>
      <dsp:txXfrm>
        <a:off x="1972110" y="4293417"/>
        <a:ext cx="1434745" cy="1434745"/>
      </dsp:txXfrm>
    </dsp:sp>
    <dsp:sp modelId="{0A57FE29-B63F-49D0-A0D5-115C6E8E7F9F}">
      <dsp:nvSpPr>
        <dsp:cNvPr id="0" name=""/>
        <dsp:cNvSpPr/>
      </dsp:nvSpPr>
      <dsp:spPr>
        <a:xfrm rot="10800000">
          <a:off x="2622881" y="2869490"/>
          <a:ext cx="2869490" cy="2869490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FF00"/>
              </a:solidFill>
            </a:rPr>
            <a:t>Опыт предметных и УУД с учебным материалом</a:t>
          </a:r>
          <a:endParaRPr lang="ru-RU" sz="1600" kern="1200" dirty="0">
            <a:solidFill>
              <a:srgbClr val="FFFF00"/>
            </a:solidFill>
          </a:endParaRPr>
        </a:p>
      </dsp:txBody>
      <dsp:txXfrm rot="10800000">
        <a:off x="3340253" y="2869490"/>
        <a:ext cx="1434745" cy="1434745"/>
      </dsp:txXfrm>
    </dsp:sp>
    <dsp:sp modelId="{AFD9C381-8EEA-470D-AA2D-0EEFFC491E5D}">
      <dsp:nvSpPr>
        <dsp:cNvPr id="0" name=""/>
        <dsp:cNvSpPr/>
      </dsp:nvSpPr>
      <dsp:spPr>
        <a:xfrm>
          <a:off x="3960451" y="2858672"/>
          <a:ext cx="3035145" cy="2869490"/>
        </a:xfrm>
        <a:prstGeom prst="triangl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rgbClr val="FFFF00"/>
              </a:solidFill>
            </a:rPr>
            <a:t>Метапредметые</a:t>
          </a:r>
          <a:endParaRPr lang="ru-RU" sz="1400" kern="1200" dirty="0">
            <a:solidFill>
              <a:srgbClr val="FFFF00"/>
            </a:solidFill>
          </a:endParaRPr>
        </a:p>
      </dsp:txBody>
      <dsp:txXfrm>
        <a:off x="4719237" y="4293417"/>
        <a:ext cx="1517573" cy="1434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348E6-4F98-413E-BC17-837FD334D4C9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4BA85-F125-4FF2-8B3B-2AAD71B241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57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C090B-3683-473D-BE60-6DB4960E3BAA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9A54F-1B8B-433C-BE10-206FC9674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9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9A54F-1B8B-433C-BE10-206FC9674F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3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832F70-841A-4F60-97B6-A7986B582D8A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ru-RU" altLang="ru-RU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80" tIns="46040" rIns="92080" bIns="460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F4F23D-62F4-4ABE-B0E2-372A990AFC96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ru-RU" altLang="ru-RU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80" tIns="46040" rIns="92080" bIns="460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B28D35-1986-479F-B845-59B5D98DEDE9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08245F-1C0A-40E0-ABEC-2E114CB32628}" type="slidenum">
              <a:rPr lang="ru-RU" altLang="ru-RU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Таким образом, мы рассматриваем развитие УУД в начальной школе как процесс, проходящий в три основных этапа: выполнение по образцу, содержащему способ действия («представление»),  осуществление способа действия  по его названию («способ»),  применение необходимого способа действия в контексте учебной задачи (собственно «Универсальное учебное действие») (см. также рис. №1):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254CA-C921-4054-B44A-8B4B866D771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DBFD1-6ECF-42A4-AB72-CE92C756DE5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27487-5EB3-4987-BFD5-DFB180581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zankov@apkpro.ru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://www.sistemazankova.ru/" TargetMode="External"/><Relationship Id="rId4" Type="http://schemas.openxmlformats.org/officeDocument/2006/relationships/hyperlink" Target="mailto:sistemazankova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2FON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596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8" descr="VG_logo1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0350"/>
            <a:ext cx="2057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C:\Documents and Settings\yakovleva\Рабочий стол\МАРИНА\ФНМЦ\_логотипы_ФНМЦ\ZANK1_goluboi+blik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00663"/>
            <a:ext cx="13382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N12_01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93663"/>
            <a:ext cx="6545263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рямоугольник 4"/>
          <p:cNvSpPr>
            <a:spLocks noChangeArrowheads="1"/>
          </p:cNvSpPr>
          <p:nvPr/>
        </p:nvSpPr>
        <p:spPr bwMode="auto">
          <a:xfrm>
            <a:off x="2342147" y="3105149"/>
            <a:ext cx="6624638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003399"/>
              </a:solidFill>
            </a:endParaRPr>
          </a:p>
          <a:p>
            <a:pPr algn="ctr" eaLnBrk="1" hangingPunct="1"/>
            <a:r>
              <a:rPr lang="ru-RU" sz="3200" b="1" dirty="0" err="1" smtClean="0">
                <a:solidFill>
                  <a:srgbClr val="002060"/>
                </a:solidFill>
              </a:rPr>
              <a:t>Метапредметные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результаты обучения: начальная школа, основная школа </a:t>
            </a:r>
          </a:p>
          <a:p>
            <a:pPr algn="ctr" eaLnBrk="1" hangingPunct="1"/>
            <a:endParaRPr lang="ru-RU" alt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600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83671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Самоорганизация и </a:t>
            </a:r>
            <a:r>
              <a:rPr lang="ru-RU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саморегуляция</a:t>
            </a:r>
            <a:endParaRPr lang="ru-RU" sz="2800" b="1" dirty="0"/>
          </a:p>
        </p:txBody>
      </p:sp>
      <p:pic>
        <p:nvPicPr>
          <p:cNvPr id="16" name="Picture 4" descr="1ч 37 только рамоч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933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600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83671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Самоорганизация и </a:t>
            </a:r>
            <a:r>
              <a:rPr lang="ru-RU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саморегуляция</a:t>
            </a:r>
            <a:endParaRPr lang="ru-RU" sz="2800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4" cstate="print"/>
          <a:srcRect l="7747" t="22368" r="53823" b="13601"/>
          <a:stretch/>
        </p:blipFill>
        <p:spPr bwMode="auto">
          <a:xfrm>
            <a:off x="3536424" y="1412776"/>
            <a:ext cx="5184575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9552" y="2551837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С.Г. Яковлева, Е.Н. Петрова</a:t>
            </a:r>
          </a:p>
          <a:p>
            <a:r>
              <a:rPr lang="ru-RU" b="1" dirty="0" smtClean="0"/>
              <a:t>Создаём проект: планируем, </a:t>
            </a:r>
            <a:br>
              <a:rPr lang="ru-RU" b="1" dirty="0" smtClean="0"/>
            </a:br>
            <a:r>
              <a:rPr lang="ru-RU" b="1" dirty="0" smtClean="0"/>
              <a:t>взаимодействуем, узнаём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Рабочая тетрадь </a:t>
            </a:r>
          </a:p>
          <a:p>
            <a:r>
              <a:rPr lang="ru-RU" b="1" dirty="0" smtClean="0"/>
              <a:t>1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Личностный смысл учения и начальные формы рефлексии</a:t>
            </a:r>
            <a:endParaRPr lang="ru-RU" altLang="ru-RU" sz="24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7544" y="1340768"/>
            <a:ext cx="115212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Личностный смысл учения и начальные формы рефлексии</a:t>
            </a:r>
            <a:endParaRPr lang="ru-RU" altLang="ru-RU" sz="24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 rotWithShape="1">
          <a:blip r:embed="rId4" cstate="print"/>
          <a:srcRect l="8865" t="21116" r="54084" b="8377"/>
          <a:stretch/>
        </p:blipFill>
        <p:spPr bwMode="auto">
          <a:xfrm>
            <a:off x="1547664" y="1340768"/>
            <a:ext cx="5472608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Личностный смысл учения и начальные формы рефлексии</a:t>
            </a:r>
            <a:endParaRPr lang="ru-RU" altLang="ru-RU" sz="24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3241" r="15666" b="8781"/>
          <a:stretch/>
        </p:blipFill>
        <p:spPr bwMode="auto">
          <a:xfrm>
            <a:off x="467544" y="1340768"/>
            <a:ext cx="79208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Ценностно-смысловые установки</a:t>
            </a:r>
            <a:endParaRPr lang="ru-RU" altLang="ru-RU" sz="28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 rotWithShape="1">
          <a:blip r:embed="rId4" cstate="print"/>
          <a:srcRect l="11267" t="30064" r="35816" b="10703"/>
          <a:stretch/>
        </p:blipFill>
        <p:spPr bwMode="auto">
          <a:xfrm>
            <a:off x="467544" y="1556792"/>
            <a:ext cx="3816424" cy="468052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653" t="15527" r="60411" b="11328"/>
          <a:stretch/>
        </p:blipFill>
        <p:spPr bwMode="auto">
          <a:xfrm>
            <a:off x="4355976" y="1556792"/>
            <a:ext cx="4126552" cy="47525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Ценностно-смысловые установки</a:t>
            </a:r>
            <a:endParaRPr lang="ru-RU" altLang="ru-RU" sz="28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8750" r="53906" b="43750"/>
          <a:stretch>
            <a:fillRect/>
          </a:stretch>
        </p:blipFill>
        <p:spPr bwMode="auto">
          <a:xfrm>
            <a:off x="395536" y="1412776"/>
            <a:ext cx="3744416" cy="396044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61638" r="51563" b="15311"/>
          <a:stretch>
            <a:fillRect/>
          </a:stretch>
        </p:blipFill>
        <p:spPr bwMode="auto">
          <a:xfrm>
            <a:off x="4211960" y="1484784"/>
            <a:ext cx="446449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3" t="18488" r="6250" b="66327"/>
          <a:stretch/>
        </p:blipFill>
        <p:spPr bwMode="auto">
          <a:xfrm>
            <a:off x="4499992" y="4077072"/>
            <a:ext cx="3869824" cy="22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Самостоятельное приобретение и интеграция знаний</a:t>
            </a:r>
            <a:endParaRPr lang="ru-RU" altLang="ru-RU" sz="24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9866" t="67026" r="5084" b="12074"/>
          <a:stretch/>
        </p:blipFill>
        <p:spPr bwMode="auto">
          <a:xfrm>
            <a:off x="539552" y="1412776"/>
            <a:ext cx="3528392" cy="36724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38458" r="47229" b="10682"/>
          <a:stretch/>
        </p:blipFill>
        <p:spPr bwMode="auto">
          <a:xfrm>
            <a:off x="4067944" y="1412776"/>
            <a:ext cx="46805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55976" y="1412776"/>
            <a:ext cx="346720" cy="41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проблем</a:t>
            </a:r>
            <a:endParaRPr lang="ru-RU" altLang="ru-RU" sz="28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824" t="29275" r="29833" b="9208"/>
          <a:stretch/>
        </p:blipFill>
        <p:spPr bwMode="auto">
          <a:xfrm>
            <a:off x="1979712" y="1412776"/>
            <a:ext cx="5256584" cy="49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проблем</a:t>
            </a:r>
            <a:endParaRPr lang="ru-RU" altLang="ru-RU" sz="2800" b="1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4" name="Picture 5" descr="1ч 97"/>
          <p:cNvPicPr>
            <a:picLocks noChangeAspect="1" noChangeArrowheads="1"/>
          </p:cNvPicPr>
          <p:nvPr/>
        </p:nvPicPr>
        <p:blipFill rotWithShape="1">
          <a:blip r:embed="rId4" cstate="print"/>
          <a:srcRect l="1799" t="2408" r="2829" b="9312"/>
          <a:stretch/>
        </p:blipFill>
        <p:spPr bwMode="auto">
          <a:xfrm>
            <a:off x="467544" y="1412776"/>
            <a:ext cx="4104456" cy="497599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 rotWithShape="1">
          <a:blip r:embed="rId5" cstate="print"/>
          <a:srcRect l="15321" t="52791" r="35514" b="37183"/>
          <a:stretch/>
        </p:blipFill>
        <p:spPr bwMode="auto">
          <a:xfrm>
            <a:off x="4644008" y="1556792"/>
            <a:ext cx="3829432" cy="946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6" cstate="print"/>
          <a:srcRect l="14761" t="40745" r="35129" b="43686"/>
          <a:stretch/>
        </p:blipFill>
        <p:spPr bwMode="auto">
          <a:xfrm>
            <a:off x="4716016" y="2420888"/>
            <a:ext cx="3685417" cy="2018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5" cstate="print"/>
          <a:srcRect l="10865" t="61671" r="35514" b="18935"/>
          <a:stretch/>
        </p:blipFill>
        <p:spPr bwMode="auto">
          <a:xfrm>
            <a:off x="4499992" y="4365104"/>
            <a:ext cx="4176464" cy="1831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3775948" y="3244334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cs typeface="Arial" charset="0"/>
              </a:rPr>
              <a:t>ЛИЧНОСТНЫЕ</a:t>
            </a:r>
            <a:endParaRPr lang="ru-RU" alt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auto">
          <a:xfrm>
            <a:off x="395535" y="1052736"/>
            <a:ext cx="2498477" cy="85702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cs typeface="Arial" charset="0"/>
              </a:rPr>
              <a:t>ЛИЧНОСТНЫЕ</a:t>
            </a:r>
            <a:endParaRPr lang="ru-RU" alt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AutoShape 48"/>
          <p:cNvSpPr>
            <a:spLocks noChangeArrowheads="1"/>
          </p:cNvSpPr>
          <p:nvPr/>
        </p:nvSpPr>
        <p:spPr bwMode="auto">
          <a:xfrm>
            <a:off x="3059113" y="1052736"/>
            <a:ext cx="2928937" cy="85702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МЕТАПРЕДМЕТНЫЕ</a:t>
            </a: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6084888" y="1052736"/>
            <a:ext cx="2591568" cy="85702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ПРЕДМЕТНЫЕ</a:t>
            </a:r>
          </a:p>
        </p:txBody>
      </p:sp>
      <p:sp>
        <p:nvSpPr>
          <p:cNvPr id="14" name="AutoShape 50"/>
          <p:cNvSpPr>
            <a:spLocks noChangeArrowheads="1"/>
          </p:cNvSpPr>
          <p:nvPr/>
        </p:nvSpPr>
        <p:spPr bwMode="auto">
          <a:xfrm>
            <a:off x="323528" y="1988841"/>
            <a:ext cx="2533972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cs typeface="Arial" charset="0"/>
              </a:rPr>
              <a:t>Самоопределение: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внутренняя позиция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 школьника;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самоуважение и самооценка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3528" y="3140968"/>
            <a:ext cx="2499047" cy="115212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 err="1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Смыслообразование</a:t>
            </a: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: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мотивация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(учебная, социальная);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границы собственного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знания и «незнания»</a:t>
            </a:r>
          </a:p>
        </p:txBody>
      </p:sp>
      <p:sp>
        <p:nvSpPr>
          <p:cNvPr id="16" name="AutoShape 52"/>
          <p:cNvSpPr>
            <a:spLocks noChangeArrowheads="1"/>
          </p:cNvSpPr>
          <p:nvPr/>
        </p:nvSpPr>
        <p:spPr bwMode="auto">
          <a:xfrm>
            <a:off x="323528" y="4437113"/>
            <a:ext cx="2641922" cy="208823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Морально-этическая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ориентация: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ориентация на выполнение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моральных норм;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способность к решению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моральных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проблем на основе </a:t>
            </a:r>
          </a:p>
          <a:p>
            <a:pPr algn="ctr">
              <a:defRPr/>
            </a:pPr>
            <a:r>
              <a:rPr lang="ru-RU" sz="1400" b="1" dirty="0" err="1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децентрации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оценка своих поступков </a:t>
            </a:r>
          </a:p>
        </p:txBody>
      </p:sp>
      <p:sp>
        <p:nvSpPr>
          <p:cNvPr id="17" name="AutoShape 53"/>
          <p:cNvSpPr>
            <a:spLocks noChangeArrowheads="1"/>
          </p:cNvSpPr>
          <p:nvPr/>
        </p:nvSpPr>
        <p:spPr bwMode="auto">
          <a:xfrm>
            <a:off x="2916238" y="2060575"/>
            <a:ext cx="3311525" cy="13684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Регулятивные:</a:t>
            </a:r>
            <a:endParaRPr lang="ru-RU" sz="1600" b="1" dirty="0">
              <a:solidFill>
                <a:srgbClr val="000099"/>
              </a:solidFill>
              <a:latin typeface="Bookman Old Style" pitchFamily="18" charset="0"/>
              <a:cs typeface="Arial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управление своей деятельностью;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контроль и коррекция;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инициативность и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 самостоятельность</a:t>
            </a:r>
          </a:p>
        </p:txBody>
      </p:sp>
      <p:sp>
        <p:nvSpPr>
          <p:cNvPr id="18" name="AutoShape 54"/>
          <p:cNvSpPr>
            <a:spLocks noChangeArrowheads="1"/>
          </p:cNvSpPr>
          <p:nvPr/>
        </p:nvSpPr>
        <p:spPr bwMode="auto">
          <a:xfrm>
            <a:off x="2987675" y="3501009"/>
            <a:ext cx="3240088" cy="7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Коммуникативные: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речевая деятельность;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навыки сотрудничества</a:t>
            </a:r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>
            <a:off x="3059113" y="4365105"/>
            <a:ext cx="3155950" cy="216024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Познавательные: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работа с информацией;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с учебными моделями;</a:t>
            </a:r>
          </a:p>
          <a:p>
            <a:pPr algn="ctr">
              <a:defRPr/>
            </a:pPr>
            <a:r>
              <a:rPr lang="ru-RU" sz="1400" b="1" dirty="0" err="1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использ</a:t>
            </a: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. </a:t>
            </a:r>
            <a:r>
              <a:rPr lang="ru-RU" sz="1400" b="1" dirty="0" err="1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знако-символических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  <a:cs typeface="Arial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средств, общих схем решения;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выполнение операций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сравнения, анализа, обобщения,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классификации,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подведения под понятие</a:t>
            </a:r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>
            <a:off x="6300789" y="2133600"/>
            <a:ext cx="2375667" cy="7905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21" name="Text Box 59"/>
          <p:cNvSpPr txBox="1">
            <a:spLocks noChangeArrowheads="1"/>
          </p:cNvSpPr>
          <p:nvPr/>
        </p:nvSpPr>
        <p:spPr bwMode="auto">
          <a:xfrm>
            <a:off x="6300193" y="2276475"/>
            <a:ext cx="2376263" cy="525463"/>
          </a:xfrm>
          <a:prstGeom prst="rect">
            <a:avLst/>
          </a:prstGeom>
          <a:solidFill>
            <a:srgbClr val="99C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Основы системы</a:t>
            </a:r>
          </a:p>
          <a:p>
            <a:pPr algn="ctr"/>
            <a:r>
              <a:rPr lang="ru-RU" altLang="ru-RU" sz="1400" b="1" dirty="0">
                <a:solidFill>
                  <a:srgbClr val="000099"/>
                </a:solidFill>
                <a:latin typeface="Bookman Old Style" pitchFamily="18" charset="0"/>
                <a:cs typeface="Arial" charset="0"/>
              </a:rPr>
              <a:t>научных знаний</a:t>
            </a:r>
          </a:p>
        </p:txBody>
      </p:sp>
      <p:sp>
        <p:nvSpPr>
          <p:cNvPr id="22" name="AutoShape 60"/>
          <p:cNvSpPr>
            <a:spLocks noChangeArrowheads="1"/>
          </p:cNvSpPr>
          <p:nvPr/>
        </p:nvSpPr>
        <p:spPr bwMode="auto">
          <a:xfrm>
            <a:off x="6300193" y="3068960"/>
            <a:ext cx="2448272" cy="158400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" scaled="0"/>
          </a:gra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Опыт «предметной»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деятельности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по получению,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преобразованию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и применению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cs typeface="Arial" charset="0"/>
              </a:rPr>
              <a:t>нового знания</a:t>
            </a:r>
          </a:p>
        </p:txBody>
      </p:sp>
      <p:sp>
        <p:nvSpPr>
          <p:cNvPr id="23" name="AutoShape 88"/>
          <p:cNvSpPr>
            <a:spLocks noChangeArrowheads="1"/>
          </p:cNvSpPr>
          <p:nvPr/>
        </p:nvSpPr>
        <p:spPr bwMode="auto">
          <a:xfrm>
            <a:off x="6300192" y="4797152"/>
            <a:ext cx="2520280" cy="1584176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accent1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Предметные и </a:t>
            </a:r>
          </a:p>
          <a:p>
            <a:pPr algn="ctr">
              <a:defRPr/>
            </a:pPr>
            <a:r>
              <a:rPr lang="ru-RU" sz="1600" b="1" dirty="0" err="1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метапредметные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  <a:cs typeface="Arial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 действия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с учебным материалом 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7524328" y="4437112"/>
            <a:ext cx="287338" cy="431800"/>
          </a:xfrm>
          <a:prstGeom prst="downArrow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5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Группа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" name="Группа 1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2" name="Picture 2" descr="http://img3.goodfon.ru/wallpaper/big/9/93/peyzazh-nebo-oblaka-korabl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2" t="-4" r="4617"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3528" y="188640"/>
                  <a:ext cx="8496944" cy="6264696"/>
                </a:xfrm>
                <a:prstGeom prst="roundRect">
                  <a:avLst>
                    <a:gd name="adj" fmla="val 3822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467544" y="260648"/>
                <a:ext cx="8226152" cy="432048"/>
              </a:xfrm>
              <a:prstGeom prst="rect">
                <a:avLst/>
              </a:prstGeom>
            </p:spPr>
            <p:txBody>
              <a:bodyPr vert="horz" lIns="0" tIns="0" rIns="0" bIns="0" anchor="ctr" anchorCtr="0">
                <a:noAutofit/>
              </a:bodyPr>
              <a:lstStyle/>
              <a:p>
                <a:pPr marL="1260000">
                  <a:spcBef>
                    <a:spcPct val="0"/>
                  </a:spcBef>
                  <a:defRPr/>
                </a:pPr>
                <a:r>
                  <a:rPr lang="ru-RU" b="1" dirty="0">
                    <a:solidFill>
                      <a:schemeClr val="accent1"/>
                    </a:solidFill>
                  </a:rPr>
                  <a:t>Система Занкова: новое время, новые задачи, новый 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уровень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3528" y="764704"/>
                <a:ext cx="8496944" cy="0"/>
              </a:xfrm>
              <a:prstGeom prst="line">
                <a:avLst/>
              </a:prstGeom>
              <a:ln w="82550" cmpd="tri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60648"/>
              <a:ext cx="648072" cy="458621"/>
            </a:xfrm>
            <a:prstGeom prst="rect">
              <a:avLst/>
            </a:prstGeom>
            <a:noFill/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208912" cy="5400600"/>
          </a:xfrm>
        </p:spPr>
        <p:txBody>
          <a:bodyPr>
            <a:noAutofit/>
          </a:bodyPr>
          <a:lstStyle/>
          <a:p>
            <a:pPr algn="just"/>
            <a:endParaRPr lang="ru-RU" sz="1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70040685"/>
              </p:ext>
            </p:extLst>
          </p:nvPr>
        </p:nvGraphicFramePr>
        <p:xfrm>
          <a:off x="467544" y="714356"/>
          <a:ext cx="8136904" cy="573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484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600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3" name="Picture 4" descr="2ч 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7" r="4762" b="7591"/>
          <a:stretch>
            <a:fillRect/>
          </a:stretch>
        </p:blipFill>
        <p:spPr bwMode="auto">
          <a:xfrm>
            <a:off x="395536" y="836712"/>
            <a:ext cx="504043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436096" y="908720"/>
            <a:ext cx="3168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2 класс. Познавательные УУД: 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выделять информацию из сообщений разных видов;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осуществлять поиск нужного иллюстративного и текстового материала ; устанавливать причинно-следственные связи 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в изучаемом круге явлений; проводить аналогии между изучаемым материалом и собственным опытом.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5436096" y="3879340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i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i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i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Коммуникативные УУД: 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 учимся умению договариваться, приходить к общему решению  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…</a:t>
            </a:r>
          </a:p>
          <a:p>
            <a:pPr>
              <a:defRPr/>
            </a:pPr>
            <a:r>
              <a:rPr lang="ru-RU" i="1" dirty="0" smtClean="0">
                <a:solidFill>
                  <a:srgbClr val="00206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pic>
        <p:nvPicPr>
          <p:cNvPr id="2355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8009" r="31915" b="10854"/>
          <a:stretch>
            <a:fillRect/>
          </a:stretch>
        </p:blipFill>
        <p:spPr bwMode="auto">
          <a:xfrm>
            <a:off x="1331913" y="115888"/>
            <a:ext cx="60483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9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5603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8" t="11887" r="27077" b="5428"/>
          <a:stretch>
            <a:fillRect/>
          </a:stretch>
        </p:blipFill>
        <p:spPr bwMode="auto">
          <a:xfrm>
            <a:off x="1547813" y="333375"/>
            <a:ext cx="5949950" cy="6408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t="12662" r="17577" b="37468"/>
          <a:stretch>
            <a:fillRect/>
          </a:stretch>
        </p:blipFill>
        <p:spPr bwMode="auto">
          <a:xfrm>
            <a:off x="684213" y="1123950"/>
            <a:ext cx="75596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9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0648" r="18314" b="36951"/>
          <a:stretch>
            <a:fillRect/>
          </a:stretch>
        </p:blipFill>
        <p:spPr bwMode="auto">
          <a:xfrm>
            <a:off x="1403350" y="1130300"/>
            <a:ext cx="6408738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одержимое 2"/>
          <p:cNvSpPr txBox="1">
            <a:spLocks/>
          </p:cNvSpPr>
          <p:nvPr/>
        </p:nvSpPr>
        <p:spPr>
          <a:xfrm>
            <a:off x="0" y="1143000"/>
            <a:ext cx="9144000" cy="928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8A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5" name="Picture 10" descr="129_00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257600" cy="3316290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836712"/>
            <a:ext cx="49685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smtClean="0">
                <a:solidFill>
                  <a:srgbClr val="1B1476"/>
                </a:solidFill>
              </a:rPr>
              <a:t>Учитель </a:t>
            </a:r>
            <a:r>
              <a:rPr lang="ru-RU" altLang="ru-RU" sz="2400" b="1" dirty="0">
                <a:solidFill>
                  <a:srgbClr val="1B1476"/>
                </a:solidFill>
              </a:rPr>
              <a:t>в ходе собственного практического опыта воспитывает в себе «чуткость к изменениям «погоды» на уроке, проникновение в духовный мир учеников и применяет такие педагогические способы и приемы, которые соответствуют конкретным обстоятельствам»</a:t>
            </a:r>
            <a:r>
              <a:rPr lang="ru-RU" altLang="ru-RU" sz="2400" dirty="0">
                <a:solidFill>
                  <a:srgbClr val="1B1476"/>
                </a:solidFill>
              </a:rPr>
              <a:t> </a:t>
            </a:r>
          </a:p>
          <a:p>
            <a:r>
              <a:rPr lang="ru-RU" altLang="ru-RU" sz="2400" dirty="0">
                <a:solidFill>
                  <a:srgbClr val="1B1476"/>
                </a:solidFill>
              </a:rPr>
              <a:t>(Л.В. </a:t>
            </a:r>
            <a:r>
              <a:rPr lang="ru-RU" altLang="ru-RU" sz="2400" dirty="0" err="1">
                <a:solidFill>
                  <a:srgbClr val="1B1476"/>
                </a:solidFill>
              </a:rPr>
              <a:t>Занков</a:t>
            </a:r>
            <a:r>
              <a:rPr lang="ru-RU" altLang="ru-RU" sz="2400" dirty="0">
                <a:solidFill>
                  <a:srgbClr val="1B1476"/>
                </a:solidFill>
              </a:rPr>
              <a:t>. Беседы с учителями. 1974. С. 179)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Содержимое 2"/>
          <p:cNvSpPr>
            <a:spLocks noGrp="1"/>
          </p:cNvSpPr>
          <p:nvPr>
            <p:ph idx="4294967295"/>
          </p:nvPr>
        </p:nvSpPr>
        <p:spPr bwMode="auto">
          <a:xfrm>
            <a:off x="179388" y="1233488"/>
            <a:ext cx="2700337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ru-RU" altLang="ru-RU" sz="2800" b="1" u="sng" smtClean="0">
                <a:solidFill>
                  <a:srgbClr val="002060"/>
                </a:solidFill>
              </a:rPr>
              <a:t>Объект оценки</a:t>
            </a: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endParaRPr lang="ru-RU" altLang="ru-RU" sz="2800" b="1" u="sng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endParaRPr lang="ru-RU" altLang="ru-RU" sz="2800" b="1" u="sng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ru-RU" altLang="ru-RU" sz="2800" b="1" u="sng" smtClean="0">
                <a:solidFill>
                  <a:srgbClr val="002060"/>
                </a:solidFill>
              </a:rPr>
              <a:t>Предмет оценки</a:t>
            </a:r>
            <a:r>
              <a:rPr lang="ru-RU" altLang="ru-RU" sz="280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Tx/>
              <a:buNone/>
            </a:pPr>
            <a:endParaRPr lang="ru-RU" altLang="ru-RU" sz="2800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endParaRPr lang="ru-RU" altLang="ru-RU" sz="2800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ru-RU" altLang="ru-RU" sz="2800" b="1" u="sng" smtClean="0">
                <a:solidFill>
                  <a:srgbClr val="002060"/>
                </a:solidFill>
              </a:rPr>
              <a:t>Процедуры оценки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3095625" y="1089025"/>
            <a:ext cx="5724525" cy="525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solidFill>
                  <a:srgbClr val="002060"/>
                </a:solidFill>
              </a:rPr>
              <a:t>сформированность личностных универсальных учебных действий</a:t>
            </a:r>
          </a:p>
          <a:p>
            <a:endParaRPr lang="ru-RU" altLang="ru-RU" sz="2400" smtClean="0">
              <a:solidFill>
                <a:srgbClr val="002060"/>
              </a:solidFill>
            </a:endParaRPr>
          </a:p>
          <a:p>
            <a:r>
              <a:rPr lang="ru-RU" altLang="ru-RU" smtClean="0">
                <a:solidFill>
                  <a:srgbClr val="002060"/>
                </a:solidFill>
              </a:rPr>
              <a:t>эффективность деятельности системы образования, ОУ</a:t>
            </a:r>
          </a:p>
          <a:p>
            <a:endParaRPr lang="ru-RU" altLang="ru-RU" sz="2400" smtClean="0">
              <a:solidFill>
                <a:srgbClr val="002060"/>
              </a:solidFill>
            </a:endParaRPr>
          </a:p>
          <a:p>
            <a:r>
              <a:rPr lang="ru-RU" altLang="ru-RU" smtClean="0">
                <a:solidFill>
                  <a:srgbClr val="002060"/>
                </a:solidFill>
              </a:rPr>
              <a:t>внешние мониторинговые исследования с использова-нием неперсонифицированных потоков информации</a:t>
            </a:r>
          </a:p>
        </p:txBody>
      </p:sp>
      <p:sp>
        <p:nvSpPr>
          <p:cNvPr id="40964" name="AutoShape 3"/>
          <p:cNvSpPr>
            <a:spLocks noChangeArrowheads="1"/>
          </p:cNvSpPr>
          <p:nvPr/>
        </p:nvSpPr>
        <p:spPr bwMode="gray">
          <a:xfrm>
            <a:off x="0" y="0"/>
            <a:ext cx="8964613" cy="1143000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2060"/>
                </a:solidFill>
              </a:rPr>
              <a:t>Оценка личностных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8414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75" y="1160463"/>
            <a:ext cx="2665413" cy="5508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u="sng" dirty="0" smtClean="0">
                <a:solidFill>
                  <a:srgbClr val="002060"/>
                </a:solidFill>
              </a:rPr>
              <a:t>Объект оценки</a:t>
            </a: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1000" b="1" u="sng" dirty="0" smtClean="0"/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u="sng" dirty="0" smtClean="0">
                <a:solidFill>
                  <a:srgbClr val="002060"/>
                </a:solidFill>
              </a:rPr>
              <a:t>Предмет оценки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75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u="sng" dirty="0" smtClean="0">
                <a:solidFill>
                  <a:srgbClr val="002060"/>
                </a:solidFill>
              </a:rPr>
              <a:t>Процедуры оценки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84438" y="1125538"/>
            <a:ext cx="6659562" cy="57324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сформированность регулятивных, коммуникативных и  познавательных универсальных учебных действий</a:t>
            </a:r>
          </a:p>
          <a:p>
            <a:pPr>
              <a:defRPr/>
            </a:pPr>
            <a:endParaRPr lang="ru-RU" sz="1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а) уровень сформированности данного вида действий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б) </a:t>
            </a:r>
            <a:r>
              <a:rPr lang="ru-RU" b="1" dirty="0" smtClean="0">
                <a:solidFill>
                  <a:srgbClr val="002060"/>
                </a:solidFill>
              </a:rPr>
              <a:t>уровень присвоения УУД</a:t>
            </a:r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endParaRPr lang="ru-RU" sz="1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а) внутренняя накопленная оценка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б) итоговая оценка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gray">
          <a:xfrm>
            <a:off x="0" y="188913"/>
            <a:ext cx="8964613" cy="936625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3400" b="1">
                <a:solidFill>
                  <a:srgbClr val="002060"/>
                </a:solidFill>
              </a:rPr>
              <a:t>Оценка метапредметных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4563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1" descr="F:\аутсорсинг\для буклета\точка пси логотип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4625"/>
            <a:ext cx="21336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7" descr="Met_S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072">
            <a:off x="5000625" y="431800"/>
            <a:ext cx="1146175" cy="170338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2" descr="Z:\обложки -2011\Obl_Met UUD_correct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473">
            <a:off x="2865438" y="425450"/>
            <a:ext cx="1130300" cy="15811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2" descr="Z:\обложки -2011\UUD1_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263">
            <a:off x="5668963" y="1284288"/>
            <a:ext cx="1408112" cy="204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3714750"/>
            <a:ext cx="9144000" cy="2997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Мониторинг УУД в начальной школе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9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Диагностические комплекты: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  <a:p>
            <a:pPr marL="571500" indent="-571500" algn="l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«Хочу, могу, действую», </a:t>
            </a:r>
          </a:p>
          <a:p>
            <a:pPr marL="571500" indent="-5715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«Учимся учиться и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действовать»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506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 t="8699" r="15942" b="5717"/>
          <a:stretch>
            <a:fillRect/>
          </a:stretch>
        </p:blipFill>
        <p:spPr bwMode="auto">
          <a:xfrm>
            <a:off x="3857625" y="285750"/>
            <a:ext cx="1438275" cy="204311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99213" y="4716463"/>
            <a:ext cx="23876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Авторы: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Битянова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М.Р.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Меркулова Т.В.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Теплицкая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А.Г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Беглова Т.В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Яковлева С.Г.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5065" name="Picture 6" descr="START_Tet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2452">
            <a:off x="2014538" y="1228725"/>
            <a:ext cx="1466850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8165">
            <a:off x="2936875" y="1577975"/>
            <a:ext cx="2517775" cy="181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950" y="87313"/>
            <a:ext cx="8928100" cy="6683375"/>
          </a:xfrm>
          <a:prstGeom prst="roundRect">
            <a:avLst>
              <a:gd name="adj" fmla="val 661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5068" name="Picture 9" descr="C:\Users\ag-t\Downloads\Obl_уД_4-1кл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965325"/>
            <a:ext cx="2500312" cy="179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8" t="13670" r="13799" b="11133"/>
          <a:stretch>
            <a:fillRect/>
          </a:stretch>
        </p:blipFill>
        <p:spPr bwMode="auto">
          <a:xfrm>
            <a:off x="539552" y="943223"/>
            <a:ext cx="2445246" cy="2861048"/>
          </a:xfrm>
          <a:prstGeom prst="rect">
            <a:avLst/>
          </a:prstGeom>
          <a:noFill/>
          <a:ln w="31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8023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Группа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" name="Группа 1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2" name="Picture 2" descr="http://img3.goodfon.ru/wallpaper/big/9/93/peyzazh-nebo-oblaka-korabl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2" t="-4" r="4617"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3528" y="188640"/>
                  <a:ext cx="8496944" cy="6264696"/>
                </a:xfrm>
                <a:prstGeom prst="roundRect">
                  <a:avLst>
                    <a:gd name="adj" fmla="val 3822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467544" y="260648"/>
                <a:ext cx="8226152" cy="432048"/>
              </a:xfrm>
              <a:prstGeom prst="rect">
                <a:avLst/>
              </a:prstGeom>
            </p:spPr>
            <p:txBody>
              <a:bodyPr vert="horz" lIns="0" tIns="0" rIns="0" bIns="0" anchor="ctr" anchorCtr="0">
                <a:noAutofit/>
              </a:bodyPr>
              <a:lstStyle/>
              <a:p>
                <a:pPr marL="1260000">
                  <a:spcBef>
                    <a:spcPct val="0"/>
                  </a:spcBef>
                  <a:defRPr/>
                </a:pPr>
                <a:r>
                  <a:rPr lang="ru-RU" b="1" dirty="0">
                    <a:solidFill>
                      <a:schemeClr val="accent1"/>
                    </a:solidFill>
                  </a:rPr>
                  <a:t>Система Занкова: новое время, новые задачи, новый 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уровень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3528" y="764704"/>
                <a:ext cx="8496944" cy="0"/>
              </a:xfrm>
              <a:prstGeom prst="line">
                <a:avLst/>
              </a:prstGeom>
              <a:ln w="82550" cmpd="tri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60648"/>
              <a:ext cx="648072" cy="458621"/>
            </a:xfrm>
            <a:prstGeom prst="rect">
              <a:avLst/>
            </a:prstGeom>
            <a:noFill/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8492" y="980728"/>
            <a:ext cx="4151980" cy="5472608"/>
          </a:xfrm>
        </p:spPr>
        <p:txBody>
          <a:bodyPr>
            <a:no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2000" b="1" u="sng" dirty="0">
                <a:solidFill>
                  <a:srgbClr val="002060"/>
                </a:solidFill>
                <a:latin typeface="Calibri" pitchFamily="34" charset="0"/>
              </a:rPr>
              <a:t>Сквозные программы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Программа формирования</a:t>
            </a:r>
          </a:p>
          <a:p>
            <a:pPr algn="l"/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  универсальных учебных действий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Чтение и работа с информацией</a:t>
            </a:r>
            <a:endParaRPr lang="ru-RU" altLang="ru-RU" sz="2000" b="1" u="sng" dirty="0">
              <a:solidFill>
                <a:srgbClr val="002060"/>
              </a:solidFill>
              <a:latin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ru-RU" altLang="ru-RU" sz="2000" b="1" u="sng" dirty="0">
                <a:solidFill>
                  <a:srgbClr val="002060"/>
                </a:solidFill>
                <a:latin typeface="Calibri" pitchFamily="34" charset="0"/>
              </a:rPr>
              <a:t>Учебные программы</a:t>
            </a: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Русский язык</a:t>
            </a:r>
          </a:p>
          <a:p>
            <a:pPr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Литературное чтение</a:t>
            </a:r>
          </a:p>
          <a:p>
            <a:pPr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Иностранный язык (английский)</a:t>
            </a:r>
          </a:p>
          <a:p>
            <a:pPr lvl="1"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Математика</a:t>
            </a:r>
          </a:p>
          <a:p>
            <a:pPr lvl="2"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Окружающий мир</a:t>
            </a:r>
          </a:p>
          <a:p>
            <a:pPr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Изобразительное искусство</a:t>
            </a:r>
          </a:p>
          <a:p>
            <a:pPr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Музыка</a:t>
            </a:r>
          </a:p>
          <a:p>
            <a:pPr lvl="1"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Технология</a:t>
            </a:r>
          </a:p>
          <a:p>
            <a:pPr lvl="2" algn="l">
              <a:spcBef>
                <a:spcPct val="15000"/>
              </a:spcBef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Calibri" pitchFamily="34" charset="0"/>
              </a:rPr>
              <a:t>Физическая культура</a:t>
            </a:r>
          </a:p>
          <a:p>
            <a:pPr indent="228600" eaLnBrk="0" hangingPunct="0">
              <a:defRPr/>
            </a:pPr>
            <a:endParaRPr lang="ru-RU" sz="19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pic>
        <p:nvPicPr>
          <p:cNvPr id="14" name="Picture 12" descr="C:\Documents and Settings\selyunina\Рабочий стол\Конструктор 2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27368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G:\ФНМЦ\Конструктор 2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28463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rogr_univ-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6" t="3563" r="3105" b="4097"/>
          <a:stretch/>
        </p:blipFill>
        <p:spPr bwMode="auto">
          <a:xfrm>
            <a:off x="2051720" y="2492896"/>
            <a:ext cx="2592288" cy="3754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0903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595" y="2517649"/>
            <a:ext cx="4214537" cy="1772072"/>
          </a:xfrm>
          <a:ln>
            <a:solidFill>
              <a:schemeClr val="bg1"/>
            </a:solidFill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defTabSz="914353" eaLnBrk="1" fontAlgn="auto" hangingPunct="1">
              <a:spcAft>
                <a:spcPts val="0"/>
              </a:spcAft>
              <a:defRPr/>
            </a:pPr>
            <a:r>
              <a:rPr lang="ru-RU" sz="4200" dirty="0">
                <a:ln w="31550" cmpd="sng">
                  <a:solidFill>
                    <a:srgbClr val="2542BD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Система </a:t>
            </a:r>
            <a:br>
              <a:rPr lang="ru-RU" sz="4200" dirty="0">
                <a:ln w="31550" cmpd="sng">
                  <a:solidFill>
                    <a:srgbClr val="2542BD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200" dirty="0">
                <a:ln w="31550" cmpd="sng">
                  <a:solidFill>
                    <a:srgbClr val="2542BD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Л.В. Занкова</a:t>
            </a:r>
            <a:r>
              <a:rPr lang="ru-RU" sz="3800" dirty="0">
                <a:ln>
                  <a:solidFill>
                    <a:srgbClr val="003300"/>
                  </a:solidFill>
                </a:ln>
                <a:solidFill>
                  <a:srgbClr val="D82926"/>
                </a:solidFill>
              </a:rPr>
              <a:t/>
            </a:r>
            <a:br>
              <a:rPr lang="ru-RU" sz="3800" dirty="0">
                <a:ln>
                  <a:solidFill>
                    <a:srgbClr val="003300"/>
                  </a:solidFill>
                </a:ln>
                <a:solidFill>
                  <a:srgbClr val="D82926"/>
                </a:solidFill>
              </a:rPr>
            </a:br>
            <a:endParaRPr lang="ru-RU" sz="3800" dirty="0">
              <a:ln>
                <a:solidFill>
                  <a:srgbClr val="003300"/>
                </a:solidFill>
              </a:ln>
              <a:solidFill>
                <a:srgbClr val="D82926"/>
              </a:solidFill>
            </a:endParaRP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7059" r="46954" b="56078"/>
          <a:stretch>
            <a:fillRect/>
          </a:stretch>
        </p:blipFill>
        <p:spPr bwMode="auto">
          <a:xfrm>
            <a:off x="5543550" y="0"/>
            <a:ext cx="3600450" cy="423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4073" y="4289721"/>
            <a:ext cx="7543963" cy="2012570"/>
          </a:xfrm>
          <a:prstGeom prst="rect">
            <a:avLst/>
          </a:prstGeom>
        </p:spPr>
        <p:txBody>
          <a:bodyPr lIns="64291" tIns="32146" rIns="64291" bIns="3214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Новое время. </a:t>
            </a:r>
          </a:p>
          <a:p>
            <a:pPr>
              <a:defRPr/>
            </a:pPr>
            <a:r>
              <a:rPr lang="ru-RU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       Новые задачи. </a:t>
            </a:r>
          </a:p>
          <a:p>
            <a:pPr>
              <a:defRPr/>
            </a:pPr>
            <a:r>
              <a:rPr lang="ru-RU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            Новый уровень</a:t>
            </a:r>
          </a:p>
        </p:txBody>
      </p:sp>
      <p:pic>
        <p:nvPicPr>
          <p:cNvPr id="46085" name="Picture 53" descr="ZNA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90513"/>
            <a:ext cx="1468437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Рисунок 6" descr="2FON_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Рисунок 7" descr="VG_logo1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0350"/>
            <a:ext cx="2057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" descr="C:\Documents and Settings\yakovleva\Рабочий стол\МАРИНА\ФНМЦ\_логотипы_ФНМЦ\ZANK1_goluboi+blik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13382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8" t="13670" r="13799" b="11133"/>
          <a:stretch>
            <a:fillRect/>
          </a:stretch>
        </p:blipFill>
        <p:spPr bwMode="auto">
          <a:xfrm>
            <a:off x="3058425" y="730541"/>
            <a:ext cx="4206875" cy="5073650"/>
          </a:xfrm>
          <a:prstGeom prst="rect">
            <a:avLst/>
          </a:prstGeom>
          <a:noFill/>
          <a:ln w="31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8131" name="Подзаголовок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813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mtClean="0"/>
          </a:p>
        </p:txBody>
      </p:sp>
      <p:pic>
        <p:nvPicPr>
          <p:cNvPr id="48133" name="Picture 8" descr="papka_stand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16058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G:\ФНМЦ\Конструктор 2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2016125" cy="2881313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Рисунок 6" descr="Мои достижения. Итоговые комплексные работы. 3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19446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Рисунок 7" descr="Мои достижения. Итоговые комплексные работы. 4 класс. ФГО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21605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8374" r="50359" b="23808"/>
          <a:stretch>
            <a:fillRect/>
          </a:stretch>
        </p:blipFill>
        <p:spPr bwMode="auto">
          <a:xfrm>
            <a:off x="5867400" y="1557338"/>
            <a:ext cx="29178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829821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 bwMode="auto">
          <a:xfrm>
            <a:off x="739775" y="1052513"/>
            <a:ext cx="76327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rgbClr val="003399"/>
                </a:solidFill>
                <a:effectLst/>
              </a:rPr>
              <a:t>Успешный пятиклассник..?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773113" y="5413375"/>
            <a:ext cx="7632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lIns="91436" tIns="45716" rIns="91436" bIns="45716" anchor="ctr"/>
          <a:lstStyle/>
          <a:p>
            <a:pPr algn="ctr">
              <a:defRPr/>
            </a:pPr>
            <a:r>
              <a:rPr lang="ru-RU" sz="40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Что он умеет делать?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188" y="2565400"/>
            <a:ext cx="1897062" cy="132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Какой </a:t>
            </a:r>
            <a:b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он?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80188" y="2708275"/>
            <a:ext cx="2138362" cy="1323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Что он</a:t>
            </a:r>
            <a:b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u-RU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любит?</a:t>
            </a:r>
          </a:p>
        </p:txBody>
      </p:sp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5" t="32281" r="27113" b="25391"/>
          <a:stretch>
            <a:fillRect/>
          </a:stretch>
        </p:blipFill>
        <p:spPr bwMode="auto">
          <a:xfrm>
            <a:off x="2555875" y="1700213"/>
            <a:ext cx="3671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692696"/>
            <a:ext cx="7772400" cy="856556"/>
          </a:xfrm>
        </p:spPr>
        <p:txBody>
          <a:bodyPr lIns="82296" tIns="41148" rIns="82296" bIns="41148"/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Этапы формирования УУД</a:t>
            </a:r>
            <a:endParaRPr lang="en-US" sz="3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gray">
          <a:xfrm>
            <a:off x="2771776" y="2122489"/>
            <a:ext cx="4991100" cy="1303337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ru-RU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gray">
          <a:xfrm>
            <a:off x="2781300" y="3495675"/>
            <a:ext cx="4991100" cy="1327150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ru-RU"/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gray">
          <a:xfrm>
            <a:off x="2009776" y="1524000"/>
            <a:ext cx="2438400" cy="1862138"/>
          </a:xfrm>
          <a:prstGeom prst="upArrow">
            <a:avLst>
              <a:gd name="adj1" fmla="val 49093"/>
              <a:gd name="adj2" fmla="val 22310"/>
            </a:avLst>
          </a:prstGeom>
          <a:gradFill rotWithShape="1">
            <a:gsLst>
              <a:gs pos="0">
                <a:schemeClr val="accent1">
                  <a:gamma/>
                  <a:shade val="6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19050">
            <a:noFill/>
            <a:miter lim="800000"/>
            <a:headEnd/>
            <a:tailEnd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lIns="91439" tIns="45719" rIns="91439" bIns="45719" anchor="ctr">
            <a:flatTx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gray">
          <a:xfrm>
            <a:off x="1371601" y="2981325"/>
            <a:ext cx="2476500" cy="1778000"/>
          </a:xfrm>
          <a:prstGeom prst="upArrow">
            <a:avLst>
              <a:gd name="adj1" fmla="val 51824"/>
              <a:gd name="adj2" fmla="val 23468"/>
            </a:avLst>
          </a:prstGeom>
          <a:gradFill rotWithShape="1">
            <a:gsLst>
              <a:gs pos="0">
                <a:schemeClr val="accent2">
                  <a:gamma/>
                  <a:shade val="56078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19050">
            <a:noFill/>
            <a:miter lim="800000"/>
            <a:headEnd/>
            <a:tailEnd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lIns="91439" tIns="45719" rIns="91439" bIns="45719" anchor="ctr">
            <a:flatTx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gray">
          <a:xfrm>
            <a:off x="2100263" y="4891089"/>
            <a:ext cx="5712097" cy="1389428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endParaRPr lang="ru-RU"/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gray">
          <a:xfrm>
            <a:off x="828675" y="4351339"/>
            <a:ext cx="2438400" cy="1804987"/>
          </a:xfrm>
          <a:prstGeom prst="upArrow">
            <a:avLst>
              <a:gd name="adj1" fmla="val 52602"/>
              <a:gd name="adj2" fmla="val 25245"/>
            </a:avLst>
          </a:prstGeom>
          <a:gradFill rotWithShape="1">
            <a:gsLst>
              <a:gs pos="0">
                <a:schemeClr val="folHlink">
                  <a:gamma/>
                  <a:shade val="57255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 w="19050">
            <a:noFill/>
            <a:miter lim="800000"/>
            <a:headEnd/>
            <a:tailEnd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lIns="91439" tIns="45719" rIns="91439" bIns="45719" anchor="ctr">
            <a:flatTx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gray">
          <a:xfrm rot="5400000">
            <a:off x="1817694" y="3720633"/>
            <a:ext cx="972108" cy="388843"/>
          </a:xfrm>
          <a:prstGeom prst="rect">
            <a:avLst/>
          </a:prstGeom>
        </p:spPr>
        <p:txBody>
          <a:bodyPr wrap="none" lIns="91439" tIns="45719" rIns="91439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noFill/>
                  <a:round/>
                  <a:headEnd/>
                  <a:tailEnd/>
                </a:ln>
                <a:solidFill>
                  <a:srgbClr val="F8F8F8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2 этап</a:t>
            </a:r>
            <a:endParaRPr lang="ru-RU" sz="3600" kern="10" dirty="0">
              <a:ln w="19050">
                <a:noFill/>
                <a:round/>
                <a:headEnd/>
                <a:tailEnd/>
              </a:ln>
              <a:solidFill>
                <a:srgbClr val="F8F8F8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16394" name="WordArt 10"/>
          <p:cNvSpPr>
            <a:spLocks noChangeArrowheads="1" noChangeShapeType="1" noTextEdit="1"/>
          </p:cNvSpPr>
          <p:nvPr/>
        </p:nvSpPr>
        <p:spPr bwMode="gray">
          <a:xfrm rot="5400000">
            <a:off x="1191472" y="5254648"/>
            <a:ext cx="972105" cy="345146"/>
          </a:xfrm>
          <a:prstGeom prst="rect">
            <a:avLst/>
          </a:prstGeom>
        </p:spPr>
        <p:txBody>
          <a:bodyPr wrap="none" lIns="91439" tIns="45719" rIns="91439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noFill/>
                  <a:round/>
                  <a:headEnd/>
                  <a:tailEnd/>
                </a:ln>
                <a:solidFill>
                  <a:srgbClr val="F8F8F8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3 этап</a:t>
            </a:r>
            <a:endParaRPr lang="ru-RU" sz="3600" kern="10" dirty="0">
              <a:ln w="19050">
                <a:noFill/>
                <a:round/>
                <a:headEnd/>
                <a:tailEnd/>
              </a:ln>
              <a:solidFill>
                <a:srgbClr val="F8F8F8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16395" name="WordArt 11"/>
          <p:cNvSpPr>
            <a:spLocks noChangeArrowheads="1" noChangeShapeType="1" noTextEdit="1"/>
          </p:cNvSpPr>
          <p:nvPr/>
        </p:nvSpPr>
        <p:spPr bwMode="gray">
          <a:xfrm rot="5400000">
            <a:off x="2433362" y="2327280"/>
            <a:ext cx="907302" cy="388843"/>
          </a:xfrm>
          <a:prstGeom prst="rect">
            <a:avLst/>
          </a:prstGeom>
        </p:spPr>
        <p:txBody>
          <a:bodyPr wrap="none" lIns="91439" tIns="45719" rIns="91439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 dirty="0" smtClean="0">
                <a:ln w="19050">
                  <a:noFill/>
                  <a:round/>
                  <a:headEnd/>
                  <a:tailEnd/>
                </a:ln>
                <a:solidFill>
                  <a:srgbClr val="F8F8F8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1 этап</a:t>
            </a:r>
            <a:endParaRPr lang="ru-RU" sz="2000" kern="10" dirty="0">
              <a:ln w="19050">
                <a:noFill/>
                <a:round/>
                <a:headEnd/>
                <a:tailEnd/>
              </a:ln>
              <a:solidFill>
                <a:srgbClr val="F8F8F8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gray">
          <a:xfrm>
            <a:off x="3133725" y="5026533"/>
            <a:ext cx="4030563" cy="1138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lvl="0"/>
            <a:r>
              <a:rPr lang="en-US" dirty="0">
                <a:solidFill>
                  <a:srgbClr val="7030A0"/>
                </a:solidFill>
                <a:cs typeface="Arial" charset="0"/>
              </a:rPr>
              <a:t>  </a:t>
            </a:r>
            <a:r>
              <a:rPr lang="ru-RU" b="1" dirty="0" smtClean="0">
                <a:solidFill>
                  <a:srgbClr val="7030A0"/>
                </a:solidFill>
              </a:rPr>
              <a:t>"Универсальное учебное действие"</a:t>
            </a:r>
          </a:p>
          <a:p>
            <a:pPr lvl="1"/>
            <a:r>
              <a:rPr lang="ru-RU" sz="1600" dirty="0" smtClean="0"/>
              <a:t>Применение способа действия в контексте учебной задачи (цели)</a:t>
            </a:r>
            <a:endParaRPr lang="ru-RU" sz="1600" dirty="0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gray">
          <a:xfrm>
            <a:off x="4053542" y="2074785"/>
            <a:ext cx="3564396" cy="1354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cs typeface="Arial" charset="0"/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Представление»</a:t>
            </a:r>
          </a:p>
          <a:p>
            <a:pPr lvl="1"/>
            <a:r>
              <a:rPr lang="ru-RU" sz="1600" dirty="0" smtClean="0"/>
              <a:t>Выполнение учебного  действия по образцу, содержащему необходимый способ действия</a:t>
            </a:r>
            <a:endParaRPr lang="ru-RU" sz="1600" dirty="0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gray">
          <a:xfrm>
            <a:off x="3594101" y="3501008"/>
            <a:ext cx="3581400" cy="1354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lvl="0"/>
            <a:r>
              <a:rPr lang="en-US" b="1" dirty="0">
                <a:solidFill>
                  <a:schemeClr val="accent2"/>
                </a:solidFill>
                <a:cs typeface="Arial" charset="0"/>
              </a:rPr>
              <a:t>  </a:t>
            </a:r>
            <a:r>
              <a:rPr lang="ru-RU" b="1" dirty="0" smtClean="0">
                <a:solidFill>
                  <a:schemeClr val="accent2"/>
                </a:solidFill>
                <a:cs typeface="Arial" charset="0"/>
              </a:rPr>
              <a:t>«</a:t>
            </a:r>
            <a:r>
              <a:rPr lang="ru-RU" b="1" dirty="0" smtClean="0">
                <a:solidFill>
                  <a:schemeClr val="accent2"/>
                </a:solidFill>
              </a:rPr>
              <a:t>Способ»</a:t>
            </a:r>
          </a:p>
          <a:p>
            <a:pPr lvl="1"/>
            <a:r>
              <a:rPr lang="ru-RU" sz="1600" dirty="0" smtClean="0"/>
              <a:t>Осуществление способа действия по прямому указанию на его название (назначение)</a:t>
            </a:r>
            <a:endParaRPr lang="ru-RU" sz="16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07504" y="116632"/>
            <a:ext cx="8928992" cy="576064"/>
            <a:chOff x="323528" y="260648"/>
            <a:chExt cx="8928992" cy="57606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323528" y="836712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360040" y="260648"/>
              <a:ext cx="8892480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720000" lvl="0" fontAlgn="auto">
                <a:spcAft>
                  <a:spcPts val="0"/>
                </a:spcAft>
                <a:defRPr/>
              </a:pPr>
              <a:endPara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2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60648"/>
              <a:ext cx="648072" cy="4586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065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628800"/>
          <a:ext cx="8352928" cy="487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31700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Начальная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школа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Основная школа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0753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Выполнение  итоговых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комплексных работ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 на межпредметной основе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(работа с  информацией)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2. Выполнение  итогового проекта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 (в группе).  </a:t>
                      </a: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6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ФГОС</a:t>
                      </a: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:2.2. Чтение. Работа с текстом</a:t>
                      </a:r>
                      <a:endParaRPr lang="ru-RU" sz="16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(метапредметные результаты)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Поиск информации и понимание прочитанного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Преобразование и интерпретация информации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Оценка информации 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/>
                        <a:t>Выполнение промежуточных и итоговых комплексных работ  на межпредметной основе, направленных на оценку сформированности УУД, основанных на работе с текстом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/>
                        <a:t>Основной процедурой итоговой оценки достижения метапредметных результатов является </a:t>
                      </a:r>
                      <a:r>
                        <a:rPr lang="ru-RU" sz="1600" b="1" i="1" dirty="0" smtClean="0"/>
                        <a:t>защита итогового индивидуального проекта.</a:t>
                      </a:r>
                    </a:p>
                    <a:p>
                      <a:pPr>
                        <a:buNone/>
                      </a:pPr>
                      <a:endParaRPr lang="ru-RU" sz="1600" b="1" i="0" dirty="0" smtClean="0"/>
                    </a:p>
                    <a:p>
                      <a:pPr>
                        <a:buNone/>
                      </a:pPr>
                      <a:r>
                        <a:rPr lang="ru-RU" sz="1600" b="1" i="0" dirty="0" smtClean="0"/>
                        <a:t>ФГОС: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1.2.3.4. Стратегия смыслового чтения и работа с текстом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Поиск информации и понимание прочитанного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Преобразование и интерпретация информации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Оценка информации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836712"/>
            <a:ext cx="63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ДОСТИЖЕНИЕ ПЛАНИРУЕМЫХ РЕЗУЛЬТАТОВ – СИСТЕМООБРАЗУЮЩИЙ ФАКТОР ФГОС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11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979712" y="90872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Федеральный научно-методический центр </a:t>
            </a:r>
            <a:b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им. Л.В. Занкова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2" descr="C:\Documents and Settings\yakovleva\Рабочий стол\МАРИНА\ФНМЦ\_логотипы_ФНМЦ\ZANK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792088" cy="76114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835696" y="1700808"/>
            <a:ext cx="7308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125212, г. Москва, Головинское шоссе, </a:t>
            </a:r>
            <a:b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д. 8, корп. 2а, комн. 314.</a:t>
            </a:r>
          </a:p>
          <a:p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Тел. (495) 786-21-19</a:t>
            </a:r>
            <a:b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3"/>
              </a:rPr>
              <a:t>zankov@apkpro.ru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4"/>
              </a:rPr>
              <a:t>sistemazankova@gmail.com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Сайт: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5"/>
              </a:rPr>
              <a:t>www.sistemazankova.ru</a:t>
            </a:r>
            <a:endPara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Группы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VK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FB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«Занковское пространство»</a:t>
            </a:r>
            <a:endParaRPr lang="ru-RU" sz="2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36075" r="32491" b="36075"/>
          <a:stretch/>
        </p:blipFill>
        <p:spPr bwMode="auto">
          <a:xfrm>
            <a:off x="1619672" y="4005064"/>
            <a:ext cx="6264696" cy="234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07504" y="188640"/>
            <a:ext cx="8928992" cy="576064"/>
            <a:chOff x="323528" y="260648"/>
            <a:chExt cx="8928992" cy="57606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23528" y="836712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360040" y="260648"/>
              <a:ext cx="8892480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720000" lvl="0" fontAlgn="auto">
                <a:spcAft>
                  <a:spcPts val="0"/>
                </a:spcAft>
                <a:defRPr/>
              </a:pPr>
              <a:endPara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3528" y="260648"/>
              <a:ext cx="648072" cy="4586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486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628800"/>
          <a:ext cx="8352928" cy="487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31700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Начальная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школа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Основная школа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0753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Выполнение  итоговых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комплексных работ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 на межпредметной основе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(работа с  информацией)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2. Выполнение  итогового проекта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 (в группе).  </a:t>
                      </a:r>
                    </a:p>
                    <a:p>
                      <a:pPr marL="342900" indent="-342900">
                        <a:buNone/>
                      </a:pP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6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1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ФГОС</a:t>
                      </a: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:2.2. Чтение. Работа с текстом</a:t>
                      </a:r>
                      <a:endParaRPr lang="ru-RU" sz="16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(метапредметные результаты)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Поиск информации и понимание прочитанного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Преобразование и интерпретация информации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Оценка информации 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/>
                        <a:t>Выполнение промежуточных и итоговых комплексных работ  на межпредметной основе, направленных на оценку сформированности УУД, основанных на работе с текстом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1" dirty="0" smtClean="0"/>
                        <a:t>Основной процедурой итоговой оценки достижения метапредметных результатов является </a:t>
                      </a:r>
                      <a:r>
                        <a:rPr lang="ru-RU" sz="1600" b="1" i="1" dirty="0" smtClean="0"/>
                        <a:t>защита итогового индивидуального проекта.</a:t>
                      </a:r>
                    </a:p>
                    <a:p>
                      <a:pPr>
                        <a:buNone/>
                      </a:pPr>
                      <a:endParaRPr lang="ru-RU" sz="1600" b="1" i="0" dirty="0" smtClean="0"/>
                    </a:p>
                    <a:p>
                      <a:pPr>
                        <a:buNone/>
                      </a:pPr>
                      <a:r>
                        <a:rPr lang="ru-RU" sz="1600" b="1" i="0" dirty="0" smtClean="0"/>
                        <a:t>ФГОС: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1.2.3.4. Стратегия смыслового чтения и работа с текстом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Поиск информации и понимание прочитанного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Преобразование и интерпретация информации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600" dirty="0" smtClean="0"/>
                        <a:t>Оценка информации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836712"/>
            <a:ext cx="63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ДОСТИЖЕНИЕ ПЛАНИРУЕМЫХ РЕЗУЛЬТАТОВ – СИСТЕМООБРАЗУЮЩИЙ ФАКТОР ФГОС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427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Группа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" name="Группа 1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2" name="Picture 2" descr="http://img3.goodfon.ru/wallpaper/big/9/93/peyzazh-nebo-oblaka-korabl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2" t="-4" r="4617"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3528" y="188640"/>
                  <a:ext cx="8496944" cy="6264696"/>
                </a:xfrm>
                <a:prstGeom prst="roundRect">
                  <a:avLst>
                    <a:gd name="adj" fmla="val 3822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467544" y="260648"/>
                <a:ext cx="8226152" cy="432048"/>
              </a:xfrm>
              <a:prstGeom prst="rect">
                <a:avLst/>
              </a:prstGeom>
            </p:spPr>
            <p:txBody>
              <a:bodyPr vert="horz" lIns="0" tIns="0" rIns="0" bIns="0" anchor="ctr" anchorCtr="0">
                <a:noAutofit/>
              </a:bodyPr>
              <a:lstStyle/>
              <a:p>
                <a:pPr marL="1260000">
                  <a:spcBef>
                    <a:spcPct val="0"/>
                  </a:spcBef>
                  <a:defRPr/>
                </a:pPr>
                <a:r>
                  <a:rPr lang="ru-RU" b="1" dirty="0">
                    <a:solidFill>
                      <a:schemeClr val="accent1"/>
                    </a:solidFill>
                  </a:rPr>
                  <a:t>Система Занкова: новое время, новые задачи, новый 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уровень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3528" y="764704"/>
                <a:ext cx="8496944" cy="0"/>
              </a:xfrm>
              <a:prstGeom prst="line">
                <a:avLst/>
              </a:prstGeom>
              <a:ln w="82550" cmpd="tri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60648"/>
              <a:ext cx="648072" cy="458621"/>
            </a:xfrm>
            <a:prstGeom prst="rect">
              <a:avLst/>
            </a:prstGeom>
            <a:noFill/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208912" cy="5400600"/>
          </a:xfrm>
        </p:spPr>
        <p:txBody>
          <a:bodyPr>
            <a:noAutofit/>
          </a:bodyPr>
          <a:lstStyle/>
          <a:p>
            <a:pPr algn="just"/>
            <a:endParaRPr lang="ru-RU" sz="1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70040685"/>
              </p:ext>
            </p:extLst>
          </p:nvPr>
        </p:nvGraphicFramePr>
        <p:xfrm>
          <a:off x="467544" y="714356"/>
          <a:ext cx="8136904" cy="573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484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Группа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" name="Группа 1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2" name="Picture 2" descr="http://img3.goodfon.ru/wallpaper/big/9/93/peyzazh-nebo-oblaka-korabl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2" t="-4" r="4617"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3528" y="188640"/>
                  <a:ext cx="8496944" cy="6264696"/>
                </a:xfrm>
                <a:prstGeom prst="roundRect">
                  <a:avLst>
                    <a:gd name="adj" fmla="val 3822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467544" y="260648"/>
                <a:ext cx="8226152" cy="432048"/>
              </a:xfrm>
              <a:prstGeom prst="rect">
                <a:avLst/>
              </a:prstGeom>
            </p:spPr>
            <p:txBody>
              <a:bodyPr vert="horz" lIns="0" tIns="0" rIns="0" bIns="0" anchor="ctr" anchorCtr="0">
                <a:noAutofit/>
              </a:bodyPr>
              <a:lstStyle/>
              <a:p>
                <a:pPr marL="1260000">
                  <a:spcBef>
                    <a:spcPct val="0"/>
                  </a:spcBef>
                  <a:defRPr/>
                </a:pPr>
                <a:r>
                  <a:rPr lang="ru-RU" b="1" dirty="0">
                    <a:solidFill>
                      <a:schemeClr val="accent1"/>
                    </a:solidFill>
                  </a:rPr>
                  <a:t>Система Занкова: новое время, новые задачи, новый 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уровень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3528" y="764704"/>
                <a:ext cx="8496944" cy="0"/>
              </a:xfrm>
              <a:prstGeom prst="line">
                <a:avLst/>
              </a:prstGeom>
              <a:ln w="82550" cmpd="tri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60648"/>
              <a:ext cx="648072" cy="458621"/>
            </a:xfrm>
            <a:prstGeom prst="rect">
              <a:avLst/>
            </a:prstGeom>
            <a:noFill/>
          </p:spPr>
        </p:pic>
      </p:grpSp>
      <p:pic>
        <p:nvPicPr>
          <p:cNvPr id="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5536" y="836712"/>
            <a:ext cx="83529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Личностные и </a:t>
            </a:r>
            <a:r>
              <a:rPr lang="ru-RU" altLang="ru-RU" sz="2800" b="1" i="1" dirty="0" err="1" smtClean="0">
                <a:solidFill>
                  <a:srgbClr val="002060"/>
                </a:solidFill>
              </a:rPr>
              <a:t>метапредметные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 результаты:</a:t>
            </a:r>
          </a:p>
          <a:p>
            <a:pPr>
              <a:defRPr/>
            </a:pPr>
            <a:r>
              <a:rPr lang="ru-RU" altLang="ru-RU" b="1" i="1" dirty="0" smtClean="0">
                <a:solidFill>
                  <a:srgbClr val="002060"/>
                </a:solidFill>
              </a:rPr>
              <a:t>навыки решения разных к</a:t>
            </a:r>
            <a:r>
              <a:rPr lang="ru-RU" b="1" i="1" dirty="0" smtClean="0">
                <a:solidFill>
                  <a:srgbClr val="002060"/>
                </a:solidFill>
              </a:rPr>
              <a:t>лассов учебно-познавательных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 и учебно-практических задач</a:t>
            </a:r>
            <a:endParaRPr lang="ru-RU" altLang="ru-RU" b="1" dirty="0" smtClean="0">
              <a:solidFill>
                <a:srgbClr val="262673"/>
              </a:solidFill>
            </a:endParaRP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сотрудничество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развернутая коммуникация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самоорганизация и </a:t>
            </a:r>
            <a:r>
              <a:rPr lang="ru-RU" altLang="ru-RU" sz="2800" b="1" dirty="0" err="1" smtClean="0">
                <a:solidFill>
                  <a:srgbClr val="262673"/>
                </a:solidFill>
              </a:rPr>
              <a:t>саморегуляция</a:t>
            </a:r>
            <a:endParaRPr lang="ru-RU" altLang="ru-RU" sz="2800" b="1" dirty="0" smtClean="0">
              <a:solidFill>
                <a:srgbClr val="262673"/>
              </a:solidFill>
            </a:endParaRP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личностный смысл учения и начальные формы рефлексии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ценностно-смысловые установки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разрешение проблем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самостоятельное приобретение и интеграция знаний</a:t>
            </a:r>
          </a:p>
          <a:p>
            <a:pPr>
              <a:buFontTx/>
              <a:buChar char="•"/>
            </a:pPr>
            <a:r>
              <a:rPr lang="ru-RU" altLang="ru-RU" sz="2800" b="1" dirty="0" smtClean="0">
                <a:solidFill>
                  <a:srgbClr val="262673"/>
                </a:solidFill>
              </a:rPr>
              <a:t>использование ИКТ для обучения и развития</a:t>
            </a:r>
            <a:endParaRPr lang="ru-RU" altLang="ru-RU" sz="2800" b="1" dirty="0">
              <a:solidFill>
                <a:srgbClr val="262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Группа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" name="Группа 18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2" name="Picture 2" descr="http://img3.goodfon.ru/wallpaper/big/9/93/peyzazh-nebo-oblaka-korabl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2" t="-4" r="4617"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323528" y="188640"/>
                  <a:ext cx="8496944" cy="6264696"/>
                </a:xfrm>
                <a:prstGeom prst="roundRect">
                  <a:avLst>
                    <a:gd name="adj" fmla="val 3822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467544" y="260648"/>
                <a:ext cx="8226152" cy="432048"/>
              </a:xfrm>
              <a:prstGeom prst="rect">
                <a:avLst/>
              </a:prstGeom>
            </p:spPr>
            <p:txBody>
              <a:bodyPr vert="horz" lIns="0" tIns="0" rIns="0" bIns="0" anchor="ctr" anchorCtr="0">
                <a:noAutofit/>
              </a:bodyPr>
              <a:lstStyle/>
              <a:p>
                <a:pPr marL="1260000">
                  <a:spcBef>
                    <a:spcPct val="0"/>
                  </a:spcBef>
                  <a:defRPr/>
                </a:pPr>
                <a:r>
                  <a:rPr lang="ru-RU" b="1" dirty="0">
                    <a:solidFill>
                      <a:schemeClr val="accent1"/>
                    </a:solidFill>
                  </a:rPr>
                  <a:t>Система Занкова: новое время, новые задачи, новый 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уровень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23528" y="764704"/>
                <a:ext cx="8496944" cy="0"/>
              </a:xfrm>
              <a:prstGeom prst="line">
                <a:avLst/>
              </a:prstGeom>
              <a:ln w="82550" cmpd="tri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260648"/>
              <a:ext cx="648072" cy="458621"/>
            </a:xfrm>
            <a:prstGeom prst="rect">
              <a:avLst/>
            </a:prstGeom>
            <a:noFill/>
          </p:spPr>
        </p:pic>
      </p:grpSp>
      <p:pic>
        <p:nvPicPr>
          <p:cNvPr id="5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5536" y="836712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ru-RU" sz="2800" b="1" dirty="0">
              <a:solidFill>
                <a:srgbClr val="26267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908720"/>
            <a:ext cx="189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/>
          <a:srcRect l="9055" t="21296" r="55634" b="8735"/>
          <a:stretch/>
        </p:blipFill>
        <p:spPr bwMode="auto">
          <a:xfrm>
            <a:off x="395536" y="836712"/>
            <a:ext cx="4680520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9972" t="77390" r="3281" b="11180"/>
          <a:stretch/>
        </p:blipFill>
        <p:spPr bwMode="auto">
          <a:xfrm>
            <a:off x="5292080" y="4077072"/>
            <a:ext cx="3456384" cy="201622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364088" y="1988840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С.Г. Яковлева, Е.Н. Петрова</a:t>
            </a:r>
          </a:p>
          <a:p>
            <a:r>
              <a:rPr lang="ru-RU" b="1" dirty="0" smtClean="0"/>
              <a:t>Создаём проект: планируем, </a:t>
            </a:r>
            <a:br>
              <a:rPr lang="ru-RU" b="1" dirty="0" smtClean="0"/>
            </a:br>
            <a:r>
              <a:rPr lang="ru-RU" b="1" dirty="0" smtClean="0"/>
              <a:t>взаимодействуем, узнаём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Рабочая тетрадь </a:t>
            </a:r>
          </a:p>
          <a:p>
            <a:r>
              <a:rPr lang="ru-RU" b="1" dirty="0" smtClean="0"/>
              <a:t>1 класс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76056" y="908720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</a:t>
            </a:r>
            <a:endParaRPr lang="ru-RU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395536" y="980729"/>
            <a:ext cx="8280920" cy="58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Развернутая коммуникация</a:t>
            </a:r>
            <a:endParaRPr lang="ru-RU" sz="2800" b="1" dirty="0" smtClean="0"/>
          </a:p>
          <a:p>
            <a:r>
              <a:rPr lang="ru-RU" sz="2400" dirty="0" smtClean="0"/>
              <a:t>Прочитай историю, рассказанную </a:t>
            </a:r>
            <a:r>
              <a:rPr lang="ru-RU" sz="2400" dirty="0" err="1" smtClean="0"/>
              <a:t>Джанни</a:t>
            </a:r>
            <a:r>
              <a:rPr lang="ru-RU" sz="2400" dirty="0" smtClean="0"/>
              <a:t> </a:t>
            </a:r>
            <a:r>
              <a:rPr lang="ru-RU" sz="2400" dirty="0" err="1" smtClean="0"/>
              <a:t>Родари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   Была однажды получена открытка. На ней было написано только: «Приветы и поцелуи!». И подпись: «</a:t>
            </a:r>
            <a:r>
              <a:rPr lang="ru-RU" sz="2400" dirty="0" err="1" smtClean="0"/>
              <a:t>Нинучча</a:t>
            </a:r>
            <a:r>
              <a:rPr lang="ru-RU" sz="2400" dirty="0" smtClean="0"/>
              <a:t>». Никто не знал, кто такая эта </a:t>
            </a:r>
            <a:r>
              <a:rPr lang="ru-RU" sz="2400" dirty="0" err="1" smtClean="0"/>
              <a:t>Нинучча</a:t>
            </a:r>
            <a:r>
              <a:rPr lang="ru-RU" sz="2400" dirty="0" smtClean="0"/>
              <a:t> – старая ворчунья или девочка в джинсах. Или, может быть, какая-нибудь птичка.</a:t>
            </a:r>
          </a:p>
          <a:p>
            <a:r>
              <a:rPr lang="ru-RU" sz="2400" dirty="0" smtClean="0"/>
              <a:t>   Многие бы хотели получить хотя бы один из этих «приветов» и «поцелуев», хотя бы самый маленький. Но как узнать, кто такая </a:t>
            </a:r>
            <a:r>
              <a:rPr lang="ru-RU" sz="2400" dirty="0" err="1" smtClean="0"/>
              <a:t>Нинучча</a:t>
            </a:r>
            <a:r>
              <a:rPr lang="ru-RU" sz="2400" dirty="0" smtClean="0"/>
              <a:t> и почему она решила отправить открытку с приветами и поцелуями?»</a:t>
            </a:r>
          </a:p>
          <a:p>
            <a:r>
              <a:rPr lang="ru-RU" sz="2400" dirty="0" smtClean="0"/>
              <a:t>Напиши небольшое письмо </a:t>
            </a:r>
            <a:r>
              <a:rPr lang="ru-RU" sz="2400" dirty="0" err="1" smtClean="0"/>
              <a:t>Нинучче</a:t>
            </a:r>
            <a:r>
              <a:rPr lang="ru-RU" sz="2400" dirty="0" smtClean="0"/>
              <a:t> (7-10 предложений). Расскажи немного о себе и задай ей два-три вопроса. Постарайся написать письмо так, чтобы </a:t>
            </a:r>
            <a:r>
              <a:rPr lang="ru-RU" sz="2400" dirty="0" err="1" smtClean="0"/>
              <a:t>Нинучча</a:t>
            </a:r>
            <a:r>
              <a:rPr lang="ru-RU" sz="2400" dirty="0" smtClean="0"/>
              <a:t> захотела тебе ответить.</a:t>
            </a:r>
          </a:p>
          <a:p>
            <a:pPr>
              <a:lnSpc>
                <a:spcPct val="90000"/>
              </a:lnSpc>
            </a:pPr>
            <a:endParaRPr lang="ru-RU" altLang="ru-RU" sz="3600" i="1" dirty="0">
              <a:solidFill>
                <a:srgbClr val="1B1476"/>
              </a:solidFill>
            </a:endParaRPr>
          </a:p>
        </p:txBody>
      </p: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" name="Picture 2" descr="http://img3.goodfon.ru/wallpaper/big/9/93/peyzazh-nebo-oblaka-korab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372" t="-4" r="4617"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>
                <a:off x="323528" y="188640"/>
                <a:ext cx="8496944" cy="6264696"/>
              </a:xfrm>
              <a:prstGeom prst="roundRect">
                <a:avLst>
                  <a:gd name="adj" fmla="val 3822"/>
                </a:avLst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26000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Z:\!_Презентации важные\лого_СЗ.files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648072" cy="45862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11560" y="836712"/>
            <a:ext cx="7848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Развернутая коммуникация</a:t>
            </a:r>
            <a:endParaRPr lang="ru-RU" sz="2800" b="1" dirty="0" smtClean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68848" r="50000" b="14583"/>
          <a:stretch>
            <a:fillRect/>
          </a:stretch>
        </p:blipFill>
        <p:spPr bwMode="auto">
          <a:xfrm>
            <a:off x="755576" y="1328410"/>
            <a:ext cx="76703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1217</Words>
  <Application>Microsoft Office PowerPoint</Application>
  <PresentationFormat>Экран (4:3)</PresentationFormat>
  <Paragraphs>268</Paragraphs>
  <Slides>35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 Л.В. Занкова </vt:lpstr>
      <vt:lpstr>Презентация PowerPoint</vt:lpstr>
      <vt:lpstr>Успешный пятиклассник..?</vt:lpstr>
      <vt:lpstr>Этапы формирования УУД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yakovleva</dc:creator>
  <cp:lastModifiedBy>Селюнина Наталья</cp:lastModifiedBy>
  <cp:revision>131</cp:revision>
  <dcterms:created xsi:type="dcterms:W3CDTF">2015-10-22T08:08:54Z</dcterms:created>
  <dcterms:modified xsi:type="dcterms:W3CDTF">2016-02-29T19:24:46Z</dcterms:modified>
</cp:coreProperties>
</file>