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tiff" ContentType="image/tiff"/>
  <Override PartName="/ppt/notesSlides/notesSlide8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2" r:id="rId1"/>
    <p:sldMasterId id="2147483704" r:id="rId2"/>
  </p:sldMasterIdLst>
  <p:notesMasterIdLst>
    <p:notesMasterId r:id="rId25"/>
  </p:notesMasterIdLst>
  <p:handoutMasterIdLst>
    <p:handoutMasterId r:id="rId26"/>
  </p:handoutMasterIdLst>
  <p:sldIdLst>
    <p:sldId id="266" r:id="rId3"/>
    <p:sldId id="393" r:id="rId4"/>
    <p:sldId id="391" r:id="rId5"/>
    <p:sldId id="390" r:id="rId6"/>
    <p:sldId id="392" r:id="rId7"/>
    <p:sldId id="394" r:id="rId8"/>
    <p:sldId id="389" r:id="rId9"/>
    <p:sldId id="388" r:id="rId10"/>
    <p:sldId id="402" r:id="rId11"/>
    <p:sldId id="403" r:id="rId12"/>
    <p:sldId id="395" r:id="rId13"/>
    <p:sldId id="396" r:id="rId14"/>
    <p:sldId id="397" r:id="rId15"/>
    <p:sldId id="398" r:id="rId16"/>
    <p:sldId id="333" r:id="rId17"/>
    <p:sldId id="399" r:id="rId18"/>
    <p:sldId id="400" r:id="rId19"/>
    <p:sldId id="387" r:id="rId20"/>
    <p:sldId id="386" r:id="rId21"/>
    <p:sldId id="327" r:id="rId22"/>
    <p:sldId id="370" r:id="rId23"/>
    <p:sldId id="369" r:id="rId24"/>
  </p:sldIdLst>
  <p:sldSz cx="9144000" cy="6858000" type="screen4x3"/>
  <p:notesSz cx="9928225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0D13"/>
  </p:clrMru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156" autoAdjust="0"/>
    <p:restoredTop sz="82621" autoAdjust="0"/>
  </p:normalViewPr>
  <p:slideViewPr>
    <p:cSldViewPr>
      <p:cViewPr>
        <p:scale>
          <a:sx n="60" d="100"/>
          <a:sy n="60" d="100"/>
        </p:scale>
        <p:origin x="-1824" y="-35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1" d="100"/>
        <a:sy n="81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46057C-3C4C-46A1-A231-051C6788022E}" type="doc">
      <dgm:prSet loTypeId="urn:microsoft.com/office/officeart/2005/8/layout/radial5" loCatId="cycle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164E766A-A7AB-4E3C-BEEA-6EEB80A031F5}">
      <dgm:prSet phldrT="[Текст]"/>
      <dgm:spPr/>
      <dgm:t>
        <a:bodyPr/>
        <a:lstStyle/>
        <a:p>
          <a:r>
            <a:rPr lang="ru-RU" b="1" dirty="0" smtClean="0">
              <a:solidFill>
                <a:schemeClr val="bg1"/>
              </a:solidFill>
              <a:latin typeface="Cambria" pitchFamily="18" charset="0"/>
            </a:rPr>
            <a:t>Учебник </a:t>
          </a:r>
        </a:p>
      </dgm:t>
    </dgm:pt>
    <dgm:pt modelId="{8976A95E-7477-45E4-B091-89B900196E40}" type="parTrans" cxnId="{201948DB-ED09-4482-8388-A1828C24C1AB}">
      <dgm:prSet/>
      <dgm:spPr/>
      <dgm:t>
        <a:bodyPr/>
        <a:lstStyle/>
        <a:p>
          <a:endParaRPr lang="ru-RU"/>
        </a:p>
      </dgm:t>
    </dgm:pt>
    <dgm:pt modelId="{8F7AF350-FF0E-44FB-B4D4-3743BE77991C}" type="sibTrans" cxnId="{201948DB-ED09-4482-8388-A1828C24C1AB}">
      <dgm:prSet/>
      <dgm:spPr/>
      <dgm:t>
        <a:bodyPr/>
        <a:lstStyle/>
        <a:p>
          <a:endParaRPr lang="ru-RU"/>
        </a:p>
      </dgm:t>
    </dgm:pt>
    <dgm:pt modelId="{FC602DBF-9037-4B1D-BF39-3075CFDD469E}">
      <dgm:prSet phldrT="[Текст]" custT="1"/>
      <dgm:spPr/>
      <dgm:t>
        <a:bodyPr/>
        <a:lstStyle/>
        <a:p>
          <a:pPr algn="ctr"/>
          <a:r>
            <a:rPr lang="ru-RU" sz="1400" b="1" dirty="0" smtClean="0">
              <a:solidFill>
                <a:schemeClr val="bg1"/>
              </a:solidFill>
              <a:latin typeface="Cambria" pitchFamily="18" charset="0"/>
            </a:rPr>
            <a:t>Программы</a:t>
          </a:r>
        </a:p>
        <a:p>
          <a:pPr algn="ctr"/>
          <a:r>
            <a:rPr lang="ru-RU" sz="1400" b="1" dirty="0" smtClean="0">
              <a:solidFill>
                <a:schemeClr val="bg1"/>
              </a:solidFill>
              <a:latin typeface="Cambria" pitchFamily="18" charset="0"/>
            </a:rPr>
            <a:t>Методические пособия</a:t>
          </a:r>
        </a:p>
        <a:p>
          <a:pPr algn="ctr"/>
          <a:r>
            <a:rPr lang="ru-RU" sz="1400" b="1" dirty="0" smtClean="0">
              <a:solidFill>
                <a:schemeClr val="bg1"/>
              </a:solidFill>
              <a:latin typeface="Cambria" pitchFamily="18" charset="0"/>
            </a:rPr>
            <a:t>Дидактические материалы</a:t>
          </a:r>
        </a:p>
        <a:p>
          <a:pPr algn="ctr"/>
          <a:r>
            <a:rPr lang="ru-RU" sz="1400" b="1" dirty="0" smtClean="0">
              <a:solidFill>
                <a:schemeClr val="bg1"/>
              </a:solidFill>
              <a:latin typeface="Cambria" pitchFamily="18" charset="0"/>
            </a:rPr>
            <a:t>Задачники </a:t>
          </a:r>
        </a:p>
      </dgm:t>
    </dgm:pt>
    <dgm:pt modelId="{3B75388E-92B3-4321-B9F5-D08665EDF68D}" type="parTrans" cxnId="{96933049-1E39-4F37-AF5B-D74E9CF24AD9}">
      <dgm:prSet/>
      <dgm:spPr/>
      <dgm:t>
        <a:bodyPr/>
        <a:lstStyle/>
        <a:p>
          <a:endParaRPr lang="ru-RU"/>
        </a:p>
      </dgm:t>
    </dgm:pt>
    <dgm:pt modelId="{26763F81-0FBB-47CE-BF67-1AAA03DEF5E3}" type="sibTrans" cxnId="{96933049-1E39-4F37-AF5B-D74E9CF24AD9}">
      <dgm:prSet/>
      <dgm:spPr/>
      <dgm:t>
        <a:bodyPr/>
        <a:lstStyle/>
        <a:p>
          <a:endParaRPr lang="ru-RU"/>
        </a:p>
      </dgm:t>
    </dgm:pt>
    <dgm:pt modelId="{086AC60D-CBD1-4F72-980C-9C990D06A6EA}">
      <dgm:prSet phldrT="[Текст]" custT="1"/>
      <dgm:spPr/>
      <dgm:t>
        <a:bodyPr/>
        <a:lstStyle/>
        <a:p>
          <a:pPr algn="l"/>
          <a:endParaRPr lang="ru-RU" sz="1400" dirty="0" smtClean="0">
            <a:solidFill>
              <a:srgbClr val="002060"/>
            </a:solidFill>
            <a:latin typeface="Cambria" pitchFamily="18" charset="0"/>
          </a:endParaRPr>
        </a:p>
        <a:p>
          <a:pPr algn="ctr"/>
          <a:r>
            <a:rPr lang="ru-RU" sz="1300" b="1" dirty="0" smtClean="0">
              <a:solidFill>
                <a:schemeClr val="bg1"/>
              </a:solidFill>
              <a:latin typeface="Cambria" pitchFamily="18" charset="0"/>
            </a:rPr>
            <a:t>Рабочие тетради</a:t>
          </a:r>
        </a:p>
        <a:p>
          <a:pPr algn="ctr"/>
          <a:r>
            <a:rPr lang="ru-RU" sz="1300" b="1" dirty="0" smtClean="0">
              <a:solidFill>
                <a:schemeClr val="bg1"/>
              </a:solidFill>
              <a:latin typeface="Cambria" pitchFamily="18" charset="0"/>
            </a:rPr>
            <a:t>Тетради для контрольных работ</a:t>
          </a:r>
        </a:p>
        <a:p>
          <a:pPr algn="ctr"/>
          <a:r>
            <a:rPr lang="ru-RU" sz="1300" b="1" dirty="0" smtClean="0">
              <a:solidFill>
                <a:schemeClr val="bg1"/>
              </a:solidFill>
              <a:latin typeface="Cambria" pitchFamily="18" charset="0"/>
            </a:rPr>
            <a:t>Тетради для лабораторных работ</a:t>
          </a:r>
        </a:p>
        <a:p>
          <a:pPr algn="ctr"/>
          <a:r>
            <a:rPr lang="ru-RU" sz="1300" b="1" dirty="0" smtClean="0">
              <a:solidFill>
                <a:schemeClr val="bg1"/>
              </a:solidFill>
              <a:latin typeface="Cambria" pitchFamily="18" charset="0"/>
            </a:rPr>
            <a:t>Атласы, контурные карты</a:t>
          </a:r>
        </a:p>
        <a:p>
          <a:pPr algn="ctr"/>
          <a:r>
            <a:rPr lang="ru-RU" sz="1300" b="1" dirty="0" smtClean="0">
              <a:solidFill>
                <a:schemeClr val="bg1"/>
              </a:solidFill>
              <a:latin typeface="Cambria" pitchFamily="18" charset="0"/>
            </a:rPr>
            <a:t>Хрестоматии </a:t>
          </a:r>
          <a:endParaRPr lang="ru-RU" sz="1300" b="1" dirty="0">
            <a:solidFill>
              <a:schemeClr val="bg1"/>
            </a:solidFill>
          </a:endParaRPr>
        </a:p>
      </dgm:t>
    </dgm:pt>
    <dgm:pt modelId="{64DF5F9A-2F95-4B64-AD52-29D2A6E9EEAB}" type="parTrans" cxnId="{A51180BD-A2CC-4972-97A1-E08FE29B16E7}">
      <dgm:prSet/>
      <dgm:spPr/>
      <dgm:t>
        <a:bodyPr/>
        <a:lstStyle/>
        <a:p>
          <a:endParaRPr lang="ru-RU"/>
        </a:p>
      </dgm:t>
    </dgm:pt>
    <dgm:pt modelId="{831F8FBD-1842-4F0A-A299-60B0B352CB39}" type="sibTrans" cxnId="{A51180BD-A2CC-4972-97A1-E08FE29B16E7}">
      <dgm:prSet/>
      <dgm:spPr/>
      <dgm:t>
        <a:bodyPr/>
        <a:lstStyle/>
        <a:p>
          <a:endParaRPr lang="ru-RU"/>
        </a:p>
      </dgm:t>
    </dgm:pt>
    <dgm:pt modelId="{06CE3EBD-4E37-4EB8-AEC5-E44E54E7B6B2}">
      <dgm:prSet phldrT="[Текст]" custT="1"/>
      <dgm:spPr/>
      <dgm:t>
        <a:bodyPr/>
        <a:lstStyle/>
        <a:p>
          <a:pPr algn="ctr"/>
          <a:r>
            <a:rPr lang="ru-RU" sz="1300" b="1" dirty="0" smtClean="0">
              <a:solidFill>
                <a:schemeClr val="bg1"/>
              </a:solidFill>
              <a:latin typeface="Cambria" pitchFamily="18" charset="0"/>
            </a:rPr>
            <a:t>Пособия для организации внеурочной деятельности</a:t>
          </a:r>
        </a:p>
      </dgm:t>
    </dgm:pt>
    <dgm:pt modelId="{03558158-B8E2-4C4C-A794-ABF18EAFCD10}" type="parTrans" cxnId="{EC72E17C-F32D-470B-96ED-F21905CD6052}">
      <dgm:prSet/>
      <dgm:spPr/>
      <dgm:t>
        <a:bodyPr/>
        <a:lstStyle/>
        <a:p>
          <a:endParaRPr lang="ru-RU"/>
        </a:p>
      </dgm:t>
    </dgm:pt>
    <dgm:pt modelId="{AAFAB988-2BFC-44B4-9061-48920542AEEF}" type="sibTrans" cxnId="{EC72E17C-F32D-470B-96ED-F21905CD6052}">
      <dgm:prSet/>
      <dgm:spPr/>
      <dgm:t>
        <a:bodyPr/>
        <a:lstStyle/>
        <a:p>
          <a:endParaRPr lang="ru-RU"/>
        </a:p>
      </dgm:t>
    </dgm:pt>
    <dgm:pt modelId="{EC727E4B-60EB-4680-9F41-BD6F03C0742B}">
      <dgm:prSet phldrT="[Текст]" custT="1"/>
      <dgm:spPr/>
      <dgm:t>
        <a:bodyPr/>
        <a:lstStyle/>
        <a:p>
          <a:pPr algn="ctr"/>
          <a:r>
            <a:rPr lang="ru-RU" sz="1300" b="1" dirty="0" smtClean="0">
              <a:solidFill>
                <a:schemeClr val="bg1"/>
              </a:solidFill>
              <a:latin typeface="Cambria" pitchFamily="18" charset="0"/>
            </a:rPr>
            <a:t>Пособия для оценки качества достижения планируемых результатов</a:t>
          </a:r>
        </a:p>
        <a:p>
          <a:pPr algn="ctr"/>
          <a:r>
            <a:rPr lang="ru-RU" sz="1300" b="1" dirty="0" smtClean="0">
              <a:solidFill>
                <a:schemeClr val="bg1"/>
              </a:solidFill>
              <a:latin typeface="Cambria" pitchFamily="18" charset="0"/>
            </a:rPr>
            <a:t>Педагогическая диагностика</a:t>
          </a:r>
        </a:p>
        <a:p>
          <a:pPr algn="ctr"/>
          <a:r>
            <a:rPr lang="ru-RU" sz="1300" b="1" dirty="0" smtClean="0">
              <a:solidFill>
                <a:schemeClr val="bg1"/>
              </a:solidFill>
              <a:latin typeface="Cambria" pitchFamily="18" charset="0"/>
            </a:rPr>
            <a:t>Пособия для подготовки к ОГЭ и ЕГЭ</a:t>
          </a:r>
        </a:p>
      </dgm:t>
    </dgm:pt>
    <dgm:pt modelId="{757892DD-4023-426D-96A7-DFFA913A71B7}" type="parTrans" cxnId="{3F3CAA4D-86B4-4863-AEB5-80575257AF49}">
      <dgm:prSet/>
      <dgm:spPr/>
      <dgm:t>
        <a:bodyPr/>
        <a:lstStyle/>
        <a:p>
          <a:endParaRPr lang="ru-RU"/>
        </a:p>
      </dgm:t>
    </dgm:pt>
    <dgm:pt modelId="{92C61E39-490C-44CD-B9AE-84EA931A38FF}" type="sibTrans" cxnId="{3F3CAA4D-86B4-4863-AEB5-80575257AF49}">
      <dgm:prSet/>
      <dgm:spPr/>
      <dgm:t>
        <a:bodyPr/>
        <a:lstStyle/>
        <a:p>
          <a:endParaRPr lang="ru-RU"/>
        </a:p>
      </dgm:t>
    </dgm:pt>
    <dgm:pt modelId="{DCACE094-D561-46EB-B676-983F8C263FB9}" type="pres">
      <dgm:prSet presAssocID="{1146057C-3C4C-46A1-A231-051C6788022E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61D7B0B-AC88-4543-A388-FB3268F7B278}" type="pres">
      <dgm:prSet presAssocID="{164E766A-A7AB-4E3C-BEEA-6EEB80A031F5}" presName="centerShape" presStyleLbl="node0" presStyleIdx="0" presStyleCnt="1" custLinFactNeighborX="1715" custLinFactNeighborY="223"/>
      <dgm:spPr>
        <a:prstGeom prst="snip2DiagRect">
          <a:avLst/>
        </a:prstGeom>
      </dgm:spPr>
      <dgm:t>
        <a:bodyPr/>
        <a:lstStyle/>
        <a:p>
          <a:endParaRPr lang="ru-RU"/>
        </a:p>
      </dgm:t>
    </dgm:pt>
    <dgm:pt modelId="{0B0138A4-2982-470B-900F-98D0EF36F153}" type="pres">
      <dgm:prSet presAssocID="{3B75388E-92B3-4321-B9F5-D08665EDF68D}" presName="parTrans" presStyleLbl="sibTrans2D1" presStyleIdx="0" presStyleCnt="4" custScaleX="105378" custScaleY="78197"/>
      <dgm:spPr/>
      <dgm:t>
        <a:bodyPr/>
        <a:lstStyle/>
        <a:p>
          <a:endParaRPr lang="ru-RU"/>
        </a:p>
      </dgm:t>
    </dgm:pt>
    <dgm:pt modelId="{5A7D766C-E625-4864-B197-FD8915717A47}" type="pres">
      <dgm:prSet presAssocID="{3B75388E-92B3-4321-B9F5-D08665EDF68D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95CB814F-B7C2-47D4-9E5B-4C16D0B0F661}" type="pres">
      <dgm:prSet presAssocID="{FC602DBF-9037-4B1D-BF39-3075CFDD469E}" presName="node" presStyleLbl="node1" presStyleIdx="0" presStyleCnt="4" custScaleX="142530" custScaleY="122388" custRadScaleRad="121070" custRadScaleInc="-2579">
        <dgm:presLayoutVars>
          <dgm:bulletEnabled val="1"/>
        </dgm:presLayoutVars>
      </dgm:prSet>
      <dgm:spPr>
        <a:prstGeom prst="snip2DiagRect">
          <a:avLst/>
        </a:prstGeom>
      </dgm:spPr>
      <dgm:t>
        <a:bodyPr/>
        <a:lstStyle/>
        <a:p>
          <a:endParaRPr lang="ru-RU"/>
        </a:p>
      </dgm:t>
    </dgm:pt>
    <dgm:pt modelId="{B461ACF1-1B96-40D2-8881-6BE899B4B11E}" type="pres">
      <dgm:prSet presAssocID="{64DF5F9A-2F95-4B64-AD52-29D2A6E9EEAB}" presName="parTrans" presStyleLbl="sibTrans2D1" presStyleIdx="1" presStyleCnt="4" custScaleY="49833"/>
      <dgm:spPr/>
      <dgm:t>
        <a:bodyPr/>
        <a:lstStyle/>
        <a:p>
          <a:endParaRPr lang="ru-RU"/>
        </a:p>
      </dgm:t>
    </dgm:pt>
    <dgm:pt modelId="{61FB3E16-DB14-4545-8F55-7B77DEBB7388}" type="pres">
      <dgm:prSet presAssocID="{64DF5F9A-2F95-4B64-AD52-29D2A6E9EEAB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B25F9B2B-6092-4C96-ADB0-944DE349C71C}" type="pres">
      <dgm:prSet presAssocID="{086AC60D-CBD1-4F72-980C-9C990D06A6EA}" presName="node" presStyleLbl="node1" presStyleIdx="1" presStyleCnt="4" custScaleX="142339" custScaleY="135990" custRadScaleRad="136887" custRadScaleInc="-3142">
        <dgm:presLayoutVars>
          <dgm:bulletEnabled val="1"/>
        </dgm:presLayoutVars>
      </dgm:prSet>
      <dgm:spPr>
        <a:prstGeom prst="snip2DiagRect">
          <a:avLst/>
        </a:prstGeom>
      </dgm:spPr>
      <dgm:t>
        <a:bodyPr/>
        <a:lstStyle/>
        <a:p>
          <a:endParaRPr lang="ru-RU"/>
        </a:p>
      </dgm:t>
    </dgm:pt>
    <dgm:pt modelId="{CCE89CC5-786D-4CEE-BB93-9D6F2E5E7B38}" type="pres">
      <dgm:prSet presAssocID="{03558158-B8E2-4C4C-A794-ABF18EAFCD10}" presName="parTrans" presStyleLbl="sibTrans2D1" presStyleIdx="2" presStyleCnt="4" custScaleX="156994" custScaleY="63355" custLinFactNeighborX="4589" custLinFactNeighborY="3297"/>
      <dgm:spPr/>
      <dgm:t>
        <a:bodyPr/>
        <a:lstStyle/>
        <a:p>
          <a:endParaRPr lang="ru-RU"/>
        </a:p>
      </dgm:t>
    </dgm:pt>
    <dgm:pt modelId="{BE4EE543-F5B0-44EC-8700-E954FE4E5C5D}" type="pres">
      <dgm:prSet presAssocID="{03558158-B8E2-4C4C-A794-ABF18EAFCD10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DC753FBE-B5B5-4712-B684-A2F31FD45306}" type="pres">
      <dgm:prSet presAssocID="{06CE3EBD-4E37-4EB8-AEC5-E44E54E7B6B2}" presName="node" presStyleLbl="node1" presStyleIdx="2" presStyleCnt="4" custScaleX="139256" custScaleY="108594" custRadScaleRad="94707" custRadScaleInc="-808">
        <dgm:presLayoutVars>
          <dgm:bulletEnabled val="1"/>
        </dgm:presLayoutVars>
      </dgm:prSet>
      <dgm:spPr>
        <a:prstGeom prst="snip2DiagRect">
          <a:avLst/>
        </a:prstGeom>
      </dgm:spPr>
      <dgm:t>
        <a:bodyPr/>
        <a:lstStyle/>
        <a:p>
          <a:endParaRPr lang="ru-RU"/>
        </a:p>
      </dgm:t>
    </dgm:pt>
    <dgm:pt modelId="{49A89FF7-3215-47B0-B14F-00F3A559640F}" type="pres">
      <dgm:prSet presAssocID="{757892DD-4023-426D-96A7-DFFA913A71B7}" presName="parTrans" presStyleLbl="sibTrans2D1" presStyleIdx="3" presStyleCnt="4" custScaleX="115905" custScaleY="71110"/>
      <dgm:spPr/>
      <dgm:t>
        <a:bodyPr/>
        <a:lstStyle/>
        <a:p>
          <a:endParaRPr lang="ru-RU"/>
        </a:p>
      </dgm:t>
    </dgm:pt>
    <dgm:pt modelId="{60096FFE-F706-4ACF-8E2E-9B969702EF3F}" type="pres">
      <dgm:prSet presAssocID="{757892DD-4023-426D-96A7-DFFA913A71B7}" presName="connectorText" presStyleLbl="sibTrans2D1" presStyleIdx="3" presStyleCnt="4"/>
      <dgm:spPr/>
      <dgm:t>
        <a:bodyPr/>
        <a:lstStyle/>
        <a:p>
          <a:endParaRPr lang="ru-RU"/>
        </a:p>
      </dgm:t>
    </dgm:pt>
    <dgm:pt modelId="{6EC3A1A7-28AD-419D-9DD6-FC9795971FC5}" type="pres">
      <dgm:prSet presAssocID="{EC727E4B-60EB-4680-9F41-BD6F03C0742B}" presName="node" presStyleLbl="node1" presStyleIdx="3" presStyleCnt="4" custScaleX="144744" custScaleY="142565" custRadScaleRad="109963" custRadScaleInc="10637">
        <dgm:presLayoutVars>
          <dgm:bulletEnabled val="1"/>
        </dgm:presLayoutVars>
      </dgm:prSet>
      <dgm:spPr>
        <a:prstGeom prst="snip2DiagRect">
          <a:avLst/>
        </a:prstGeom>
      </dgm:spPr>
      <dgm:t>
        <a:bodyPr/>
        <a:lstStyle/>
        <a:p>
          <a:endParaRPr lang="ru-RU"/>
        </a:p>
      </dgm:t>
    </dgm:pt>
  </dgm:ptLst>
  <dgm:cxnLst>
    <dgm:cxn modelId="{46A8CB8D-1326-40B5-AF08-BDDD892AA4D2}" type="presOf" srcId="{757892DD-4023-426D-96A7-DFFA913A71B7}" destId="{49A89FF7-3215-47B0-B14F-00F3A559640F}" srcOrd="0" destOrd="0" presId="urn:microsoft.com/office/officeart/2005/8/layout/radial5"/>
    <dgm:cxn modelId="{11AA81B1-93B1-462D-B81F-368A946562C9}" type="presOf" srcId="{64DF5F9A-2F95-4B64-AD52-29D2A6E9EEAB}" destId="{B461ACF1-1B96-40D2-8881-6BE899B4B11E}" srcOrd="0" destOrd="0" presId="urn:microsoft.com/office/officeart/2005/8/layout/radial5"/>
    <dgm:cxn modelId="{EC72E17C-F32D-470B-96ED-F21905CD6052}" srcId="{164E766A-A7AB-4E3C-BEEA-6EEB80A031F5}" destId="{06CE3EBD-4E37-4EB8-AEC5-E44E54E7B6B2}" srcOrd="2" destOrd="0" parTransId="{03558158-B8E2-4C4C-A794-ABF18EAFCD10}" sibTransId="{AAFAB988-2BFC-44B4-9061-48920542AEEF}"/>
    <dgm:cxn modelId="{B6011519-165B-4388-A800-0A7DF83E4F47}" type="presOf" srcId="{03558158-B8E2-4C4C-A794-ABF18EAFCD10}" destId="{CCE89CC5-786D-4CEE-BB93-9D6F2E5E7B38}" srcOrd="0" destOrd="0" presId="urn:microsoft.com/office/officeart/2005/8/layout/radial5"/>
    <dgm:cxn modelId="{21FC692C-4703-410A-8FE5-626D57F7548D}" type="presOf" srcId="{3B75388E-92B3-4321-B9F5-D08665EDF68D}" destId="{5A7D766C-E625-4864-B197-FD8915717A47}" srcOrd="1" destOrd="0" presId="urn:microsoft.com/office/officeart/2005/8/layout/radial5"/>
    <dgm:cxn modelId="{3F3CAA4D-86B4-4863-AEB5-80575257AF49}" srcId="{164E766A-A7AB-4E3C-BEEA-6EEB80A031F5}" destId="{EC727E4B-60EB-4680-9F41-BD6F03C0742B}" srcOrd="3" destOrd="0" parTransId="{757892DD-4023-426D-96A7-DFFA913A71B7}" sibTransId="{92C61E39-490C-44CD-B9AE-84EA931A38FF}"/>
    <dgm:cxn modelId="{55FEF458-FB6E-4995-BA00-5526DDC18762}" type="presOf" srcId="{164E766A-A7AB-4E3C-BEEA-6EEB80A031F5}" destId="{F61D7B0B-AC88-4543-A388-FB3268F7B278}" srcOrd="0" destOrd="0" presId="urn:microsoft.com/office/officeart/2005/8/layout/radial5"/>
    <dgm:cxn modelId="{201948DB-ED09-4482-8388-A1828C24C1AB}" srcId="{1146057C-3C4C-46A1-A231-051C6788022E}" destId="{164E766A-A7AB-4E3C-BEEA-6EEB80A031F5}" srcOrd="0" destOrd="0" parTransId="{8976A95E-7477-45E4-B091-89B900196E40}" sibTransId="{8F7AF350-FF0E-44FB-B4D4-3743BE77991C}"/>
    <dgm:cxn modelId="{1B10834C-8F75-48CF-BC28-CD8D07950EC7}" type="presOf" srcId="{03558158-B8E2-4C4C-A794-ABF18EAFCD10}" destId="{BE4EE543-F5B0-44EC-8700-E954FE4E5C5D}" srcOrd="1" destOrd="0" presId="urn:microsoft.com/office/officeart/2005/8/layout/radial5"/>
    <dgm:cxn modelId="{54AAEBBF-314C-4DD6-9D76-ACBD38077DB5}" type="presOf" srcId="{3B75388E-92B3-4321-B9F5-D08665EDF68D}" destId="{0B0138A4-2982-470B-900F-98D0EF36F153}" srcOrd="0" destOrd="0" presId="urn:microsoft.com/office/officeart/2005/8/layout/radial5"/>
    <dgm:cxn modelId="{82E40B77-6153-464D-B945-43249AB69469}" type="presOf" srcId="{FC602DBF-9037-4B1D-BF39-3075CFDD469E}" destId="{95CB814F-B7C2-47D4-9E5B-4C16D0B0F661}" srcOrd="0" destOrd="0" presId="urn:microsoft.com/office/officeart/2005/8/layout/radial5"/>
    <dgm:cxn modelId="{F4400950-E2A8-49D2-A9A8-1799A9B6DD11}" type="presOf" srcId="{1146057C-3C4C-46A1-A231-051C6788022E}" destId="{DCACE094-D561-46EB-B676-983F8C263FB9}" srcOrd="0" destOrd="0" presId="urn:microsoft.com/office/officeart/2005/8/layout/radial5"/>
    <dgm:cxn modelId="{9C54137F-7E62-4213-B08A-DF1D0280E5EC}" type="presOf" srcId="{086AC60D-CBD1-4F72-980C-9C990D06A6EA}" destId="{B25F9B2B-6092-4C96-ADB0-944DE349C71C}" srcOrd="0" destOrd="0" presId="urn:microsoft.com/office/officeart/2005/8/layout/radial5"/>
    <dgm:cxn modelId="{96933049-1E39-4F37-AF5B-D74E9CF24AD9}" srcId="{164E766A-A7AB-4E3C-BEEA-6EEB80A031F5}" destId="{FC602DBF-9037-4B1D-BF39-3075CFDD469E}" srcOrd="0" destOrd="0" parTransId="{3B75388E-92B3-4321-B9F5-D08665EDF68D}" sibTransId="{26763F81-0FBB-47CE-BF67-1AAA03DEF5E3}"/>
    <dgm:cxn modelId="{90AA4699-714D-4B2B-9FFA-C08D89BA1391}" type="presOf" srcId="{EC727E4B-60EB-4680-9F41-BD6F03C0742B}" destId="{6EC3A1A7-28AD-419D-9DD6-FC9795971FC5}" srcOrd="0" destOrd="0" presId="urn:microsoft.com/office/officeart/2005/8/layout/radial5"/>
    <dgm:cxn modelId="{A51180BD-A2CC-4972-97A1-E08FE29B16E7}" srcId="{164E766A-A7AB-4E3C-BEEA-6EEB80A031F5}" destId="{086AC60D-CBD1-4F72-980C-9C990D06A6EA}" srcOrd="1" destOrd="0" parTransId="{64DF5F9A-2F95-4B64-AD52-29D2A6E9EEAB}" sibTransId="{831F8FBD-1842-4F0A-A299-60B0B352CB39}"/>
    <dgm:cxn modelId="{C465E24A-10ED-456B-9BF7-F0E739D49ADE}" type="presOf" srcId="{757892DD-4023-426D-96A7-DFFA913A71B7}" destId="{60096FFE-F706-4ACF-8E2E-9B969702EF3F}" srcOrd="1" destOrd="0" presId="urn:microsoft.com/office/officeart/2005/8/layout/radial5"/>
    <dgm:cxn modelId="{33DA379A-8D31-4103-9325-94BA40EFC811}" type="presOf" srcId="{06CE3EBD-4E37-4EB8-AEC5-E44E54E7B6B2}" destId="{DC753FBE-B5B5-4712-B684-A2F31FD45306}" srcOrd="0" destOrd="0" presId="urn:microsoft.com/office/officeart/2005/8/layout/radial5"/>
    <dgm:cxn modelId="{37775A33-AF2E-4F43-9BEF-0035B0A7487E}" type="presOf" srcId="{64DF5F9A-2F95-4B64-AD52-29D2A6E9EEAB}" destId="{61FB3E16-DB14-4545-8F55-7B77DEBB7388}" srcOrd="1" destOrd="0" presId="urn:microsoft.com/office/officeart/2005/8/layout/radial5"/>
    <dgm:cxn modelId="{F1098CC2-329F-4417-AFAE-33F71857E3C0}" type="presParOf" srcId="{DCACE094-D561-46EB-B676-983F8C263FB9}" destId="{F61D7B0B-AC88-4543-A388-FB3268F7B278}" srcOrd="0" destOrd="0" presId="urn:microsoft.com/office/officeart/2005/8/layout/radial5"/>
    <dgm:cxn modelId="{705B4280-213F-4BF4-9C5C-2A9C42E2EC3B}" type="presParOf" srcId="{DCACE094-D561-46EB-B676-983F8C263FB9}" destId="{0B0138A4-2982-470B-900F-98D0EF36F153}" srcOrd="1" destOrd="0" presId="urn:microsoft.com/office/officeart/2005/8/layout/radial5"/>
    <dgm:cxn modelId="{A444E14B-B9F7-4799-8B41-36E6ED402F8B}" type="presParOf" srcId="{0B0138A4-2982-470B-900F-98D0EF36F153}" destId="{5A7D766C-E625-4864-B197-FD8915717A47}" srcOrd="0" destOrd="0" presId="urn:microsoft.com/office/officeart/2005/8/layout/radial5"/>
    <dgm:cxn modelId="{6A3DCE6B-D709-4732-BF87-DD645C313F46}" type="presParOf" srcId="{DCACE094-D561-46EB-B676-983F8C263FB9}" destId="{95CB814F-B7C2-47D4-9E5B-4C16D0B0F661}" srcOrd="2" destOrd="0" presId="urn:microsoft.com/office/officeart/2005/8/layout/radial5"/>
    <dgm:cxn modelId="{2D2F5914-816A-4108-A25D-B25BB4C68306}" type="presParOf" srcId="{DCACE094-D561-46EB-B676-983F8C263FB9}" destId="{B461ACF1-1B96-40D2-8881-6BE899B4B11E}" srcOrd="3" destOrd="0" presId="urn:microsoft.com/office/officeart/2005/8/layout/radial5"/>
    <dgm:cxn modelId="{93630B46-0BA4-4465-8449-FAF1EB063562}" type="presParOf" srcId="{B461ACF1-1B96-40D2-8881-6BE899B4B11E}" destId="{61FB3E16-DB14-4545-8F55-7B77DEBB7388}" srcOrd="0" destOrd="0" presId="urn:microsoft.com/office/officeart/2005/8/layout/radial5"/>
    <dgm:cxn modelId="{04A941EE-91F8-4D41-8546-6FC8C21B90E6}" type="presParOf" srcId="{DCACE094-D561-46EB-B676-983F8C263FB9}" destId="{B25F9B2B-6092-4C96-ADB0-944DE349C71C}" srcOrd="4" destOrd="0" presId="urn:microsoft.com/office/officeart/2005/8/layout/radial5"/>
    <dgm:cxn modelId="{46C05F74-D9F3-4F84-A1D5-9A95DC3E3C53}" type="presParOf" srcId="{DCACE094-D561-46EB-B676-983F8C263FB9}" destId="{CCE89CC5-786D-4CEE-BB93-9D6F2E5E7B38}" srcOrd="5" destOrd="0" presId="urn:microsoft.com/office/officeart/2005/8/layout/radial5"/>
    <dgm:cxn modelId="{6D3A4B42-1CAC-4E8D-A62C-B7470F7DE826}" type="presParOf" srcId="{CCE89CC5-786D-4CEE-BB93-9D6F2E5E7B38}" destId="{BE4EE543-F5B0-44EC-8700-E954FE4E5C5D}" srcOrd="0" destOrd="0" presId="urn:microsoft.com/office/officeart/2005/8/layout/radial5"/>
    <dgm:cxn modelId="{CD936A22-0947-4240-9A3A-6EDC141EB088}" type="presParOf" srcId="{DCACE094-D561-46EB-B676-983F8C263FB9}" destId="{DC753FBE-B5B5-4712-B684-A2F31FD45306}" srcOrd="6" destOrd="0" presId="urn:microsoft.com/office/officeart/2005/8/layout/radial5"/>
    <dgm:cxn modelId="{B47A2FB9-A690-401B-9C66-FC7C74995616}" type="presParOf" srcId="{DCACE094-D561-46EB-B676-983F8C263FB9}" destId="{49A89FF7-3215-47B0-B14F-00F3A559640F}" srcOrd="7" destOrd="0" presId="urn:microsoft.com/office/officeart/2005/8/layout/radial5"/>
    <dgm:cxn modelId="{40241B60-7BED-4E45-8B04-0F9748653978}" type="presParOf" srcId="{49A89FF7-3215-47B0-B14F-00F3A559640F}" destId="{60096FFE-F706-4ACF-8E2E-9B969702EF3F}" srcOrd="0" destOrd="0" presId="urn:microsoft.com/office/officeart/2005/8/layout/radial5"/>
    <dgm:cxn modelId="{2B0A5B4A-497F-46F2-A836-7C786FF1FCEF}" type="presParOf" srcId="{DCACE094-D561-46EB-B676-983F8C263FB9}" destId="{6EC3A1A7-28AD-419D-9DD6-FC9795971FC5}" srcOrd="8" destOrd="0" presId="urn:microsoft.com/office/officeart/2005/8/layout/radial5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865" cy="340101"/>
          </a:xfrm>
          <a:prstGeom prst="rect">
            <a:avLst/>
          </a:prstGeom>
        </p:spPr>
        <p:txBody>
          <a:bodyPr vert="horz" lIns="62984" tIns="31492" rIns="62984" bIns="31492" rtlCol="0"/>
          <a:lstStyle>
            <a:lvl1pPr algn="l">
              <a:defRPr sz="8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4165" y="0"/>
            <a:ext cx="4301864" cy="340101"/>
          </a:xfrm>
          <a:prstGeom prst="rect">
            <a:avLst/>
          </a:prstGeom>
        </p:spPr>
        <p:txBody>
          <a:bodyPr vert="horz" lIns="62984" tIns="31492" rIns="62984" bIns="31492" rtlCol="0"/>
          <a:lstStyle>
            <a:lvl1pPr algn="r">
              <a:defRPr sz="800"/>
            </a:lvl1pPr>
          </a:lstStyle>
          <a:p>
            <a:fld id="{9FC7E69A-0E80-431E-837C-52356358BDB4}" type="datetimeFigureOut">
              <a:rPr lang="ru-RU" smtClean="0"/>
              <a:pPr/>
              <a:t>26.02.2016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56488"/>
            <a:ext cx="4301865" cy="340101"/>
          </a:xfrm>
          <a:prstGeom prst="rect">
            <a:avLst/>
          </a:prstGeom>
        </p:spPr>
        <p:txBody>
          <a:bodyPr vert="horz" lIns="62984" tIns="31492" rIns="62984" bIns="31492" rtlCol="0" anchor="b"/>
          <a:lstStyle>
            <a:lvl1pPr algn="l">
              <a:defRPr sz="8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4165" y="6456488"/>
            <a:ext cx="4301864" cy="340101"/>
          </a:xfrm>
          <a:prstGeom prst="rect">
            <a:avLst/>
          </a:prstGeom>
        </p:spPr>
        <p:txBody>
          <a:bodyPr vert="horz" lIns="62984" tIns="31492" rIns="62984" bIns="31492" rtlCol="0" anchor="b"/>
          <a:lstStyle>
            <a:lvl1pPr algn="r">
              <a:defRPr sz="800"/>
            </a:lvl1pPr>
          </a:lstStyle>
          <a:p>
            <a:fld id="{68B34ADC-7DFA-4B6C-B276-FBDD396FE57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231" cy="339884"/>
          </a:xfrm>
          <a:prstGeom prst="rect">
            <a:avLst/>
          </a:prstGeom>
        </p:spPr>
        <p:txBody>
          <a:bodyPr vert="horz" lIns="95572" tIns="47786" rIns="95572" bIns="4778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4271" y="0"/>
            <a:ext cx="4302231" cy="339884"/>
          </a:xfrm>
          <a:prstGeom prst="rect">
            <a:avLst/>
          </a:prstGeom>
        </p:spPr>
        <p:txBody>
          <a:bodyPr vert="horz" lIns="95572" tIns="47786" rIns="95572" bIns="47786" rtlCol="0"/>
          <a:lstStyle>
            <a:lvl1pPr algn="r">
              <a:defRPr sz="1200"/>
            </a:lvl1pPr>
          </a:lstStyle>
          <a:p>
            <a:fld id="{C94EE234-FE7E-41A8-BF7D-13F6F987E749}" type="datetimeFigureOut">
              <a:rPr lang="ru-RU" smtClean="0"/>
              <a:pPr/>
              <a:t>26.02.2016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400425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72" tIns="47786" rIns="95572" bIns="47786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vert="horz" lIns="95572" tIns="47786" rIns="95572" bIns="47786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56218"/>
            <a:ext cx="4302231" cy="339884"/>
          </a:xfrm>
          <a:prstGeom prst="rect">
            <a:avLst/>
          </a:prstGeom>
        </p:spPr>
        <p:txBody>
          <a:bodyPr vert="horz" lIns="95572" tIns="47786" rIns="95572" bIns="4778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4271" y="6456218"/>
            <a:ext cx="4302231" cy="339884"/>
          </a:xfrm>
          <a:prstGeom prst="rect">
            <a:avLst/>
          </a:prstGeom>
        </p:spPr>
        <p:txBody>
          <a:bodyPr vert="horz" lIns="95572" tIns="47786" rIns="95572" bIns="47786" rtlCol="0" anchor="b"/>
          <a:lstStyle>
            <a:lvl1pPr algn="r">
              <a:defRPr sz="1200"/>
            </a:lvl1pPr>
          </a:lstStyle>
          <a:p>
            <a:fld id="{37C19CA8-4064-4E53-BD5D-80BD9EEBAAD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C19CA8-4064-4E53-BD5D-80BD9EEBAAD1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1200" dirty="0" smtClean="0"/>
              <a:t>Целостная завершенная система, разработанная на единых концептуальных основаниях Л. </a:t>
            </a:r>
            <a:r>
              <a:rPr lang="ru-RU" sz="1200" dirty="0" err="1" smtClean="0"/>
              <a:t>Выготского</a:t>
            </a:r>
            <a:r>
              <a:rPr lang="ru-RU" sz="1200" dirty="0" smtClean="0"/>
              <a:t>,  </a:t>
            </a:r>
          </a:p>
          <a:p>
            <a:pPr>
              <a:buFont typeface="Wingdings" pitchFamily="2" charset="2"/>
              <a:buChar char="ü"/>
            </a:pPr>
            <a:r>
              <a:rPr lang="ru-RU" sz="1200" dirty="0" smtClean="0"/>
              <a:t>Д. </a:t>
            </a:r>
            <a:r>
              <a:rPr lang="ru-RU" sz="1200" dirty="0" err="1" smtClean="0"/>
              <a:t>Эльконина</a:t>
            </a:r>
            <a:r>
              <a:rPr lang="ru-RU" sz="1200" dirty="0" smtClean="0"/>
              <a:t>, А. </a:t>
            </a:r>
            <a:r>
              <a:rPr lang="ru-RU" sz="1200" dirty="0" err="1" smtClean="0"/>
              <a:t>Пышкало</a:t>
            </a:r>
            <a:r>
              <a:rPr lang="ru-RU" sz="1200" dirty="0" smtClean="0"/>
              <a:t>.</a:t>
            </a:r>
          </a:p>
          <a:p>
            <a:pPr>
              <a:buFont typeface="Wingdings" pitchFamily="2" charset="2"/>
              <a:buChar char="ü"/>
            </a:pPr>
            <a:endParaRPr lang="ru-RU" sz="1200" dirty="0" smtClean="0"/>
          </a:p>
          <a:p>
            <a:pPr>
              <a:buFont typeface="Wingdings" pitchFamily="2" charset="2"/>
              <a:buChar char="ü"/>
            </a:pPr>
            <a:r>
              <a:rPr lang="ru-RU" sz="1200" dirty="0" smtClean="0"/>
              <a:t>Обеспечивает дифференцированный подход в условиях </a:t>
            </a:r>
            <a:r>
              <a:rPr lang="ru-RU" sz="1200" dirty="0" err="1" smtClean="0"/>
              <a:t>разноуровнего</a:t>
            </a:r>
            <a:r>
              <a:rPr lang="ru-RU" sz="1200" dirty="0" smtClean="0"/>
              <a:t> класса.</a:t>
            </a:r>
          </a:p>
          <a:p>
            <a:pPr>
              <a:buFont typeface="Wingdings" pitchFamily="2" charset="2"/>
              <a:buChar char="ü"/>
            </a:pPr>
            <a:endParaRPr lang="ru-RU" sz="1200" dirty="0" smtClean="0"/>
          </a:p>
          <a:p>
            <a:pPr>
              <a:buFont typeface="Wingdings" pitchFamily="2" charset="2"/>
              <a:buChar char="ü"/>
            </a:pPr>
            <a:r>
              <a:rPr lang="ru-RU" sz="1200" dirty="0" smtClean="0"/>
              <a:t>В УМК реализуется технологии личностно-ориентированного, проблемного подхода. </a:t>
            </a:r>
          </a:p>
          <a:p>
            <a:pPr>
              <a:buFont typeface="Wingdings" pitchFamily="2" charset="2"/>
              <a:buChar char="ü"/>
            </a:pPr>
            <a:endParaRPr lang="ru-RU" sz="1200" dirty="0" smtClean="0"/>
          </a:p>
          <a:p>
            <a:pPr>
              <a:buFont typeface="Wingdings" pitchFamily="2" charset="2"/>
              <a:buChar char="ü"/>
            </a:pPr>
            <a:r>
              <a:rPr lang="ru-RU" sz="1200" dirty="0" smtClean="0"/>
              <a:t>Пособия УМК содержат задания, обеспечивающие  контрольно-оценочную деятельность для достижения планируемых результатов ФГОС.</a:t>
            </a:r>
          </a:p>
          <a:p>
            <a:pPr>
              <a:buFont typeface="Wingdings" pitchFamily="2" charset="2"/>
              <a:buChar char="ü"/>
            </a:pPr>
            <a:endParaRPr lang="ru-RU" sz="1200" dirty="0" smtClean="0"/>
          </a:p>
          <a:p>
            <a:pPr>
              <a:buFont typeface="Wingdings" pitchFamily="2" charset="2"/>
              <a:buChar char="ü"/>
            </a:pPr>
            <a:r>
              <a:rPr lang="ru-RU" sz="1200" dirty="0" smtClean="0"/>
              <a:t>Авторский коллектив является разработчиками </a:t>
            </a:r>
            <a:r>
              <a:rPr lang="ru-RU" sz="1200" dirty="0" err="1" smtClean="0"/>
              <a:t>КИМов</a:t>
            </a:r>
            <a:r>
              <a:rPr lang="ru-RU" sz="1200" dirty="0" smtClean="0"/>
              <a:t> для оценки достижения планируемых результатов.</a:t>
            </a:r>
          </a:p>
          <a:p>
            <a:pPr>
              <a:buFont typeface="Wingdings" pitchFamily="2" charset="2"/>
              <a:buChar char="ü"/>
            </a:pPr>
            <a:endParaRPr lang="ru-RU" sz="1200" dirty="0" smtClean="0"/>
          </a:p>
          <a:p>
            <a:pPr>
              <a:buFont typeface="Wingdings" pitchFamily="2" charset="2"/>
              <a:buChar char="ü"/>
            </a:pPr>
            <a:r>
              <a:rPr lang="ru-RU" sz="1200" dirty="0" smtClean="0"/>
              <a:t>Авторский коллектив удостоен Премии Президента РФ в области образования (2002); УМК - победитель конкурса "Книга года" в номинации "Учебник 21 века" на 14 ММКВЯ.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C19CA8-4064-4E53-BD5D-80BD9EEBAAD1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42900" indent="-342900">
              <a:spcBef>
                <a:spcPct val="20000"/>
              </a:spcBef>
              <a:buFont typeface="Wingdings" pitchFamily="2" charset="2"/>
              <a:buChar char="Ø"/>
            </a:pPr>
            <a:r>
              <a:rPr lang="ru-RU" altLang="ru-RU" sz="1200" dirty="0" smtClean="0">
                <a:solidFill>
                  <a:srgbClr val="1D3A00"/>
                </a:solidFill>
                <a:ea typeface="Lucida Sans Unicode" pitchFamily="34" charset="0"/>
                <a:cs typeface="Lucida Sans Unicode" pitchFamily="34" charset="0"/>
              </a:rPr>
              <a:t>включает взаимосвязанные завершенные предметные линии по всем учебным</a:t>
            </a:r>
            <a:r>
              <a:rPr lang="en-US" altLang="ru-RU" sz="1200" dirty="0" smtClean="0">
                <a:solidFill>
                  <a:srgbClr val="1D3A00"/>
                </a:solidFill>
                <a:ea typeface="Lucida Sans Unicode" pitchFamily="34" charset="0"/>
                <a:cs typeface="Lucida Sans Unicode" pitchFamily="34" charset="0"/>
              </a:rPr>
              <a:t> </a:t>
            </a:r>
            <a:r>
              <a:rPr lang="ru-RU" altLang="ru-RU" sz="1200" dirty="0" smtClean="0">
                <a:solidFill>
                  <a:srgbClr val="1D3A00"/>
                </a:solidFill>
                <a:ea typeface="Lucida Sans Unicode" pitchFamily="34" charset="0"/>
                <a:cs typeface="Lucida Sans Unicode" pitchFamily="34" charset="0"/>
              </a:rPr>
              <a:t>образовательным областям начальной школы, объединённые едиными целями, задачами, подходами к организации учебного материала;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Ø"/>
            </a:pPr>
            <a:endParaRPr lang="ru-RU" altLang="ru-RU" sz="1200" dirty="0" smtClean="0">
              <a:solidFill>
                <a:srgbClr val="1D3A00"/>
              </a:solidFill>
              <a:ea typeface="Lucida Sans Unicode" pitchFamily="34" charset="0"/>
              <a:cs typeface="Lucida Sans Unicode" pitchFamily="34" charset="0"/>
            </a:endParaRP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Ø"/>
            </a:pPr>
            <a:r>
              <a:rPr lang="ru-RU" altLang="ru-RU" sz="1200" dirty="0" smtClean="0">
                <a:solidFill>
                  <a:srgbClr val="1D3A00"/>
                </a:solidFill>
                <a:ea typeface="Lucida Sans Unicode" pitchFamily="34" charset="0"/>
                <a:cs typeface="Lucida Sans Unicode" pitchFamily="34" charset="0"/>
              </a:rPr>
              <a:t>объединяет учебную и внеурочную деятельность  в единый учебно-воспитательный процесс;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Ø"/>
            </a:pPr>
            <a:endParaRPr lang="ru-RU" altLang="ru-RU" sz="1200" dirty="0" smtClean="0">
              <a:solidFill>
                <a:srgbClr val="1D3A00"/>
              </a:solidFill>
              <a:ea typeface="Lucida Sans Unicode" pitchFamily="34" charset="0"/>
              <a:cs typeface="Lucida Sans Unicode" pitchFamily="34" charset="0"/>
            </a:endParaRP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Ø"/>
            </a:pPr>
            <a:r>
              <a:rPr lang="ru-RU" altLang="ru-RU" sz="1200" dirty="0" smtClean="0">
                <a:solidFill>
                  <a:srgbClr val="1D3A00"/>
                </a:solidFill>
                <a:ea typeface="Lucida Sans Unicode" pitchFamily="34" charset="0"/>
                <a:cs typeface="Lucida Sans Unicode" pitchFamily="34" charset="0"/>
              </a:rPr>
              <a:t>обеспечивает эффективную социализацию учащихся;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Ø"/>
            </a:pPr>
            <a:endParaRPr lang="ru-RU" altLang="ru-RU" sz="1200" dirty="0" smtClean="0">
              <a:solidFill>
                <a:srgbClr val="1D3A00"/>
              </a:solidFill>
              <a:ea typeface="Lucida Sans Unicode" pitchFamily="34" charset="0"/>
              <a:cs typeface="Lucida Sans Unicode" pitchFamily="34" charset="0"/>
            </a:endParaRP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Ø"/>
            </a:pPr>
            <a:r>
              <a:rPr lang="ru-RU" altLang="ru-RU" sz="1200" dirty="0" smtClean="0">
                <a:solidFill>
                  <a:srgbClr val="1D3A00"/>
                </a:solidFill>
                <a:ea typeface="Lucida Sans Unicode" pitchFamily="34" charset="0"/>
                <a:cs typeface="Lucida Sans Unicode" pitchFamily="34" charset="0"/>
              </a:rPr>
              <a:t>содержание учебников соответствует  требованиям ФГОС НОО; 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Ø"/>
            </a:pPr>
            <a:endParaRPr lang="ru-RU" altLang="ru-RU" sz="1200" dirty="0" smtClean="0">
              <a:solidFill>
                <a:srgbClr val="1D3A00"/>
              </a:solidFill>
              <a:ea typeface="Lucida Sans Unicode" pitchFamily="34" charset="0"/>
              <a:cs typeface="Lucida Sans Unicode" pitchFamily="34" charset="0"/>
            </a:endParaRP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Ø"/>
            </a:pPr>
            <a:r>
              <a:rPr lang="ru-RU" altLang="ru-RU" sz="1200" dirty="0" smtClean="0">
                <a:solidFill>
                  <a:srgbClr val="1D3A00"/>
                </a:solidFill>
                <a:ea typeface="Lucida Sans Unicode" pitchFamily="34" charset="0"/>
                <a:cs typeface="Lucida Sans Unicode" pitchFamily="34" charset="0"/>
              </a:rPr>
              <a:t>учебники способствуют достижению личностных, </a:t>
            </a:r>
            <a:r>
              <a:rPr lang="ru-RU" altLang="ru-RU" sz="1200" dirty="0" err="1" smtClean="0">
                <a:solidFill>
                  <a:srgbClr val="1D3A00"/>
                </a:solidFill>
                <a:ea typeface="Lucida Sans Unicode" pitchFamily="34" charset="0"/>
                <a:cs typeface="Lucida Sans Unicode" pitchFamily="34" charset="0"/>
              </a:rPr>
              <a:t>метапредметных</a:t>
            </a:r>
            <a:r>
              <a:rPr lang="ru-RU" altLang="ru-RU" sz="1200" dirty="0" smtClean="0">
                <a:solidFill>
                  <a:srgbClr val="1D3A00"/>
                </a:solidFill>
                <a:ea typeface="Lucida Sans Unicode" pitchFamily="34" charset="0"/>
                <a:cs typeface="Lucida Sans Unicode" pitchFamily="34" charset="0"/>
              </a:rPr>
              <a:t> и предметных результатов; 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Ø"/>
            </a:pPr>
            <a:r>
              <a:rPr lang="ru-RU" altLang="ru-RU" sz="1200" dirty="0" smtClean="0">
                <a:solidFill>
                  <a:srgbClr val="1D3A00"/>
                </a:solidFill>
                <a:ea typeface="Lucida Sans Unicode" pitchFamily="34" charset="0"/>
                <a:cs typeface="Lucida Sans Unicode" pitchFamily="34" charset="0"/>
              </a:rPr>
              <a:t>наличие электронного продукта дополняет и расширяет содержание учебника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C19CA8-4064-4E53-BD5D-80BD9EEBAAD1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ru-RU" sz="1200" dirty="0" smtClean="0">
                <a:solidFill>
                  <a:srgbClr val="002060"/>
                </a:solidFill>
                <a:cs typeface="Times New Roman" pitchFamily="18" charset="0"/>
              </a:rPr>
              <a:t>Взращивание любознательности к истории и культуре своей малой Родины, к России</a:t>
            </a:r>
          </a:p>
          <a:p>
            <a:pPr>
              <a:buFont typeface="Arial" pitchFamily="34" charset="0"/>
              <a:buChar char="•"/>
            </a:pPr>
            <a:endParaRPr lang="ru-RU" sz="1200" dirty="0" smtClean="0">
              <a:solidFill>
                <a:srgbClr val="002060"/>
              </a:solidFill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1200" dirty="0" smtClean="0">
                <a:solidFill>
                  <a:srgbClr val="002060"/>
                </a:solidFill>
                <a:cs typeface="Times New Roman" pitchFamily="18" charset="0"/>
              </a:rPr>
              <a:t> Поддержка инициативы детей в различных видах деятельности: игровой, проектной   познавательно-исследовательской, коммуникативной,  эстетической, конструктивно- модельной</a:t>
            </a:r>
          </a:p>
          <a:p>
            <a:pPr>
              <a:buFont typeface="Arial" pitchFamily="34" charset="0"/>
              <a:buChar char="•"/>
            </a:pPr>
            <a:endParaRPr lang="ru-RU" sz="1200" dirty="0" smtClean="0">
              <a:solidFill>
                <a:srgbClr val="002060"/>
              </a:solidFill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1200" dirty="0" smtClean="0">
                <a:solidFill>
                  <a:srgbClr val="002060"/>
                </a:solidFill>
                <a:cs typeface="Times New Roman" pitchFamily="18" charset="0"/>
              </a:rPr>
              <a:t>Акцент на творческую, познавательную активность  ребёнка</a:t>
            </a:r>
          </a:p>
          <a:p>
            <a:pPr>
              <a:buFont typeface="Arial" pitchFamily="34" charset="0"/>
              <a:buChar char="•"/>
            </a:pPr>
            <a:endParaRPr lang="ru-RU" sz="1200" dirty="0" smtClean="0">
              <a:solidFill>
                <a:srgbClr val="002060"/>
              </a:solidFill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1200" dirty="0" smtClean="0">
                <a:solidFill>
                  <a:srgbClr val="002060"/>
                </a:solidFill>
                <a:cs typeface="Times New Roman" pitchFamily="18" charset="0"/>
              </a:rPr>
              <a:t>Приобщение детей к </a:t>
            </a:r>
            <a:r>
              <a:rPr lang="ru-RU" sz="1200" dirty="0" err="1" smtClean="0">
                <a:solidFill>
                  <a:srgbClr val="002060"/>
                </a:solidFill>
                <a:cs typeface="Times New Roman" pitchFamily="18" charset="0"/>
              </a:rPr>
              <a:t>социокультурным</a:t>
            </a:r>
            <a:r>
              <a:rPr lang="ru-RU" sz="1200" dirty="0" smtClean="0">
                <a:solidFill>
                  <a:srgbClr val="002060"/>
                </a:solidFill>
                <a:cs typeface="Times New Roman" pitchFamily="18" charset="0"/>
              </a:rPr>
              <a:t> нормам, традициям семьи, общества и  государства</a:t>
            </a:r>
          </a:p>
          <a:p>
            <a:pPr>
              <a:buFont typeface="Arial" pitchFamily="34" charset="0"/>
              <a:buChar char="•"/>
            </a:pPr>
            <a:endParaRPr lang="ru-RU" sz="1200" dirty="0" smtClean="0">
              <a:solidFill>
                <a:srgbClr val="002060"/>
              </a:solidFill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1200" dirty="0" smtClean="0">
                <a:solidFill>
                  <a:srgbClr val="002060"/>
                </a:solidFill>
                <a:cs typeface="Times New Roman" pitchFamily="18" charset="0"/>
              </a:rPr>
              <a:t>Яркая, «сквозная» речевая компонента</a:t>
            </a:r>
          </a:p>
          <a:p>
            <a:pPr>
              <a:buFont typeface="Arial" pitchFamily="34" charset="0"/>
              <a:buChar char="•"/>
            </a:pPr>
            <a:endParaRPr lang="ru-RU" sz="1200" dirty="0" smtClean="0">
              <a:solidFill>
                <a:srgbClr val="002060"/>
              </a:solidFill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1200" dirty="0" smtClean="0">
                <a:solidFill>
                  <a:srgbClr val="002060"/>
                </a:solidFill>
                <a:cs typeface="Times New Roman" pitchFamily="18" charset="0"/>
              </a:rPr>
              <a:t>Учёт субъективного опыта ребёнка, его индивидуальных потребностей, возможностей и способностей через </a:t>
            </a:r>
            <a:r>
              <a:rPr lang="ru-RU" sz="1200" dirty="0" err="1" smtClean="0">
                <a:solidFill>
                  <a:srgbClr val="002060"/>
                </a:solidFill>
                <a:cs typeface="Times New Roman" pitchFamily="18" charset="0"/>
              </a:rPr>
              <a:t>разноуровневость</a:t>
            </a:r>
            <a:r>
              <a:rPr lang="ru-RU" sz="1200" dirty="0" smtClean="0">
                <a:solidFill>
                  <a:srgbClr val="002060"/>
                </a:solidFill>
                <a:cs typeface="Times New Roman" pitchFamily="18" charset="0"/>
              </a:rPr>
              <a:t> и вариативность  программ, методов, форм, приёмов</a:t>
            </a:r>
          </a:p>
          <a:p>
            <a:pPr>
              <a:buFont typeface="Arial" pitchFamily="34" charset="0"/>
              <a:buChar char="•"/>
            </a:pPr>
            <a:endParaRPr lang="ru-RU" sz="1200" dirty="0" smtClean="0">
              <a:solidFill>
                <a:srgbClr val="002060"/>
              </a:solidFill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1200" dirty="0" smtClean="0">
                <a:solidFill>
                  <a:srgbClr val="002060"/>
                </a:solidFill>
                <a:cs typeface="Times New Roman" pitchFamily="18" charset="0"/>
              </a:rPr>
              <a:t>Сочетание современных подходов и проверенных  практикой принципов  дидактики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C19CA8-4064-4E53-BD5D-80BD9EEBAAD1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Коллектив авторов и сотрудники Федерального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научно­методического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центра им. Л.В.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Занкова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 целях сохранения и развития системы развивающего обучения приняли решение начать сотрудничество с одним из крупнейших российских издательств Издательским центром «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Вентана­Граф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», входящим в состав холдинга «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Эксмо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– АСТ», с тем чтобы сделать возможным включение учебников системы Л.В.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Занкова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 федеральный перечень 2017 года.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новом комплекте реализуются инновационные подходы к структурированию содержания, к организации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деятельностного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подхода и изучению результативности образования. Уже сейчас совместно с новым для нас издательством мы начали выпуск учебных пособий, которые являются неотъемлемой составной частью нового УМК.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282306-0722-4351-8259-8257C9653818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C19CA8-4064-4E53-BD5D-80BD9EEBAAD1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C19CA8-4064-4E53-BD5D-80BD9EEBAAD1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C19CA8-4064-4E53-BD5D-80BD9EEBAAD1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C19CA8-4064-4E53-BD5D-80BD9EEBAAD1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90B7F208-8B02-4B3A-A3AE-9B8E977C230C}" type="datetime1">
              <a:rPr lang="en-US" smtClean="0"/>
              <a:pPr/>
              <a:t>2/26/2016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25400">
              <a:lnSpc>
                <a:spcPts val="1240"/>
              </a:lnSpc>
            </a:pPr>
            <a:fld id="{81D60167-4931-47E6-BA6A-407CBD079E47}" type="slidenum">
              <a:rPr lang="ru-RU" spc="-5" smtClean="0"/>
              <a:pPr marL="25400">
                <a:lnSpc>
                  <a:spcPts val="1240"/>
                </a:lnSpc>
              </a:pPr>
              <a:t>‹#›</a:t>
            </a:fld>
            <a:endParaRPr lang="ru-RU" spc="-5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7F208-8B02-4B3A-A3AE-9B8E977C230C}" type="datetime1">
              <a:rPr lang="en-US" smtClean="0"/>
              <a:pPr/>
              <a:t>2/26/2016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lang="ru-RU" spc="-5" smtClean="0"/>
              <a:pPr marL="25400">
                <a:lnSpc>
                  <a:spcPts val="1240"/>
                </a:lnSpc>
              </a:pPr>
              <a:t>‹#›</a:t>
            </a:fld>
            <a:endParaRPr lang="ru-RU" spc="-5" dirty="0"/>
          </a:p>
        </p:txBody>
      </p:sp>
    </p:spTree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90B7F208-8B02-4B3A-A3AE-9B8E977C230C}" type="datetime1">
              <a:rPr lang="en-US" smtClean="0"/>
              <a:pPr/>
              <a:t>2/26/2016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lang="ru-RU" spc="-5" smtClean="0"/>
              <a:pPr marL="25400">
                <a:lnSpc>
                  <a:spcPts val="1240"/>
                </a:lnSpc>
              </a:pPr>
              <a:t>‹#›</a:t>
            </a:fld>
            <a:endParaRPr lang="ru-RU" spc="-5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F29F3-83D8-4383-B559-3FDE2FBB062E}" type="datetimeFigureOut">
              <a:rPr lang="ru-RU" smtClean="0"/>
              <a:pPr/>
              <a:t>26.02.2016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56C80-04CE-49C5-AC5E-A2DAFD0906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F29F3-83D8-4383-B559-3FDE2FBB062E}" type="datetimeFigureOut">
              <a:rPr lang="ru-RU" smtClean="0"/>
              <a:pPr/>
              <a:t>26.02.2016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56C80-04CE-49C5-AC5E-A2DAFD0906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F29F3-83D8-4383-B559-3FDE2FBB062E}" type="datetimeFigureOut">
              <a:rPr lang="ru-RU" smtClean="0"/>
              <a:pPr/>
              <a:t>26.02.2016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56C80-04CE-49C5-AC5E-A2DAFD0906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F29F3-83D8-4383-B559-3FDE2FBB062E}" type="datetimeFigureOut">
              <a:rPr lang="ru-RU" smtClean="0"/>
              <a:pPr/>
              <a:t>26.02.2016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56C80-04CE-49C5-AC5E-A2DAFD0906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F29F3-83D8-4383-B559-3FDE2FBB062E}" type="datetimeFigureOut">
              <a:rPr lang="ru-RU" smtClean="0"/>
              <a:pPr/>
              <a:t>26.02.2016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56C80-04CE-49C5-AC5E-A2DAFD0906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F29F3-83D8-4383-B559-3FDE2FBB062E}" type="datetimeFigureOut">
              <a:rPr lang="ru-RU" smtClean="0"/>
              <a:pPr/>
              <a:t>26.02.2016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56C80-04CE-49C5-AC5E-A2DAFD0906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F29F3-83D8-4383-B559-3FDE2FBB062E}" type="datetimeFigureOut">
              <a:rPr lang="ru-RU" smtClean="0"/>
              <a:pPr/>
              <a:t>26.02.2016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56C80-04CE-49C5-AC5E-A2DAFD0906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F29F3-83D8-4383-B559-3FDE2FBB062E}" type="datetimeFigureOut">
              <a:rPr lang="ru-RU" smtClean="0"/>
              <a:pPr/>
              <a:t>26.02.2016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56C80-04CE-49C5-AC5E-A2DAFD0906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7F208-8B02-4B3A-A3AE-9B8E977C230C}" type="datetime1">
              <a:rPr lang="en-US" smtClean="0"/>
              <a:pPr/>
              <a:t>2/26/2016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marL="25400">
              <a:lnSpc>
                <a:spcPts val="1240"/>
              </a:lnSpc>
            </a:pPr>
            <a:fld id="{81D60167-4931-47E6-BA6A-407CBD079E47}" type="slidenum">
              <a:rPr lang="ru-RU" spc="-5" smtClean="0"/>
              <a:pPr marL="25400">
                <a:lnSpc>
                  <a:spcPts val="1240"/>
                </a:lnSpc>
              </a:pPr>
              <a:t>‹#›</a:t>
            </a:fld>
            <a:endParaRPr lang="ru-RU" spc="-5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F29F3-83D8-4383-B559-3FDE2FBB062E}" type="datetimeFigureOut">
              <a:rPr lang="ru-RU" smtClean="0"/>
              <a:pPr/>
              <a:t>26.02.2016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56C80-04CE-49C5-AC5E-A2DAFD0906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F29F3-83D8-4383-B559-3FDE2FBB062E}" type="datetimeFigureOut">
              <a:rPr lang="ru-RU" smtClean="0"/>
              <a:pPr/>
              <a:t>26.02.2016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56C80-04CE-49C5-AC5E-A2DAFD0906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F29F3-83D8-4383-B559-3FDE2FBB062E}" type="datetimeFigureOut">
              <a:rPr lang="ru-RU" smtClean="0"/>
              <a:pPr/>
              <a:t>26.02.2016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56C80-04CE-49C5-AC5E-A2DAFD0906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DE022-3302-4D3E-B405-6CEAF3D6C8B2}" type="datetimeFigureOut">
              <a:rPr lang="ru-RU" smtClean="0"/>
              <a:pPr/>
              <a:t>26.02.2016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8F97C5B1-9D25-4E46-B1CE-3E77E89A486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90B7F208-8B02-4B3A-A3AE-9B8E977C230C}" type="datetime1">
              <a:rPr lang="en-US" smtClean="0"/>
              <a:pPr/>
              <a:t>2/26/2016</a:t>
            </a:fld>
            <a:endParaRPr lang="en-US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lang="ru-RU" spc="-5" smtClean="0"/>
              <a:pPr marL="25400">
                <a:lnSpc>
                  <a:spcPts val="1240"/>
                </a:lnSpc>
              </a:pPr>
              <a:t>‹#›</a:t>
            </a:fld>
            <a:endParaRPr lang="ru-RU" spc="-5" dirty="0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90B7F208-8B02-4B3A-A3AE-9B8E977C230C}" type="datetime1">
              <a:rPr lang="en-US" smtClean="0"/>
              <a:pPr/>
              <a:t>2/26/2016</a:t>
            </a:fld>
            <a:endParaRPr lang="en-US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lang="ru-RU" spc="-5" smtClean="0"/>
              <a:pPr marL="25400">
                <a:lnSpc>
                  <a:spcPts val="1240"/>
                </a:lnSpc>
              </a:pPr>
              <a:t>‹#›</a:t>
            </a:fld>
            <a:endParaRPr lang="ru-RU" spc="-5" dirty="0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DE022-3302-4D3E-B405-6CEAF3D6C8B2}" type="datetimeFigureOut">
              <a:rPr lang="ru-RU" smtClean="0"/>
              <a:pPr/>
              <a:t>26.02.2016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F97C5B1-9D25-4E46-B1CE-3E77E89A48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7F208-8B02-4B3A-A3AE-9B8E977C230C}" type="datetime1">
              <a:rPr lang="en-US" smtClean="0"/>
              <a:pPr/>
              <a:t>2/26/2016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25400">
              <a:lnSpc>
                <a:spcPts val="1240"/>
              </a:lnSpc>
            </a:pPr>
            <a:fld id="{81D60167-4931-47E6-BA6A-407CBD079E47}" type="slidenum">
              <a:rPr lang="ru-RU" spc="-5" smtClean="0"/>
              <a:pPr marL="25400">
                <a:lnSpc>
                  <a:spcPts val="1240"/>
                </a:lnSpc>
              </a:pPr>
              <a:t>‹#›</a:t>
            </a:fld>
            <a:endParaRPr lang="ru-RU" spc="-5" dirty="0"/>
          </a:p>
        </p:txBody>
      </p:sp>
    </p:spTree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7F208-8B02-4B3A-A3AE-9B8E977C230C}" type="datetime1">
              <a:rPr lang="en-US" smtClean="0"/>
              <a:pPr/>
              <a:t>2/26/2016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marL="25400">
              <a:lnSpc>
                <a:spcPts val="1240"/>
              </a:lnSpc>
            </a:pPr>
            <a:fld id="{81D60167-4931-47E6-BA6A-407CBD079E47}" type="slidenum">
              <a:rPr lang="ru-RU" spc="-5" smtClean="0"/>
              <a:pPr marL="25400">
                <a:lnSpc>
                  <a:spcPts val="1240"/>
                </a:lnSpc>
              </a:pPr>
              <a:t>‹#›</a:t>
            </a:fld>
            <a:endParaRPr lang="ru-RU" spc="-5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90B7F208-8B02-4B3A-A3AE-9B8E977C230C}" type="datetime1">
              <a:rPr lang="en-US" smtClean="0"/>
              <a:pPr/>
              <a:t>2/26/2016</a:t>
            </a:fld>
            <a:endParaRPr lang="en-US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pPr marL="25400">
              <a:lnSpc>
                <a:spcPts val="1240"/>
              </a:lnSpc>
            </a:pPr>
            <a:fld id="{81D60167-4931-47E6-BA6A-407CBD079E47}" type="slidenum">
              <a:rPr lang="ru-RU" spc="-5" smtClean="0"/>
              <a:pPr marL="25400">
                <a:lnSpc>
                  <a:spcPts val="1240"/>
                </a:lnSpc>
              </a:pPr>
              <a:t>‹#›</a:t>
            </a:fld>
            <a:endParaRPr lang="ru-RU" spc="-5" dirty="0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90B7F208-8B02-4B3A-A3AE-9B8E977C230C}" type="datetime1">
              <a:rPr lang="en-US" smtClean="0"/>
              <a:pPr/>
              <a:t>2/26/2016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marL="25400">
              <a:lnSpc>
                <a:spcPts val="1240"/>
              </a:lnSpc>
            </a:pPr>
            <a:fld id="{81D60167-4931-47E6-BA6A-407CBD079E47}" type="slidenum">
              <a:rPr lang="ru-RU" spc="-5" smtClean="0"/>
              <a:pPr marL="25400">
                <a:lnSpc>
                  <a:spcPts val="1240"/>
                </a:lnSpc>
              </a:pPr>
              <a:t>‹#›</a:t>
            </a:fld>
            <a:endParaRPr lang="ru-RU" spc="-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6F29F3-83D8-4383-B559-3FDE2FBB062E}" type="datetimeFigureOut">
              <a:rPr lang="ru-RU" smtClean="0"/>
              <a:pPr/>
              <a:t>26.02.2016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656C80-04CE-49C5-AC5E-A2DAFD0906E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gif"/><Relationship Id="rId13" Type="http://schemas.openxmlformats.org/officeDocument/2006/relationships/image" Target="../media/image8.png"/><Relationship Id="rId3" Type="http://schemas.openxmlformats.org/officeDocument/2006/relationships/image" Target="../media/image21.png"/><Relationship Id="rId7" Type="http://schemas.openxmlformats.org/officeDocument/2006/relationships/image" Target="../media/image25.gif"/><Relationship Id="rId12" Type="http://schemas.openxmlformats.org/officeDocument/2006/relationships/image" Target="../media/image30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gif"/><Relationship Id="rId11" Type="http://schemas.openxmlformats.org/officeDocument/2006/relationships/image" Target="../media/image29.gif"/><Relationship Id="rId5" Type="http://schemas.openxmlformats.org/officeDocument/2006/relationships/image" Target="../media/image23.gif"/><Relationship Id="rId15" Type="http://schemas.openxmlformats.org/officeDocument/2006/relationships/image" Target="../media/image10.jpe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Relationship Id="rId14" Type="http://schemas.openxmlformats.org/officeDocument/2006/relationships/image" Target="../media/image9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gif"/><Relationship Id="rId13" Type="http://schemas.openxmlformats.org/officeDocument/2006/relationships/image" Target="../media/image38.png"/><Relationship Id="rId3" Type="http://schemas.openxmlformats.org/officeDocument/2006/relationships/image" Target="../media/image6.png"/><Relationship Id="rId7" Type="http://schemas.openxmlformats.org/officeDocument/2006/relationships/image" Target="../media/image32.gif"/><Relationship Id="rId12" Type="http://schemas.openxmlformats.org/officeDocument/2006/relationships/image" Target="../media/image37.gif"/><Relationship Id="rId17" Type="http://schemas.openxmlformats.org/officeDocument/2006/relationships/image" Target="../media/image42.gif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4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gif"/><Relationship Id="rId11" Type="http://schemas.openxmlformats.org/officeDocument/2006/relationships/image" Target="../media/image36.gif"/><Relationship Id="rId5" Type="http://schemas.openxmlformats.org/officeDocument/2006/relationships/image" Target="../media/image5.png"/><Relationship Id="rId15" Type="http://schemas.openxmlformats.org/officeDocument/2006/relationships/image" Target="../media/image40.gif"/><Relationship Id="rId10" Type="http://schemas.openxmlformats.org/officeDocument/2006/relationships/image" Target="../media/image35.gif"/><Relationship Id="rId4" Type="http://schemas.openxmlformats.org/officeDocument/2006/relationships/image" Target="../media/image7.jpeg"/><Relationship Id="rId9" Type="http://schemas.openxmlformats.org/officeDocument/2006/relationships/image" Target="../media/image34.gif"/><Relationship Id="rId14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13" Type="http://schemas.openxmlformats.org/officeDocument/2006/relationships/image" Target="../media/image50.jpeg"/><Relationship Id="rId3" Type="http://schemas.openxmlformats.org/officeDocument/2006/relationships/image" Target="../media/image6.png"/><Relationship Id="rId7" Type="http://schemas.openxmlformats.org/officeDocument/2006/relationships/image" Target="../media/image44.jpeg"/><Relationship Id="rId12" Type="http://schemas.openxmlformats.org/officeDocument/2006/relationships/image" Target="../media/image49.jpeg"/><Relationship Id="rId17" Type="http://schemas.openxmlformats.org/officeDocument/2006/relationships/image" Target="../media/image54.jpe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5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11" Type="http://schemas.openxmlformats.org/officeDocument/2006/relationships/image" Target="../media/image48.jpeg"/><Relationship Id="rId5" Type="http://schemas.openxmlformats.org/officeDocument/2006/relationships/image" Target="../media/image5.png"/><Relationship Id="rId15" Type="http://schemas.openxmlformats.org/officeDocument/2006/relationships/image" Target="../media/image52.jpeg"/><Relationship Id="rId10" Type="http://schemas.openxmlformats.org/officeDocument/2006/relationships/image" Target="../media/image47.jpeg"/><Relationship Id="rId4" Type="http://schemas.openxmlformats.org/officeDocument/2006/relationships/image" Target="../media/image7.jpeg"/><Relationship Id="rId9" Type="http://schemas.openxmlformats.org/officeDocument/2006/relationships/image" Target="../media/image46.jpeg"/><Relationship Id="rId14" Type="http://schemas.openxmlformats.org/officeDocument/2006/relationships/image" Target="../media/image51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13" Type="http://schemas.openxmlformats.org/officeDocument/2006/relationships/image" Target="../media/image62.jpeg"/><Relationship Id="rId3" Type="http://schemas.openxmlformats.org/officeDocument/2006/relationships/image" Target="../media/image6.png"/><Relationship Id="rId7" Type="http://schemas.openxmlformats.org/officeDocument/2006/relationships/image" Target="../media/image56.jpeg"/><Relationship Id="rId12" Type="http://schemas.openxmlformats.org/officeDocument/2006/relationships/image" Target="../media/image6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jpeg"/><Relationship Id="rId11" Type="http://schemas.openxmlformats.org/officeDocument/2006/relationships/image" Target="../media/image60.jpeg"/><Relationship Id="rId5" Type="http://schemas.openxmlformats.org/officeDocument/2006/relationships/image" Target="../media/image5.png"/><Relationship Id="rId15" Type="http://schemas.openxmlformats.org/officeDocument/2006/relationships/image" Target="../media/image64.jpeg"/><Relationship Id="rId10" Type="http://schemas.openxmlformats.org/officeDocument/2006/relationships/image" Target="../media/image59.jpeg"/><Relationship Id="rId4" Type="http://schemas.openxmlformats.org/officeDocument/2006/relationships/image" Target="../media/image7.jpeg"/><Relationship Id="rId9" Type="http://schemas.openxmlformats.org/officeDocument/2006/relationships/image" Target="../media/image58.jpeg"/><Relationship Id="rId14" Type="http://schemas.openxmlformats.org/officeDocument/2006/relationships/image" Target="../media/image6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gif"/><Relationship Id="rId5" Type="http://schemas.openxmlformats.org/officeDocument/2006/relationships/image" Target="../media/image5.png"/><Relationship Id="rId4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jpeg"/><Relationship Id="rId13" Type="http://schemas.openxmlformats.org/officeDocument/2006/relationships/image" Target="../media/image78.jpeg"/><Relationship Id="rId18" Type="http://schemas.openxmlformats.org/officeDocument/2006/relationships/image" Target="../media/image83.jpeg"/><Relationship Id="rId26" Type="http://schemas.openxmlformats.org/officeDocument/2006/relationships/image" Target="../media/image7.jpeg"/><Relationship Id="rId3" Type="http://schemas.openxmlformats.org/officeDocument/2006/relationships/image" Target="../media/image68.jpeg"/><Relationship Id="rId21" Type="http://schemas.openxmlformats.org/officeDocument/2006/relationships/image" Target="../media/image86.jpeg"/><Relationship Id="rId7" Type="http://schemas.openxmlformats.org/officeDocument/2006/relationships/image" Target="../media/image72.jpeg"/><Relationship Id="rId12" Type="http://schemas.openxmlformats.org/officeDocument/2006/relationships/image" Target="../media/image77.jpeg"/><Relationship Id="rId17" Type="http://schemas.openxmlformats.org/officeDocument/2006/relationships/image" Target="../media/image82.jpeg"/><Relationship Id="rId25" Type="http://schemas.openxmlformats.org/officeDocument/2006/relationships/image" Target="../media/image6.png"/><Relationship Id="rId2" Type="http://schemas.openxmlformats.org/officeDocument/2006/relationships/image" Target="../media/image67.jpeg"/><Relationship Id="rId16" Type="http://schemas.openxmlformats.org/officeDocument/2006/relationships/image" Target="../media/image81.png"/><Relationship Id="rId20" Type="http://schemas.openxmlformats.org/officeDocument/2006/relationships/image" Target="../media/image8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jpeg"/><Relationship Id="rId11" Type="http://schemas.openxmlformats.org/officeDocument/2006/relationships/image" Target="../media/image76.jpeg"/><Relationship Id="rId24" Type="http://schemas.openxmlformats.org/officeDocument/2006/relationships/image" Target="../media/image89.jpeg"/><Relationship Id="rId5" Type="http://schemas.openxmlformats.org/officeDocument/2006/relationships/image" Target="../media/image70.jpeg"/><Relationship Id="rId15" Type="http://schemas.openxmlformats.org/officeDocument/2006/relationships/image" Target="../media/image80.jpeg"/><Relationship Id="rId23" Type="http://schemas.openxmlformats.org/officeDocument/2006/relationships/image" Target="../media/image88.jpeg"/><Relationship Id="rId28" Type="http://schemas.openxmlformats.org/officeDocument/2006/relationships/image" Target="../media/image66.gif"/><Relationship Id="rId10" Type="http://schemas.openxmlformats.org/officeDocument/2006/relationships/image" Target="../media/image75.jpeg"/><Relationship Id="rId19" Type="http://schemas.openxmlformats.org/officeDocument/2006/relationships/image" Target="../media/image84.jpeg"/><Relationship Id="rId4" Type="http://schemas.openxmlformats.org/officeDocument/2006/relationships/image" Target="../media/image69.jpeg"/><Relationship Id="rId9" Type="http://schemas.openxmlformats.org/officeDocument/2006/relationships/image" Target="../media/image74.jpeg"/><Relationship Id="rId14" Type="http://schemas.openxmlformats.org/officeDocument/2006/relationships/image" Target="../media/image79.jpeg"/><Relationship Id="rId22" Type="http://schemas.openxmlformats.org/officeDocument/2006/relationships/image" Target="../media/image87.jpeg"/><Relationship Id="rId27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gif"/><Relationship Id="rId13" Type="http://schemas.openxmlformats.org/officeDocument/2006/relationships/image" Target="../media/image101.gif"/><Relationship Id="rId18" Type="http://schemas.openxmlformats.org/officeDocument/2006/relationships/image" Target="../media/image7.jpeg"/><Relationship Id="rId3" Type="http://schemas.openxmlformats.org/officeDocument/2006/relationships/image" Target="../media/image91.gif"/><Relationship Id="rId7" Type="http://schemas.openxmlformats.org/officeDocument/2006/relationships/image" Target="../media/image95.gif"/><Relationship Id="rId12" Type="http://schemas.openxmlformats.org/officeDocument/2006/relationships/image" Target="../media/image100.gif"/><Relationship Id="rId17" Type="http://schemas.openxmlformats.org/officeDocument/2006/relationships/image" Target="../media/image6.png"/><Relationship Id="rId2" Type="http://schemas.openxmlformats.org/officeDocument/2006/relationships/image" Target="../media/image90.gif"/><Relationship Id="rId16" Type="http://schemas.openxmlformats.org/officeDocument/2006/relationships/image" Target="../media/image10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4.png"/><Relationship Id="rId11" Type="http://schemas.openxmlformats.org/officeDocument/2006/relationships/image" Target="../media/image99.gif"/><Relationship Id="rId5" Type="http://schemas.openxmlformats.org/officeDocument/2006/relationships/image" Target="../media/image93.gif"/><Relationship Id="rId15" Type="http://schemas.openxmlformats.org/officeDocument/2006/relationships/image" Target="../media/image103.gif"/><Relationship Id="rId10" Type="http://schemas.openxmlformats.org/officeDocument/2006/relationships/image" Target="../media/image98.gif"/><Relationship Id="rId19" Type="http://schemas.openxmlformats.org/officeDocument/2006/relationships/image" Target="../media/image5.png"/><Relationship Id="rId4" Type="http://schemas.openxmlformats.org/officeDocument/2006/relationships/image" Target="../media/image92.gif"/><Relationship Id="rId9" Type="http://schemas.openxmlformats.org/officeDocument/2006/relationships/image" Target="../media/image97.gif"/><Relationship Id="rId14" Type="http://schemas.openxmlformats.org/officeDocument/2006/relationships/image" Target="../media/image102.gi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9.wm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5.png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jpeg"/><Relationship Id="rId3" Type="http://schemas.openxmlformats.org/officeDocument/2006/relationships/image" Target="../media/image6.png"/><Relationship Id="rId7" Type="http://schemas.openxmlformats.org/officeDocument/2006/relationships/image" Target="../media/image10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6.jpeg"/><Relationship Id="rId5" Type="http://schemas.openxmlformats.org/officeDocument/2006/relationships/image" Target="../media/image5.png"/><Relationship Id="rId10" Type="http://schemas.openxmlformats.org/officeDocument/2006/relationships/image" Target="../media/image110.jpeg"/><Relationship Id="rId4" Type="http://schemas.openxmlformats.org/officeDocument/2006/relationships/image" Target="../media/image7.jpeg"/><Relationship Id="rId9" Type="http://schemas.openxmlformats.org/officeDocument/2006/relationships/image" Target="../media/image109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jpeg"/><Relationship Id="rId3" Type="http://schemas.openxmlformats.org/officeDocument/2006/relationships/image" Target="../media/image111.png"/><Relationship Id="rId7" Type="http://schemas.openxmlformats.org/officeDocument/2006/relationships/image" Target="../media/image1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7.jpeg"/><Relationship Id="rId10" Type="http://schemas.openxmlformats.org/officeDocument/2006/relationships/image" Target="../media/image115.jpeg"/><Relationship Id="rId4" Type="http://schemas.openxmlformats.org/officeDocument/2006/relationships/image" Target="../media/image6.png"/><Relationship Id="rId9" Type="http://schemas.openxmlformats.org/officeDocument/2006/relationships/image" Target="../media/image11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gif"/><Relationship Id="rId13" Type="http://schemas.openxmlformats.org/officeDocument/2006/relationships/image" Target="../media/image10.jpeg"/><Relationship Id="rId3" Type="http://schemas.openxmlformats.org/officeDocument/2006/relationships/image" Target="../media/image12.jpeg"/><Relationship Id="rId7" Type="http://schemas.openxmlformats.org/officeDocument/2006/relationships/image" Target="../media/image16.gif"/><Relationship Id="rId12" Type="http://schemas.openxmlformats.org/officeDocument/2006/relationships/image" Target="../media/image9.wm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gif"/><Relationship Id="rId11" Type="http://schemas.openxmlformats.org/officeDocument/2006/relationships/image" Target="../media/image8.png"/><Relationship Id="rId5" Type="http://schemas.openxmlformats.org/officeDocument/2006/relationships/image" Target="../media/image14.gif"/><Relationship Id="rId10" Type="http://schemas.openxmlformats.org/officeDocument/2006/relationships/image" Target="../media/image19.gif"/><Relationship Id="rId4" Type="http://schemas.openxmlformats.org/officeDocument/2006/relationships/image" Target="../media/image13.png"/><Relationship Id="rId9" Type="http://schemas.openxmlformats.org/officeDocument/2006/relationships/image" Target="../media/image1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400" dirty="0" smtClean="0">
                <a:latin typeface="Cambria" pitchFamily="18" charset="0"/>
              </a:rPr>
              <a:t>Объединенная издательская группа</a:t>
            </a:r>
            <a:br>
              <a:rPr lang="ru-RU" sz="2400" dirty="0" smtClean="0">
                <a:latin typeface="Cambria" pitchFamily="18" charset="0"/>
              </a:rPr>
            </a:br>
            <a:r>
              <a:rPr lang="ru-RU" sz="2400" dirty="0" smtClean="0">
                <a:latin typeface="Cambria" pitchFamily="18" charset="0"/>
              </a:rPr>
              <a:t>«ДРОФА»-«ВЕНТАНА-ГРАФ»-«АСТРЕЛЬ»</a:t>
            </a:r>
            <a:r>
              <a:rPr lang="ru-RU" sz="3600" dirty="0" smtClean="0">
                <a:latin typeface="Cambria" pitchFamily="18" charset="0"/>
              </a:rPr>
              <a:t/>
            </a:r>
            <a:br>
              <a:rPr lang="ru-RU" sz="3600" dirty="0" smtClean="0">
                <a:latin typeface="Cambria" pitchFamily="18" charset="0"/>
              </a:rPr>
            </a:br>
            <a:r>
              <a:rPr lang="ru-RU" sz="3600" dirty="0" smtClean="0">
                <a:latin typeface="Cambria" pitchFamily="18" charset="0"/>
              </a:rPr>
              <a:t/>
            </a:r>
            <a:br>
              <a:rPr lang="ru-RU" sz="3600" dirty="0" smtClean="0">
                <a:latin typeface="Cambria" pitchFamily="18" charset="0"/>
              </a:rPr>
            </a:br>
            <a:r>
              <a:rPr lang="ru-RU" sz="3600" dirty="0" smtClean="0">
                <a:latin typeface="Cambria" pitchFamily="18" charset="0"/>
              </a:rPr>
              <a:t> </a:t>
            </a:r>
            <a:r>
              <a:rPr lang="ru-RU" sz="2400" dirty="0" smtClean="0">
                <a:latin typeface="Cambria" pitchFamily="18" charset="0"/>
              </a:rPr>
              <a:t>«Информационно-образовательная</a:t>
            </a:r>
            <a:br>
              <a:rPr lang="ru-RU" sz="2400" dirty="0" smtClean="0">
                <a:latin typeface="Cambria" pitchFamily="18" charset="0"/>
              </a:rPr>
            </a:br>
            <a:r>
              <a:rPr lang="ru-RU" sz="2400" dirty="0" smtClean="0">
                <a:latin typeface="Cambria" pitchFamily="18" charset="0"/>
              </a:rPr>
              <a:t> среда как условие преемственности начального и основного общего образования»</a:t>
            </a:r>
            <a:endParaRPr lang="ru-RU" sz="2400" dirty="0">
              <a:latin typeface="Cambria" pitchFamily="18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2971800" y="5562600"/>
            <a:ext cx="3124200" cy="990600"/>
            <a:chOff x="8274926" y="6319480"/>
            <a:chExt cx="1622021" cy="447990"/>
          </a:xfrm>
        </p:grpSpPr>
        <p:pic>
          <p:nvPicPr>
            <p:cNvPr id="6" name="Picture 4" descr="C:\Users\Марина\Desktop\ввв.gi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318134" y="6319480"/>
              <a:ext cx="578813" cy="4026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</p:pic>
        <p:pic>
          <p:nvPicPr>
            <p:cNvPr id="8" name="Picture 6" descr="C:\Documents and Settings\shestak\Рабочий стол\000002553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274926" y="6334507"/>
              <a:ext cx="547830" cy="432963"/>
            </a:xfrm>
            <a:prstGeom prst="rect">
              <a:avLst/>
            </a:prstGeom>
            <a:noFill/>
          </p:spPr>
        </p:pic>
        <p:pic>
          <p:nvPicPr>
            <p:cNvPr id="9" name="Picture 2" descr="C:\Documents and Settings\shestak\Рабочий стол\LogoMain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797516" y="6331580"/>
              <a:ext cx="554713" cy="412073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\\parovoz\all_reklama\Znaki\PredshkPora_Z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71600"/>
            <a:ext cx="1371600" cy="1326007"/>
          </a:xfrm>
          <a:prstGeom prst="rect">
            <a:avLst/>
          </a:prstGeom>
          <a:noFill/>
        </p:spPr>
      </p:pic>
      <p:sp>
        <p:nvSpPr>
          <p:cNvPr id="4" name="object 2"/>
          <p:cNvSpPr txBox="1">
            <a:spLocks/>
          </p:cNvSpPr>
          <p:nvPr/>
        </p:nvSpPr>
        <p:spPr>
          <a:xfrm>
            <a:off x="0" y="76200"/>
            <a:ext cx="8870950" cy="615950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-5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Учебно-методические комплекты</a:t>
            </a:r>
            <a:br>
              <a:rPr kumimoji="0" lang="ru-RU" sz="2000" b="0" i="0" u="none" strike="noStrike" kern="1200" cap="none" spc="-5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</a:br>
            <a:r>
              <a:rPr kumimoji="0" lang="ru-RU" sz="2000" b="0" i="0" u="none" strike="noStrike" kern="1200" cap="none" spc="-5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для дошкольного образования</a:t>
            </a:r>
            <a:endParaRPr kumimoji="0" lang="ru-RU" sz="2000" b="0" i="0" u="none" strike="noStrike" kern="1200" cap="none" spc="-5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1219200"/>
            <a:ext cx="8686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cap="all" dirty="0" smtClean="0">
                <a:latin typeface="Cambria" pitchFamily="18" charset="0"/>
              </a:rPr>
              <a:t>УМК «</a:t>
            </a:r>
            <a:r>
              <a:rPr lang="ru-RU" sz="1600" b="1" i="1" cap="all" dirty="0" err="1" smtClean="0">
                <a:latin typeface="Cambria" pitchFamily="18" charset="0"/>
              </a:rPr>
              <a:t>Предшкольная</a:t>
            </a:r>
            <a:r>
              <a:rPr lang="ru-RU" sz="1600" b="1" i="1" cap="all" dirty="0" smtClean="0">
                <a:latin typeface="Cambria" pitchFamily="18" charset="0"/>
              </a:rPr>
              <a:t> пора»</a:t>
            </a:r>
            <a:endParaRPr lang="ru-RU" sz="1600" b="1" i="1" cap="all" dirty="0">
              <a:latin typeface="Cambr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8600" y="2667000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1200" b="1" dirty="0" smtClean="0">
                <a:latin typeface="Cambria" pitchFamily="18" charset="0"/>
              </a:rPr>
              <a:t>Программа образования детей старшего дошкольного возраста «</a:t>
            </a:r>
            <a:r>
              <a:rPr lang="ru-RU" sz="1200" b="1" dirty="0" err="1" smtClean="0">
                <a:latin typeface="Cambria" pitchFamily="18" charset="0"/>
              </a:rPr>
              <a:t>Предшкольная</a:t>
            </a:r>
            <a:r>
              <a:rPr lang="ru-RU" sz="1200" b="1" dirty="0" smtClean="0">
                <a:latin typeface="Cambria" pitchFamily="18" charset="0"/>
              </a:rPr>
              <a:t> пора»</a:t>
            </a:r>
          </a:p>
          <a:p>
            <a:pPr>
              <a:defRPr/>
            </a:pPr>
            <a:endParaRPr lang="ru-RU" sz="1200" b="1" dirty="0" smtClean="0">
              <a:latin typeface="Cambria" pitchFamily="18" charset="0"/>
            </a:endParaRPr>
          </a:p>
          <a:p>
            <a:pPr>
              <a:defRPr/>
            </a:pPr>
            <a:r>
              <a:rPr lang="ru-RU" sz="1200" b="1" dirty="0" smtClean="0">
                <a:latin typeface="Cambria" pitchFamily="18" charset="0"/>
              </a:rPr>
              <a:t>Руководитель авторского коллектива — </a:t>
            </a:r>
            <a:br>
              <a:rPr lang="ru-RU" sz="1200" b="1" dirty="0" smtClean="0">
                <a:latin typeface="Cambria" pitchFamily="18" charset="0"/>
              </a:rPr>
            </a:br>
            <a:r>
              <a:rPr lang="ru-RU" sz="1200" b="1" dirty="0" smtClean="0">
                <a:latin typeface="Cambria" pitchFamily="18" charset="0"/>
              </a:rPr>
              <a:t>чл.-корр. РАО, доктор педагогических наук, </a:t>
            </a:r>
          </a:p>
          <a:p>
            <a:pPr>
              <a:defRPr/>
            </a:pPr>
            <a:r>
              <a:rPr lang="ru-RU" sz="1200" b="1" dirty="0" smtClean="0">
                <a:latin typeface="Cambria" pitchFamily="18" charset="0"/>
              </a:rPr>
              <a:t>профессор Н.Ф. Виноградова</a:t>
            </a:r>
          </a:p>
          <a:p>
            <a:pPr>
              <a:defRPr/>
            </a:pPr>
            <a:endParaRPr lang="ru-RU" sz="1200" b="1" dirty="0" smtClean="0">
              <a:latin typeface="Cambria" pitchFamily="18" charset="0"/>
            </a:endParaRPr>
          </a:p>
          <a:p>
            <a:pPr>
              <a:defRPr/>
            </a:pPr>
            <a:r>
              <a:rPr lang="ru-RU" sz="1200" dirty="0" smtClean="0">
                <a:latin typeface="Cambria" pitchFamily="18" charset="0"/>
              </a:rPr>
              <a:t>Программа поможет воспитателям, педагогам и родителям </a:t>
            </a:r>
            <a:br>
              <a:rPr lang="ru-RU" sz="1200" dirty="0" smtClean="0">
                <a:latin typeface="Cambria" pitchFamily="18" charset="0"/>
              </a:rPr>
            </a:br>
            <a:r>
              <a:rPr lang="ru-RU" sz="1200" dirty="0" smtClean="0">
                <a:latin typeface="Cambria" pitchFamily="18" charset="0"/>
              </a:rPr>
              <a:t>подготовить ребёнка к обучению в школе. </a:t>
            </a:r>
            <a:br>
              <a:rPr lang="ru-RU" sz="1200" dirty="0" smtClean="0">
                <a:latin typeface="Cambria" pitchFamily="18" charset="0"/>
              </a:rPr>
            </a:br>
            <a:r>
              <a:rPr lang="ru-RU" sz="1200" dirty="0" smtClean="0">
                <a:latin typeface="Cambria" pitchFamily="18" charset="0"/>
              </a:rPr>
              <a:t>Реализует две основные цели: социальную (обеспечение возможности единого старта) и педагогическую (развитие личности ребёнка будущего школьника, формирование его готовности к систематическому обучению).</a:t>
            </a:r>
          </a:p>
          <a:p>
            <a:pPr>
              <a:defRPr/>
            </a:pPr>
            <a:r>
              <a:rPr lang="ru-RU" sz="1200" dirty="0" smtClean="0">
                <a:latin typeface="Cambria" pitchFamily="18" charset="0"/>
              </a:rPr>
              <a:t>Особое внимание уделено развитию речи и психических процессов: мышления, внимания, воображения </a:t>
            </a:r>
          </a:p>
        </p:txBody>
      </p:sp>
      <p:pic>
        <p:nvPicPr>
          <p:cNvPr id="7" name="Picture 3" descr="2474_2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2800" y="609600"/>
            <a:ext cx="1565275" cy="2100535"/>
          </a:xfrm>
          <a:prstGeom prst="rect">
            <a:avLst/>
          </a:prstGeom>
          <a:ln w="19050"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6" descr="2001_2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91400" y="2895600"/>
            <a:ext cx="1527175" cy="2106613"/>
          </a:xfrm>
          <a:prstGeom prst="rect">
            <a:avLst/>
          </a:prstGeom>
          <a:ln w="19050"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2" descr="\\Parovoz\covers_rekl\WEB\Big\2942_200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05400" y="914400"/>
            <a:ext cx="1472550" cy="1873250"/>
          </a:xfrm>
          <a:prstGeom prst="rect">
            <a:avLst/>
          </a:prstGeom>
          <a:noFill/>
          <a:ln w="15875">
            <a:solidFill>
              <a:schemeClr val="accent1"/>
            </a:solidFill>
          </a:ln>
          <a:effectLst>
            <a:outerShdw blurRad="342900" dist="50800" dir="5400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10" name="Picture 3" descr="\\Parovoz\covers_rekl\WEB\Big\2943_200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62600" y="838200"/>
            <a:ext cx="1440962" cy="1873250"/>
          </a:xfrm>
          <a:prstGeom prst="rect">
            <a:avLst/>
          </a:prstGeom>
          <a:noFill/>
          <a:ln w="15875">
            <a:solidFill>
              <a:schemeClr val="accent1"/>
            </a:solidFill>
          </a:ln>
          <a:effectLst>
            <a:outerShdw blurRad="342900" dist="50800" dir="5400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11" name="Picture 7" descr="\\Parovoz\covers_rekl\WEB\Big\3370_200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57800" y="3505200"/>
            <a:ext cx="1384807" cy="1676400"/>
          </a:xfrm>
          <a:prstGeom prst="rect">
            <a:avLst/>
          </a:prstGeom>
          <a:noFill/>
          <a:ln w="15875">
            <a:solidFill>
              <a:schemeClr val="accent1"/>
            </a:solidFill>
          </a:ln>
          <a:effectLst>
            <a:outerShdw blurRad="342900" dist="50800" dir="5400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12" name="Picture 8" descr="\\Parovoz\covers_rekl\WEB\Big\3371_200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62600" y="3048000"/>
            <a:ext cx="1384807" cy="1800249"/>
          </a:xfrm>
          <a:prstGeom prst="rect">
            <a:avLst/>
          </a:prstGeom>
          <a:noFill/>
          <a:ln w="15875">
            <a:solidFill>
              <a:schemeClr val="accent1"/>
            </a:solidFill>
          </a:ln>
          <a:effectLst>
            <a:outerShdw blurRad="342900" dist="50800" dir="5400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13" name="Picture 10" descr="758_20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648200" y="4876800"/>
            <a:ext cx="1308486" cy="1668451"/>
          </a:xfrm>
          <a:prstGeom prst="rect">
            <a:avLst/>
          </a:prstGeom>
          <a:ln w="19050"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5" descr="754_20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543800" y="4876800"/>
            <a:ext cx="1308486" cy="1719910"/>
          </a:xfrm>
          <a:prstGeom prst="rect">
            <a:avLst/>
          </a:prstGeom>
          <a:ln w="19050"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2" descr="\\Parovoz\covers_rekl\WEB\Big\3003_200.gif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657600" y="990600"/>
            <a:ext cx="1308486" cy="1668451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</p:pic>
      <p:pic>
        <p:nvPicPr>
          <p:cNvPr id="16" name="Picture 6" descr="\\Parovoz\covers_rekl\WEB\Big\726_200.gif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096000" y="4876800"/>
            <a:ext cx="1308486" cy="1738316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</p:pic>
      <p:grpSp>
        <p:nvGrpSpPr>
          <p:cNvPr id="17" name="Группа 16"/>
          <p:cNvGrpSpPr/>
          <p:nvPr/>
        </p:nvGrpSpPr>
        <p:grpSpPr>
          <a:xfrm>
            <a:off x="7643802" y="6324600"/>
            <a:ext cx="1500198" cy="422361"/>
            <a:chOff x="7429520" y="5958640"/>
            <a:chExt cx="1500198" cy="422361"/>
          </a:xfrm>
        </p:grpSpPr>
        <p:pic>
          <p:nvPicPr>
            <p:cNvPr id="18" name="Picture 4" descr="C:\Users\Марина\Desktop\ввв.gif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8429652" y="5958640"/>
              <a:ext cx="500066" cy="3993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</p:pic>
        <p:pic>
          <p:nvPicPr>
            <p:cNvPr id="19" name="Picture 5" descr="\\parovoz\all_reklama\9191_New_Style_VG\Logo_VG\logo_vg_titul.eps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7995057" y="5991268"/>
              <a:ext cx="434595" cy="366690"/>
            </a:xfrm>
            <a:prstGeom prst="rect">
              <a:avLst/>
            </a:prstGeom>
            <a:noFill/>
          </p:spPr>
        </p:pic>
        <p:pic>
          <p:nvPicPr>
            <p:cNvPr id="20" name="Picture 6" descr="C:\Documents and Settings\shestak\Рабочий стол\000002553.jpg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7429520" y="5985788"/>
              <a:ext cx="500066" cy="395213"/>
            </a:xfrm>
            <a:prstGeom prst="rect">
              <a:avLst/>
            </a:prstGeom>
            <a:noFill/>
          </p:spPr>
        </p:pic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 idx="4294967295"/>
          </p:nvPr>
        </p:nvSpPr>
        <p:spPr>
          <a:xfrm>
            <a:off x="0" y="76200"/>
            <a:ext cx="8870950" cy="615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000" spc="-5" dirty="0" smtClean="0">
                <a:latin typeface="Cambria" pitchFamily="18" charset="0"/>
              </a:rPr>
              <a:t>Учебно-методические комплекты</a:t>
            </a:r>
            <a:br>
              <a:rPr lang="ru-RU" sz="2000" spc="-5" dirty="0" smtClean="0">
                <a:latin typeface="Cambria" pitchFamily="18" charset="0"/>
              </a:rPr>
            </a:br>
            <a:r>
              <a:rPr lang="ru-RU" sz="2000" spc="-5" dirty="0" smtClean="0">
                <a:latin typeface="Cambria" pitchFamily="18" charset="0"/>
              </a:rPr>
              <a:t>для начального общего образования</a:t>
            </a:r>
            <a:endParaRPr sz="2000" spc="-5" dirty="0">
              <a:latin typeface="Cambria" pitchFamily="18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228600" y="990600"/>
            <a:ext cx="8686800" cy="0"/>
          </a:xfrm>
          <a:prstGeom prst="line">
            <a:avLst/>
          </a:prstGeom>
          <a:ln w="47625"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Группа 15"/>
          <p:cNvGrpSpPr/>
          <p:nvPr/>
        </p:nvGrpSpPr>
        <p:grpSpPr>
          <a:xfrm>
            <a:off x="8001000" y="6491330"/>
            <a:ext cx="1057747" cy="290470"/>
            <a:chOff x="8274926" y="6319480"/>
            <a:chExt cx="1622021" cy="447990"/>
          </a:xfrm>
        </p:grpSpPr>
        <p:pic>
          <p:nvPicPr>
            <p:cNvPr id="17" name="Picture 4" descr="C:\Users\Марина\Desktop\ввв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318134" y="6319480"/>
              <a:ext cx="578813" cy="4026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</p:pic>
        <p:pic>
          <p:nvPicPr>
            <p:cNvPr id="18" name="Picture 6" descr="C:\Documents and Settings\shestak\Рабочий стол\000002553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274926" y="6334507"/>
              <a:ext cx="547830" cy="432963"/>
            </a:xfrm>
            <a:prstGeom prst="rect">
              <a:avLst/>
            </a:prstGeom>
            <a:noFill/>
          </p:spPr>
        </p:pic>
        <p:pic>
          <p:nvPicPr>
            <p:cNvPr id="19" name="Picture 2" descr="C:\Documents and Settings\shestak\Рабочий стол\LogoMain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797516" y="6331580"/>
              <a:ext cx="554713" cy="412073"/>
            </a:xfrm>
            <a:prstGeom prst="rect">
              <a:avLst/>
            </a:prstGeom>
            <a:noFill/>
          </p:spPr>
        </p:pic>
      </p:grpSp>
      <p:sp>
        <p:nvSpPr>
          <p:cNvPr id="15" name="TextBox 14"/>
          <p:cNvSpPr txBox="1"/>
          <p:nvPr/>
        </p:nvSpPr>
        <p:spPr>
          <a:xfrm>
            <a:off x="152400" y="1219200"/>
            <a:ext cx="8686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cap="all" dirty="0" smtClean="0">
                <a:latin typeface="Cambria" pitchFamily="18" charset="0"/>
              </a:rPr>
              <a:t>Система УМК «начальная школа </a:t>
            </a:r>
            <a:r>
              <a:rPr lang="en-US" sz="1600" b="1" i="1" cap="all" dirty="0" err="1" smtClean="0">
                <a:latin typeface="Cambria" pitchFamily="18" charset="0"/>
              </a:rPr>
              <a:t>xxI</a:t>
            </a:r>
            <a:r>
              <a:rPr lang="en-US" sz="1600" b="1" i="1" cap="all" dirty="0" smtClean="0">
                <a:latin typeface="Cambria" pitchFamily="18" charset="0"/>
              </a:rPr>
              <a:t> </a:t>
            </a:r>
            <a:r>
              <a:rPr lang="ru-RU" sz="1600" b="1" i="1" cap="all" dirty="0" smtClean="0">
                <a:latin typeface="Cambria" pitchFamily="18" charset="0"/>
              </a:rPr>
              <a:t>века»</a:t>
            </a:r>
            <a:endParaRPr lang="ru-RU" sz="1600" b="1" i="1" cap="all" dirty="0">
              <a:latin typeface="Cambria" pitchFamily="18" charset="0"/>
            </a:endParaRPr>
          </a:p>
        </p:txBody>
      </p:sp>
      <p:sp>
        <p:nvSpPr>
          <p:cNvPr id="16" name="Текст 1"/>
          <p:cNvSpPr txBox="1">
            <a:spLocks/>
          </p:cNvSpPr>
          <p:nvPr/>
        </p:nvSpPr>
        <p:spPr>
          <a:xfrm>
            <a:off x="152400" y="1447800"/>
            <a:ext cx="86868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i="1" u="sng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mbria" pitchFamily="18" charset="0"/>
              </a:rPr>
              <a:t>Успешное формирование основ учебной деятельности в начальной школе</a:t>
            </a:r>
          </a:p>
        </p:txBody>
      </p:sp>
      <p:sp>
        <p:nvSpPr>
          <p:cNvPr id="20" name="Текст 2"/>
          <p:cNvSpPr txBox="1">
            <a:spLocks/>
          </p:cNvSpPr>
          <p:nvPr/>
        </p:nvSpPr>
        <p:spPr>
          <a:xfrm>
            <a:off x="152400" y="1905000"/>
            <a:ext cx="4419600" cy="47244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mbria" pitchFamily="18" charset="0"/>
              </a:rPr>
              <a:t> Плавный переход к ведущей деятельности младшего школьника – учебной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mbria" pitchFamily="18" charset="0"/>
              </a:rPr>
              <a:t> Продуманная система поэтапного формирования  учебной деятельности </a:t>
            </a:r>
            <a:r>
              <a:rPr lang="ru-RU" sz="1200" b="1" dirty="0" smtClean="0">
                <a:latin typeface="Cambria" pitchFamily="18" charset="0"/>
              </a:rPr>
              <a:t>по</a:t>
            </a: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mbria" pitchFamily="18" charset="0"/>
              </a:rPr>
              <a:t> каждому предмету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mbria" pitchFamily="18" charset="0"/>
              </a:rPr>
              <a:t>и на каждый год обучения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mbria" pitchFamily="18" charset="0"/>
              </a:rPr>
              <a:t> Система педагогической диагностики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mbria" pitchFamily="18" charset="0"/>
              </a:rPr>
              <a:t>и коррекционно-развивающей работы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ambria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ambria" pitchFamily="18" charset="0"/>
            </a:endParaRPr>
          </a:p>
          <a:p>
            <a:pPr algn="just"/>
            <a:r>
              <a:rPr lang="ru-RU" sz="1200" b="1" dirty="0" smtClean="0">
                <a:latin typeface="Cambria" pitchFamily="18" charset="0"/>
              </a:rPr>
              <a:t>Система «Начальная школа XXI века» включает в себя полный набор пособий, обеспечивающих достижение требований основной образовательной программы НОО:</a:t>
            </a:r>
          </a:p>
          <a:p>
            <a:pPr algn="just"/>
            <a:r>
              <a:rPr lang="ru-RU" sz="1200" b="1" dirty="0" smtClean="0">
                <a:latin typeface="Cambria" pitchFamily="18" charset="0"/>
              </a:rPr>
              <a:t> </a:t>
            </a:r>
          </a:p>
          <a:p>
            <a:pPr>
              <a:buFont typeface="Wingdings" pitchFamily="2" charset="2"/>
              <a:buChar char="q"/>
            </a:pPr>
            <a:r>
              <a:rPr lang="ru-RU" sz="1200" dirty="0" smtClean="0">
                <a:latin typeface="Cambria" pitchFamily="18" charset="0"/>
              </a:rPr>
              <a:t> программы и учебники по всем предметам учебного плана НОО;</a:t>
            </a:r>
          </a:p>
          <a:p>
            <a:pPr>
              <a:buFont typeface="Wingdings" pitchFamily="2" charset="2"/>
              <a:buChar char="q"/>
            </a:pPr>
            <a:r>
              <a:rPr lang="ru-RU" sz="1200" dirty="0" smtClean="0">
                <a:latin typeface="Cambria" pitchFamily="18" charset="0"/>
              </a:rPr>
              <a:t>  учебные тетради к ним; </a:t>
            </a:r>
          </a:p>
          <a:p>
            <a:pPr>
              <a:buFont typeface="Wingdings" pitchFamily="2" charset="2"/>
              <a:buChar char="q"/>
            </a:pPr>
            <a:r>
              <a:rPr lang="ru-RU" sz="1200" dirty="0" smtClean="0">
                <a:latin typeface="Cambria" pitchFamily="18" charset="0"/>
              </a:rPr>
              <a:t> методические пособия; </a:t>
            </a:r>
          </a:p>
          <a:p>
            <a:pPr>
              <a:buFont typeface="Wingdings" pitchFamily="2" charset="2"/>
              <a:buChar char="q"/>
            </a:pPr>
            <a:r>
              <a:rPr lang="ru-RU" sz="1200" dirty="0" smtClean="0">
                <a:latin typeface="Cambria" pitchFamily="18" charset="0"/>
              </a:rPr>
              <a:t> дидактические материалы (включая электронные образовательные ресурсы);</a:t>
            </a:r>
          </a:p>
          <a:p>
            <a:pPr>
              <a:buFont typeface="Wingdings" pitchFamily="2" charset="2"/>
              <a:buChar char="q"/>
            </a:pPr>
            <a:r>
              <a:rPr lang="ru-RU" sz="1200" dirty="0" smtClean="0">
                <a:latin typeface="Cambria" pitchFamily="18" charset="0"/>
              </a:rPr>
              <a:t> программы и пособия по внеурочной деятельности. </a:t>
            </a:r>
          </a:p>
          <a:p>
            <a:pPr algn="just"/>
            <a:endParaRPr lang="ru-RU" sz="1200" dirty="0" smtClean="0">
              <a:latin typeface="Cambria" pitchFamily="18" charset="0"/>
            </a:endParaRPr>
          </a:p>
          <a:p>
            <a:r>
              <a:rPr lang="ru-RU" sz="1200" dirty="0" smtClean="0">
                <a:latin typeface="Cambria" pitchFamily="18" charset="0"/>
              </a:rPr>
              <a:t> Неотъемлемой частью системы являются издания, обеспечивающие процедуру оценки достижения планируемых результатов и педагогическую диагностику.</a:t>
            </a:r>
            <a:endParaRPr kumimoji="0" lang="ru-RU" sz="11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mbria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524000" y="3276600"/>
            <a:ext cx="1752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</a:rPr>
              <a:t>***</a:t>
            </a:r>
            <a:endParaRPr lang="ru-RU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6" name="Рисунок 25" descr="2468_200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924800" y="152400"/>
            <a:ext cx="1075928" cy="13987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" name="Picture 8" descr="D:\Обложки учебников\2345_100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97635" y="2169000"/>
            <a:ext cx="993803" cy="12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" name="Picture 2" descr="D:\Обложки учебников\2137_100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54634" y="3540600"/>
            <a:ext cx="996141" cy="12600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9" name="Picture 2" descr="D:\Обложки учебников\4276_100.gi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940634" y="2169000"/>
            <a:ext cx="996141" cy="12600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" name="Picture 2" descr="D:\Обложки учебников\2080_100.gi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648200" y="2169000"/>
            <a:ext cx="993803" cy="12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1" name="Рисунок 30" descr="4310_200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940634" y="3540600"/>
            <a:ext cx="969231" cy="12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2" name="Рисунок 31" descr="4297_200.gif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797634" y="3540600"/>
            <a:ext cx="972974" cy="12600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3" name="Picture 27" descr="2065_200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940634" y="4912200"/>
            <a:ext cx="969119" cy="126000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4" name="Picture 32" descr="2034_200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797634" y="4912200"/>
            <a:ext cx="969119" cy="12600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5" name="Рисунок 34" descr="2057_200.gif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4654634" y="4912200"/>
            <a:ext cx="940300" cy="12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6" name="Рисунок 35" descr="4778_200.gif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8077200" y="4114800"/>
            <a:ext cx="903226" cy="12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7" name="Рисунок 36" descr="2908_200.gif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8077200" y="2743200"/>
            <a:ext cx="903226" cy="12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8" name="Пятиугольник 37"/>
          <p:cNvSpPr/>
          <p:nvPr/>
        </p:nvSpPr>
        <p:spPr>
          <a:xfrm>
            <a:off x="228600" y="762000"/>
            <a:ext cx="914400" cy="457200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Cambria" pitchFamily="18" charset="0"/>
              </a:rPr>
              <a:t>1-4</a:t>
            </a:r>
            <a:endParaRPr lang="ru-RU" sz="2800" b="1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 idx="4294967295"/>
          </p:nvPr>
        </p:nvSpPr>
        <p:spPr>
          <a:xfrm>
            <a:off x="0" y="76200"/>
            <a:ext cx="8870950" cy="615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000" spc="-5" dirty="0" smtClean="0">
                <a:latin typeface="Cambria" pitchFamily="18" charset="0"/>
              </a:rPr>
              <a:t>Учебно-методические комплекты</a:t>
            </a:r>
            <a:br>
              <a:rPr lang="ru-RU" sz="2000" spc="-5" dirty="0" smtClean="0">
                <a:latin typeface="Cambria" pitchFamily="18" charset="0"/>
              </a:rPr>
            </a:br>
            <a:r>
              <a:rPr lang="ru-RU" sz="2000" spc="-5" dirty="0" smtClean="0">
                <a:latin typeface="Cambria" pitchFamily="18" charset="0"/>
              </a:rPr>
              <a:t>для начального общего образования</a:t>
            </a:r>
            <a:endParaRPr sz="2000" spc="-5" dirty="0">
              <a:latin typeface="Cambria" pitchFamily="18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228600" y="990600"/>
            <a:ext cx="8686800" cy="0"/>
          </a:xfrm>
          <a:prstGeom prst="line">
            <a:avLst/>
          </a:prstGeom>
          <a:ln w="47625"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Группа 15"/>
          <p:cNvGrpSpPr/>
          <p:nvPr/>
        </p:nvGrpSpPr>
        <p:grpSpPr>
          <a:xfrm>
            <a:off x="8001000" y="6491330"/>
            <a:ext cx="1057747" cy="290470"/>
            <a:chOff x="8274926" y="6319480"/>
            <a:chExt cx="1622021" cy="447990"/>
          </a:xfrm>
        </p:grpSpPr>
        <p:pic>
          <p:nvPicPr>
            <p:cNvPr id="17" name="Picture 4" descr="C:\Users\Марина\Desktop\ввв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318134" y="6319480"/>
              <a:ext cx="578813" cy="4026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</p:pic>
        <p:pic>
          <p:nvPicPr>
            <p:cNvPr id="18" name="Picture 6" descr="C:\Documents and Settings\shestak\Рабочий стол\000002553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274926" y="6334507"/>
              <a:ext cx="547830" cy="432963"/>
            </a:xfrm>
            <a:prstGeom prst="rect">
              <a:avLst/>
            </a:prstGeom>
            <a:noFill/>
          </p:spPr>
        </p:pic>
        <p:pic>
          <p:nvPicPr>
            <p:cNvPr id="19" name="Picture 2" descr="C:\Documents and Settings\shestak\Рабочий стол\LogoMain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797516" y="6331580"/>
              <a:ext cx="554713" cy="412073"/>
            </a:xfrm>
            <a:prstGeom prst="rect">
              <a:avLst/>
            </a:prstGeom>
            <a:noFill/>
          </p:spPr>
        </p:pic>
      </p:grpSp>
      <p:sp>
        <p:nvSpPr>
          <p:cNvPr id="25" name="TextBox 24"/>
          <p:cNvSpPr txBox="1"/>
          <p:nvPr/>
        </p:nvSpPr>
        <p:spPr>
          <a:xfrm>
            <a:off x="152400" y="1219200"/>
            <a:ext cx="8686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cap="all" dirty="0" smtClean="0">
                <a:latin typeface="Cambria" pitchFamily="18" charset="0"/>
              </a:rPr>
              <a:t>Система УМК «Планета знаний»</a:t>
            </a:r>
            <a:endParaRPr lang="ru-RU" sz="1600" b="1" i="1" cap="all" dirty="0">
              <a:latin typeface="Cambria" pitchFamily="18" charset="0"/>
            </a:endParaRPr>
          </a:p>
        </p:txBody>
      </p:sp>
      <p:sp>
        <p:nvSpPr>
          <p:cNvPr id="39" name="Пятиугольник 38"/>
          <p:cNvSpPr/>
          <p:nvPr/>
        </p:nvSpPr>
        <p:spPr>
          <a:xfrm>
            <a:off x="228600" y="762000"/>
            <a:ext cx="914400" cy="457200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Cambria" pitchFamily="18" charset="0"/>
              </a:rPr>
              <a:t>1-4</a:t>
            </a:r>
            <a:endParaRPr lang="ru-RU" sz="2800" b="1" dirty="0">
              <a:latin typeface="Cambria" pitchFamily="18" charset="0"/>
            </a:endParaRPr>
          </a:p>
        </p:txBody>
      </p:sp>
      <p:sp>
        <p:nvSpPr>
          <p:cNvPr id="13" name="Текст 2"/>
          <p:cNvSpPr txBox="1">
            <a:spLocks/>
          </p:cNvSpPr>
          <p:nvPr/>
        </p:nvSpPr>
        <p:spPr>
          <a:xfrm>
            <a:off x="152400" y="1905000"/>
            <a:ext cx="4343400" cy="4572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lvl="0">
              <a:defRPr/>
            </a:pPr>
            <a:r>
              <a:rPr lang="ru-RU" sz="1200" dirty="0" smtClean="0">
                <a:latin typeface="Cambria" pitchFamily="18" charset="0"/>
              </a:rPr>
              <a:t>Инновационная образовательная система                   «Планета знаний» выстроена на основе национальной образовательной инициативы «Наша новая школа», требованиях Федерального закона «Об образовании                      в РФ», Федерального образовательного стандарта и идеях модернизации российской школы: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ambria" pitchFamily="18" charset="0"/>
            </a:endParaRP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Ø"/>
            </a:pPr>
            <a:r>
              <a:rPr lang="ru-RU" altLang="ru-RU" sz="1200" dirty="0" smtClean="0">
                <a:solidFill>
                  <a:srgbClr val="1D3A00"/>
                </a:solidFill>
                <a:latin typeface="Cambria" pitchFamily="18" charset="0"/>
                <a:ea typeface="Lucida Sans Unicode" pitchFamily="34" charset="0"/>
                <a:cs typeface="Lucida Sans Unicode" pitchFamily="34" charset="0"/>
              </a:rPr>
              <a:t>включает взаимосвязанные завершенные предметные линии по всем учебным</a:t>
            </a:r>
            <a:r>
              <a:rPr lang="en-US" altLang="ru-RU" sz="1200" dirty="0" smtClean="0">
                <a:solidFill>
                  <a:srgbClr val="1D3A00"/>
                </a:solidFill>
                <a:latin typeface="Cambria" pitchFamily="18" charset="0"/>
                <a:ea typeface="Lucida Sans Unicode" pitchFamily="34" charset="0"/>
                <a:cs typeface="Lucida Sans Unicode" pitchFamily="34" charset="0"/>
              </a:rPr>
              <a:t> </a:t>
            </a:r>
            <a:r>
              <a:rPr lang="ru-RU" altLang="ru-RU" sz="1200" dirty="0" smtClean="0">
                <a:solidFill>
                  <a:srgbClr val="1D3A00"/>
                </a:solidFill>
                <a:latin typeface="Cambria" pitchFamily="18" charset="0"/>
                <a:ea typeface="Lucida Sans Unicode" pitchFamily="34" charset="0"/>
                <a:cs typeface="Lucida Sans Unicode" pitchFamily="34" charset="0"/>
              </a:rPr>
              <a:t>образовательным областям начальной школы, объединённые едиными целями, задачами, подходами к организации учебного материала;</a:t>
            </a:r>
          </a:p>
          <a:p>
            <a:pPr marL="342900" indent="-342900">
              <a:spcBef>
                <a:spcPct val="20000"/>
              </a:spcBef>
            </a:pPr>
            <a:endParaRPr lang="ru-RU" altLang="ru-RU" sz="1200" dirty="0" smtClean="0">
              <a:solidFill>
                <a:srgbClr val="1D3A00"/>
              </a:solidFill>
              <a:latin typeface="Cambria" pitchFamily="18" charset="0"/>
              <a:ea typeface="Lucida Sans Unicode" pitchFamily="34" charset="0"/>
              <a:cs typeface="Lucida Sans Unicode" pitchFamily="34" charset="0"/>
            </a:endParaRP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Ø"/>
            </a:pPr>
            <a:r>
              <a:rPr lang="ru-RU" altLang="ru-RU" sz="1200" dirty="0" smtClean="0">
                <a:solidFill>
                  <a:srgbClr val="1D3A00"/>
                </a:solidFill>
                <a:latin typeface="Cambria" pitchFamily="18" charset="0"/>
                <a:ea typeface="Lucida Sans Unicode" pitchFamily="34" charset="0"/>
                <a:cs typeface="Lucida Sans Unicode" pitchFamily="34" charset="0"/>
              </a:rPr>
              <a:t>объединяет учебную и внеурочную деятельность </a:t>
            </a:r>
          </a:p>
          <a:p>
            <a:pPr marL="342900" indent="-342900">
              <a:spcBef>
                <a:spcPct val="20000"/>
              </a:spcBef>
            </a:pPr>
            <a:r>
              <a:rPr lang="ru-RU" altLang="ru-RU" sz="1200" dirty="0" smtClean="0">
                <a:solidFill>
                  <a:srgbClr val="1D3A00"/>
                </a:solidFill>
                <a:latin typeface="Cambria" pitchFamily="18" charset="0"/>
                <a:ea typeface="Lucida Sans Unicode" pitchFamily="34" charset="0"/>
                <a:cs typeface="Lucida Sans Unicode" pitchFamily="34" charset="0"/>
              </a:rPr>
              <a:t>           в единый учебно-воспитательный процесс;</a:t>
            </a:r>
          </a:p>
          <a:p>
            <a:pPr marL="342900" indent="-342900">
              <a:spcBef>
                <a:spcPct val="20000"/>
              </a:spcBef>
            </a:pPr>
            <a:endParaRPr lang="ru-RU" altLang="ru-RU" sz="1200" dirty="0" smtClean="0">
              <a:solidFill>
                <a:srgbClr val="1D3A00"/>
              </a:solidFill>
              <a:latin typeface="Cambria" pitchFamily="18" charset="0"/>
              <a:ea typeface="Lucida Sans Unicode" pitchFamily="34" charset="0"/>
              <a:cs typeface="Lucida Sans Unicode" pitchFamily="34" charset="0"/>
            </a:endParaRP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Ø"/>
            </a:pPr>
            <a:r>
              <a:rPr lang="ru-RU" altLang="ru-RU" sz="1200" dirty="0" smtClean="0">
                <a:solidFill>
                  <a:srgbClr val="1D3A00"/>
                </a:solidFill>
                <a:latin typeface="Cambria" pitchFamily="18" charset="0"/>
                <a:ea typeface="Lucida Sans Unicode" pitchFamily="34" charset="0"/>
                <a:cs typeface="Lucida Sans Unicode" pitchFamily="34" charset="0"/>
              </a:rPr>
              <a:t>обеспечивает эффективную социализацию учащихся;</a:t>
            </a:r>
          </a:p>
          <a:p>
            <a:pPr marL="342900" indent="-342900">
              <a:spcBef>
                <a:spcPct val="20000"/>
              </a:spcBef>
            </a:pPr>
            <a:endParaRPr lang="ru-RU" altLang="ru-RU" sz="1200" dirty="0" smtClean="0">
              <a:solidFill>
                <a:srgbClr val="1D3A00"/>
              </a:solidFill>
              <a:latin typeface="Cambria" pitchFamily="18" charset="0"/>
              <a:ea typeface="Lucida Sans Unicode" pitchFamily="34" charset="0"/>
              <a:cs typeface="Lucida Sans Unicode" pitchFamily="34" charset="0"/>
            </a:endParaRP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Ø"/>
            </a:pPr>
            <a:r>
              <a:rPr lang="ru-RU" altLang="ru-RU" sz="1200" dirty="0" smtClean="0">
                <a:solidFill>
                  <a:srgbClr val="1D3A00"/>
                </a:solidFill>
                <a:latin typeface="Cambria" pitchFamily="18" charset="0"/>
                <a:ea typeface="Lucida Sans Unicode" pitchFamily="34" charset="0"/>
                <a:cs typeface="Lucida Sans Unicode" pitchFamily="34" charset="0"/>
              </a:rPr>
              <a:t>учебники способствуют достижению личностных, </a:t>
            </a:r>
            <a:r>
              <a:rPr lang="ru-RU" altLang="ru-RU" sz="1200" dirty="0" err="1" smtClean="0">
                <a:solidFill>
                  <a:srgbClr val="1D3A00"/>
                </a:solidFill>
                <a:latin typeface="Cambria" pitchFamily="18" charset="0"/>
                <a:ea typeface="Lucida Sans Unicode" pitchFamily="34" charset="0"/>
                <a:cs typeface="Lucida Sans Unicode" pitchFamily="34" charset="0"/>
              </a:rPr>
              <a:t>метапредметных</a:t>
            </a:r>
            <a:r>
              <a:rPr lang="ru-RU" altLang="ru-RU" sz="1200" dirty="0" smtClean="0">
                <a:solidFill>
                  <a:srgbClr val="1D3A00"/>
                </a:solidFill>
                <a:latin typeface="Cambria" pitchFamily="18" charset="0"/>
                <a:ea typeface="Lucida Sans Unicode" pitchFamily="34" charset="0"/>
                <a:cs typeface="Lucida Sans Unicode" pitchFamily="34" charset="0"/>
              </a:rPr>
              <a:t> и предметных результатов; </a:t>
            </a:r>
          </a:p>
          <a:p>
            <a:pPr marL="342900" indent="-342900">
              <a:spcBef>
                <a:spcPct val="20000"/>
              </a:spcBef>
            </a:pPr>
            <a:endParaRPr lang="ru-RU" altLang="ru-RU" sz="1200" dirty="0" smtClean="0">
              <a:solidFill>
                <a:srgbClr val="1D3A00"/>
              </a:solidFill>
              <a:latin typeface="Cambria" pitchFamily="18" charset="0"/>
              <a:ea typeface="Lucida Sans Unicode" pitchFamily="34" charset="0"/>
              <a:cs typeface="Lucida Sans Unicode" pitchFamily="34" charset="0"/>
            </a:endParaRP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Ø"/>
            </a:pPr>
            <a:r>
              <a:rPr lang="ru-RU" altLang="ru-RU" sz="1200" dirty="0" smtClean="0">
                <a:solidFill>
                  <a:srgbClr val="1D3A00"/>
                </a:solidFill>
                <a:latin typeface="Cambria" pitchFamily="18" charset="0"/>
                <a:ea typeface="Lucida Sans Unicode" pitchFamily="34" charset="0"/>
                <a:cs typeface="Lucida Sans Unicode" pitchFamily="34" charset="0"/>
              </a:rPr>
              <a:t>наличие электронного продукта дополняет                             и расширяет содержание учебника.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ambria" pitchFamily="18" charset="0"/>
            </a:endParaRPr>
          </a:p>
          <a:p>
            <a:pPr algn="just"/>
            <a:endParaRPr lang="ru-RU" sz="1200" b="1" dirty="0" smtClean="0">
              <a:latin typeface="Cambria" pitchFamily="18" charset="0"/>
            </a:endParaRPr>
          </a:p>
          <a:p>
            <a:pPr algn="just"/>
            <a:endParaRPr lang="ru-RU" sz="1200" b="1" dirty="0" smtClean="0">
              <a:latin typeface="Cambria" pitchFamily="18" charset="0"/>
            </a:endParaRPr>
          </a:p>
          <a:p>
            <a:pPr algn="just"/>
            <a:endParaRPr lang="ru-RU" sz="1200" b="1" dirty="0" smtClean="0">
              <a:latin typeface="Cambria" pitchFamily="18" charset="0"/>
            </a:endParaRPr>
          </a:p>
          <a:p>
            <a:pPr algn="just"/>
            <a:endParaRPr lang="ru-RU" sz="1200" b="1" dirty="0" smtClean="0">
              <a:latin typeface="Cambria" pitchFamily="18" charset="0"/>
            </a:endParaRPr>
          </a:p>
          <a:p>
            <a:pPr algn="just"/>
            <a:endParaRPr lang="ru-RU" sz="1200" b="1" dirty="0" smtClean="0">
              <a:latin typeface="Cambria" pitchFamily="18" charset="0"/>
            </a:endParaRPr>
          </a:p>
          <a:p>
            <a:pPr algn="just"/>
            <a:endParaRPr lang="ru-RU" sz="1200" dirty="0" smtClean="0">
              <a:latin typeface="Cambria" pitchFamily="18" charset="0"/>
            </a:endParaRPr>
          </a:p>
        </p:txBody>
      </p:sp>
      <p:pic>
        <p:nvPicPr>
          <p:cNvPr id="92163" name="Picture 3" descr="C:\Documents and Settings\dorzhieva.n\Рабочий стол\Презентация общая\pz_log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3600" y="1447800"/>
            <a:ext cx="1600200" cy="518013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152400" y="1524000"/>
            <a:ext cx="35091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i="1" u="sng" dirty="0" smtClean="0">
                <a:latin typeface="Cambria" pitchFamily="18" charset="0"/>
                <a:ea typeface="Times New Roman" pitchFamily="18" charset="0"/>
                <a:cs typeface="Helvetica"/>
              </a:rPr>
              <a:t>Учись, развивайся </a:t>
            </a:r>
            <a:r>
              <a:rPr lang="ru-RU" u="sng" dirty="0" smtClean="0"/>
              <a:t>– </a:t>
            </a:r>
            <a:r>
              <a:rPr lang="ru-RU" i="1" u="sng" dirty="0" smtClean="0">
                <a:latin typeface="Cambria" pitchFamily="18" charset="0"/>
                <a:ea typeface="Times New Roman" pitchFamily="18" charset="0"/>
                <a:cs typeface="Helvetica"/>
              </a:rPr>
              <a:t>действуй!</a:t>
            </a:r>
            <a:endParaRPr lang="ru-RU" i="1" u="sng" dirty="0" smtClean="0">
              <a:latin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943600" y="2743200"/>
            <a:ext cx="16002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200" b="1" dirty="0" smtClean="0">
                <a:solidFill>
                  <a:prstClr val="black"/>
                </a:solidFill>
                <a:latin typeface="Cambria" pitchFamily="18" charset="0"/>
              </a:rPr>
              <a:t>Состав  УМК «Планета знаний»:  </a:t>
            </a:r>
          </a:p>
          <a:p>
            <a:pPr lvl="0" algn="just"/>
            <a:endParaRPr lang="ru-RU" sz="1200" b="1" dirty="0" smtClean="0">
              <a:solidFill>
                <a:prstClr val="black"/>
              </a:solidFill>
              <a:latin typeface="Cambria" pitchFamily="18" charset="0"/>
            </a:endParaRPr>
          </a:p>
          <a:p>
            <a:pPr lvl="0">
              <a:buFont typeface="Wingdings" pitchFamily="2" charset="2"/>
              <a:buChar char="q"/>
            </a:pPr>
            <a:r>
              <a:rPr lang="ru-RU" sz="1200" dirty="0" smtClean="0">
                <a:solidFill>
                  <a:prstClr val="black"/>
                </a:solidFill>
                <a:latin typeface="Cambria" pitchFamily="18" charset="0"/>
              </a:rPr>
              <a:t> учебники;</a:t>
            </a:r>
          </a:p>
          <a:p>
            <a:pPr lvl="0">
              <a:buFont typeface="Wingdings" pitchFamily="2" charset="2"/>
              <a:buChar char="q"/>
            </a:pPr>
            <a:r>
              <a:rPr lang="ru-RU" sz="1200" dirty="0" smtClean="0">
                <a:solidFill>
                  <a:prstClr val="black"/>
                </a:solidFill>
                <a:latin typeface="Cambria" pitchFamily="18" charset="0"/>
              </a:rPr>
              <a:t> электронная форма;</a:t>
            </a:r>
          </a:p>
          <a:p>
            <a:pPr lvl="0">
              <a:buFont typeface="Wingdings" pitchFamily="2" charset="2"/>
              <a:buChar char="q"/>
            </a:pPr>
            <a:r>
              <a:rPr lang="ru-RU" sz="1200" dirty="0" smtClean="0">
                <a:solidFill>
                  <a:prstClr val="black"/>
                </a:solidFill>
                <a:latin typeface="Cambria" pitchFamily="18" charset="0"/>
              </a:rPr>
              <a:t> рабочие тетради; </a:t>
            </a:r>
          </a:p>
          <a:p>
            <a:pPr lvl="0">
              <a:buFont typeface="Wingdings" pitchFamily="2" charset="2"/>
              <a:buChar char="q"/>
            </a:pPr>
            <a:r>
              <a:rPr lang="ru-RU" sz="1200" dirty="0" smtClean="0">
                <a:solidFill>
                  <a:prstClr val="black"/>
                </a:solidFill>
                <a:latin typeface="Cambria" pitchFamily="18" charset="0"/>
              </a:rPr>
              <a:t> проверочные</a:t>
            </a:r>
          </a:p>
          <a:p>
            <a:pPr lvl="0"/>
            <a:r>
              <a:rPr lang="ru-RU" sz="1200" dirty="0" smtClean="0">
                <a:solidFill>
                  <a:prstClr val="black"/>
                </a:solidFill>
                <a:latin typeface="Cambria" pitchFamily="18" charset="0"/>
              </a:rPr>
              <a:t> и дидактические работы;</a:t>
            </a:r>
          </a:p>
          <a:p>
            <a:pPr lvl="0">
              <a:buFont typeface="Wingdings" pitchFamily="2" charset="2"/>
              <a:buChar char="q"/>
            </a:pPr>
            <a:r>
              <a:rPr lang="ru-RU" sz="1200" dirty="0" smtClean="0">
                <a:solidFill>
                  <a:prstClr val="black"/>
                </a:solidFill>
                <a:latin typeface="Cambria" pitchFamily="18" charset="0"/>
              </a:rPr>
              <a:t> тренировочные задания.</a:t>
            </a:r>
          </a:p>
        </p:txBody>
      </p:sp>
      <p:grpSp>
        <p:nvGrpSpPr>
          <p:cNvPr id="4" name="Group 30"/>
          <p:cNvGrpSpPr>
            <a:grpSpLocks/>
          </p:cNvGrpSpPr>
          <p:nvPr/>
        </p:nvGrpSpPr>
        <p:grpSpPr bwMode="auto">
          <a:xfrm>
            <a:off x="4495800" y="1295400"/>
            <a:ext cx="1295400" cy="5105400"/>
            <a:chOff x="96" y="335"/>
            <a:chExt cx="996" cy="3919"/>
          </a:xfrm>
        </p:grpSpPr>
        <p:pic>
          <p:nvPicPr>
            <p:cNvPr id="20" name="Picture 15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08" y="2704"/>
              <a:ext cx="780" cy="966"/>
            </a:xfrm>
            <a:prstGeom prst="rect">
              <a:avLst/>
            </a:prstGeom>
            <a:noFill/>
            <a:ln w="3175" algn="ctr">
              <a:solidFill>
                <a:srgbClr val="1D3A00"/>
              </a:solidFill>
              <a:miter lim="800000"/>
              <a:headEnd/>
              <a:tailEnd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1" name="Picture 12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36" y="335"/>
              <a:ext cx="756" cy="966"/>
            </a:xfrm>
            <a:prstGeom prst="rect">
              <a:avLst/>
            </a:prstGeom>
            <a:noFill/>
            <a:ln w="3175" algn="ctr">
              <a:solidFill>
                <a:srgbClr val="1D3A00"/>
              </a:solidFill>
              <a:miter lim="800000"/>
              <a:headEnd/>
              <a:tailEnd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2" name="Picture 17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12" y="938"/>
              <a:ext cx="755" cy="952"/>
            </a:xfrm>
            <a:prstGeom prst="rect">
              <a:avLst/>
            </a:prstGeom>
            <a:noFill/>
            <a:ln w="3175" algn="ctr">
              <a:solidFill>
                <a:srgbClr val="1D3A00"/>
              </a:solidFill>
              <a:miter lim="800000"/>
              <a:headEnd/>
              <a:tailEnd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3" name="Picture 14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278" y="1528"/>
              <a:ext cx="725" cy="966"/>
            </a:xfrm>
            <a:prstGeom prst="rect">
              <a:avLst/>
            </a:prstGeom>
            <a:noFill/>
            <a:ln w="3175" algn="ctr">
              <a:solidFill>
                <a:srgbClr val="1D3A00"/>
              </a:solidFill>
              <a:miter lim="800000"/>
              <a:headEnd/>
              <a:tailEnd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4" name="Picture 13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116" y="2163"/>
              <a:ext cx="706" cy="966"/>
            </a:xfrm>
            <a:prstGeom prst="rect">
              <a:avLst/>
            </a:prstGeom>
            <a:noFill/>
            <a:ln w="3175" algn="ctr">
              <a:solidFill>
                <a:srgbClr val="1D3A00"/>
              </a:solidFill>
              <a:miter lim="800000"/>
              <a:headEnd/>
              <a:tailEnd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6" name="Picture 11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96" y="3251"/>
              <a:ext cx="771" cy="1003"/>
            </a:xfrm>
            <a:prstGeom prst="rect">
              <a:avLst/>
            </a:prstGeom>
            <a:noFill/>
            <a:ln w="3175" algn="ctr">
              <a:solidFill>
                <a:srgbClr val="1D3A00"/>
              </a:solidFill>
              <a:miter lim="800000"/>
              <a:headEnd/>
              <a:tailEnd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5" name="Group 39"/>
          <p:cNvGrpSpPr>
            <a:grpSpLocks/>
          </p:cNvGrpSpPr>
          <p:nvPr/>
        </p:nvGrpSpPr>
        <p:grpSpPr bwMode="auto">
          <a:xfrm>
            <a:off x="7696200" y="1219200"/>
            <a:ext cx="1158875" cy="5181599"/>
            <a:chOff x="4694" y="300"/>
            <a:chExt cx="953" cy="3947"/>
          </a:xfrm>
        </p:grpSpPr>
        <p:pic>
          <p:nvPicPr>
            <p:cNvPr id="28" name="Picture 9" descr="Obl_18727_Izo_1_klass_84x108(16)_004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4694" y="300"/>
              <a:ext cx="771" cy="998"/>
            </a:xfrm>
            <a:prstGeom prst="rect">
              <a:avLst/>
            </a:prstGeom>
            <a:noFill/>
            <a:ln w="3175" algn="ctr">
              <a:solidFill>
                <a:srgbClr val="1D3A00"/>
              </a:solidFill>
              <a:miter lim="800000"/>
              <a:headEnd/>
              <a:tailEnd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9" name="Picture 8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4876" y="1117"/>
              <a:ext cx="771" cy="1026"/>
            </a:xfrm>
            <a:prstGeom prst="rect">
              <a:avLst/>
            </a:prstGeom>
            <a:noFill/>
            <a:ln w="3175" algn="ctr">
              <a:solidFill>
                <a:srgbClr val="1D3A00"/>
              </a:solidFill>
              <a:miter lim="800000"/>
              <a:headEnd/>
              <a:tailEnd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0" name="Picture 10" descr="51429_Dimon"/>
            <p:cNvPicPr>
              <a:picLocks noChangeAspect="1" noChangeArrowheads="1"/>
            </p:cNvPicPr>
            <p:nvPr/>
          </p:nvPicPr>
          <p:blipFill>
            <a:blip r:embed="rId15" cstate="print"/>
            <a:srcRect l="6218"/>
            <a:stretch>
              <a:fillRect/>
            </a:stretch>
          </p:blipFill>
          <p:spPr bwMode="auto">
            <a:xfrm>
              <a:off x="4694" y="1797"/>
              <a:ext cx="771" cy="1007"/>
            </a:xfrm>
            <a:prstGeom prst="rect">
              <a:avLst/>
            </a:prstGeom>
            <a:noFill/>
            <a:ln w="3175" algn="ctr">
              <a:solidFill>
                <a:srgbClr val="1D3A00"/>
              </a:solidFill>
              <a:miter lim="800000"/>
              <a:headEnd/>
              <a:tailEnd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1" name="Picture 3" descr="D:\O_S\0100159.jpg"/>
            <p:cNvPicPr>
              <a:picLocks noChangeAspect="1" noChangeArrowheads="1"/>
            </p:cNvPicPr>
            <p:nvPr/>
          </p:nvPicPr>
          <p:blipFill>
            <a:blip r:embed="rId16" cstate="print"/>
            <a:srcRect l="51945"/>
            <a:stretch>
              <a:fillRect/>
            </a:stretch>
          </p:blipFill>
          <p:spPr bwMode="auto">
            <a:xfrm>
              <a:off x="4830" y="2523"/>
              <a:ext cx="784" cy="1043"/>
            </a:xfrm>
            <a:prstGeom prst="rect">
              <a:avLst/>
            </a:prstGeom>
            <a:noFill/>
            <a:ln w="3175" algn="ctr">
              <a:solidFill>
                <a:srgbClr val="1D3A00"/>
              </a:solidFill>
              <a:miter lim="800000"/>
              <a:headEnd/>
              <a:tailEnd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2" name="Picture 2" descr="D:\O_S\0097817.jpg"/>
            <p:cNvPicPr>
              <a:picLocks noChangeAspect="1" noChangeArrowheads="1"/>
            </p:cNvPicPr>
            <p:nvPr/>
          </p:nvPicPr>
          <p:blipFill>
            <a:blip r:embed="rId17" cstate="print"/>
            <a:srcRect l="51946" t="-129" r="1373"/>
            <a:stretch>
              <a:fillRect/>
            </a:stretch>
          </p:blipFill>
          <p:spPr bwMode="auto">
            <a:xfrm>
              <a:off x="4694" y="3200"/>
              <a:ext cx="763" cy="1047"/>
            </a:xfrm>
            <a:prstGeom prst="rect">
              <a:avLst/>
            </a:prstGeom>
            <a:noFill/>
            <a:ln w="3175" algn="ctr">
              <a:solidFill>
                <a:srgbClr val="1D3A00"/>
              </a:solidFill>
              <a:miter lim="800000"/>
              <a:headEnd/>
              <a:tailEnd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Прямая соединительная линия 8"/>
          <p:cNvCxnSpPr/>
          <p:nvPr/>
        </p:nvCxnSpPr>
        <p:spPr>
          <a:xfrm>
            <a:off x="228600" y="990600"/>
            <a:ext cx="8686800" cy="0"/>
          </a:xfrm>
          <a:prstGeom prst="line">
            <a:avLst/>
          </a:prstGeom>
          <a:ln w="47625"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15"/>
          <p:cNvGrpSpPr/>
          <p:nvPr/>
        </p:nvGrpSpPr>
        <p:grpSpPr>
          <a:xfrm>
            <a:off x="8001000" y="6491330"/>
            <a:ext cx="1057747" cy="290470"/>
            <a:chOff x="8274926" y="6319480"/>
            <a:chExt cx="1622021" cy="447990"/>
          </a:xfrm>
        </p:grpSpPr>
        <p:pic>
          <p:nvPicPr>
            <p:cNvPr id="17" name="Picture 4" descr="C:\Users\Марина\Desktop\ввв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318134" y="6319480"/>
              <a:ext cx="578813" cy="4026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</p:pic>
        <p:pic>
          <p:nvPicPr>
            <p:cNvPr id="18" name="Picture 6" descr="C:\Documents and Settings\shestak\Рабочий стол\000002553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274926" y="6334507"/>
              <a:ext cx="547830" cy="432963"/>
            </a:xfrm>
            <a:prstGeom prst="rect">
              <a:avLst/>
            </a:prstGeom>
            <a:noFill/>
          </p:spPr>
        </p:pic>
        <p:pic>
          <p:nvPicPr>
            <p:cNvPr id="19" name="Picture 2" descr="C:\Documents and Settings\shestak\Рабочий стол\LogoMain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797516" y="6331580"/>
              <a:ext cx="554713" cy="412073"/>
            </a:xfrm>
            <a:prstGeom prst="rect">
              <a:avLst/>
            </a:prstGeom>
            <a:noFill/>
          </p:spPr>
        </p:pic>
      </p:grpSp>
      <p:sp>
        <p:nvSpPr>
          <p:cNvPr id="38" name="Пятиугольник 37"/>
          <p:cNvSpPr/>
          <p:nvPr/>
        </p:nvSpPr>
        <p:spPr>
          <a:xfrm>
            <a:off x="228600" y="762000"/>
            <a:ext cx="914400" cy="457200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Cambria" pitchFamily="18" charset="0"/>
              </a:rPr>
              <a:t>1-4</a:t>
            </a:r>
            <a:endParaRPr lang="ru-RU" sz="2800" b="1" dirty="0">
              <a:latin typeface="Cambria" pitchFamily="18" charset="0"/>
            </a:endParaRPr>
          </a:p>
        </p:txBody>
      </p:sp>
      <p:sp>
        <p:nvSpPr>
          <p:cNvPr id="23" name="object 2"/>
          <p:cNvSpPr txBox="1">
            <a:spLocks noGrp="1"/>
          </p:cNvSpPr>
          <p:nvPr>
            <p:ph type="title" idx="4294967295"/>
          </p:nvPr>
        </p:nvSpPr>
        <p:spPr>
          <a:xfrm>
            <a:off x="0" y="76200"/>
            <a:ext cx="8870950" cy="615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000" spc="-5" dirty="0" smtClean="0">
                <a:latin typeface="Cambria" pitchFamily="18" charset="0"/>
              </a:rPr>
              <a:t>Учебно-методические комплекты</a:t>
            </a:r>
            <a:br>
              <a:rPr lang="ru-RU" sz="2000" spc="-5" dirty="0" smtClean="0">
                <a:latin typeface="Cambria" pitchFamily="18" charset="0"/>
              </a:rPr>
            </a:br>
            <a:r>
              <a:rPr lang="ru-RU" sz="2000" spc="-5" dirty="0" smtClean="0">
                <a:latin typeface="Cambria" pitchFamily="18" charset="0"/>
              </a:rPr>
              <a:t>для начального общего образования</a:t>
            </a:r>
            <a:endParaRPr sz="2000" spc="-5" dirty="0">
              <a:latin typeface="Cambria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28600" y="1219200"/>
            <a:ext cx="8686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b="1" i="1" cap="all" dirty="0" smtClean="0">
                <a:latin typeface="Cambria" pitchFamily="18" charset="0"/>
              </a:rPr>
              <a:t>			</a:t>
            </a:r>
            <a:endParaRPr lang="ru-RU" sz="1600" b="1" i="1" cap="all" dirty="0">
              <a:solidFill>
                <a:srgbClr val="FF0000"/>
              </a:solidFill>
              <a:latin typeface="Cambria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28600" y="1219200"/>
            <a:ext cx="28716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cap="all" dirty="0" smtClean="0">
                <a:latin typeface="Cambria" pitchFamily="18" charset="0"/>
              </a:rPr>
              <a:t>Система УМК «РИТМ»</a:t>
            </a:r>
            <a:endParaRPr lang="ru-RU" b="1" i="1" cap="all" dirty="0">
              <a:latin typeface="Cambria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28600" y="1600200"/>
            <a:ext cx="6629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20" name="Текст 2"/>
          <p:cNvSpPr txBox="1">
            <a:spLocks/>
          </p:cNvSpPr>
          <p:nvPr/>
        </p:nvSpPr>
        <p:spPr>
          <a:xfrm>
            <a:off x="228600" y="2057400"/>
            <a:ext cx="3886200" cy="4572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lvl="0">
              <a:defRPr/>
            </a:pPr>
            <a:r>
              <a:rPr lang="ru-RU" sz="1200" b="1" dirty="0" smtClean="0">
                <a:latin typeface="Cambria" pitchFamily="18" charset="0"/>
              </a:rPr>
              <a:t> </a:t>
            </a:r>
            <a:r>
              <a:rPr lang="ru-RU" sz="1200" dirty="0" smtClean="0">
                <a:latin typeface="Cambria" pitchFamily="18" charset="0"/>
              </a:rPr>
              <a:t>Система учебников </a:t>
            </a:r>
            <a:r>
              <a:rPr lang="ru-RU" sz="1200" b="1" dirty="0" smtClean="0">
                <a:latin typeface="Cambria" pitchFamily="18" charset="0"/>
              </a:rPr>
              <a:t>«Развитие. Индивидуальность. Творчество. Мышление (РИТМ)» </a:t>
            </a:r>
            <a:r>
              <a:rPr lang="ru-RU" sz="1200" dirty="0" smtClean="0">
                <a:latin typeface="Cambria" pitchFamily="18" charset="0"/>
              </a:rPr>
              <a:t>полностью соответствует концепции и требованиям ФГОС НОО                         и позволяет сформировать универсальные учебные действия у младших школьников к моменту</a:t>
            </a:r>
          </a:p>
          <a:p>
            <a:pPr lvl="0">
              <a:defRPr/>
            </a:pPr>
            <a:r>
              <a:rPr lang="ru-RU" sz="1200" dirty="0" smtClean="0">
                <a:latin typeface="Cambria" pitchFamily="18" charset="0"/>
              </a:rPr>
              <a:t> их перехода в 5 класс.</a:t>
            </a:r>
            <a:endParaRPr lang="ru-RU" sz="1200" b="1" dirty="0" smtClean="0">
              <a:latin typeface="Cambria" pitchFamily="18" charset="0"/>
            </a:endParaRPr>
          </a:p>
          <a:p>
            <a:endParaRPr lang="ru-RU" sz="1000" b="1" dirty="0" smtClean="0">
              <a:latin typeface="Cambria" pitchFamily="18" charset="0"/>
            </a:endParaRPr>
          </a:p>
          <a:p>
            <a:r>
              <a:rPr lang="ru-RU" sz="1200" b="1" dirty="0" smtClean="0">
                <a:latin typeface="Cambria" pitchFamily="18" charset="0"/>
              </a:rPr>
              <a:t>В состав завершённых линий учебно-методических комплектов входят:</a:t>
            </a:r>
          </a:p>
          <a:p>
            <a:endParaRPr lang="ru-RU" sz="1200" b="1" dirty="0" smtClean="0">
              <a:latin typeface="Cambria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ru-RU" sz="1200" dirty="0" smtClean="0">
                <a:latin typeface="Cambria" pitchFamily="18" charset="0"/>
              </a:rPr>
              <a:t> рабочие программы;</a:t>
            </a:r>
          </a:p>
          <a:p>
            <a:pPr>
              <a:buFont typeface="Wingdings" pitchFamily="2" charset="2"/>
              <a:buChar char="q"/>
            </a:pPr>
            <a:r>
              <a:rPr lang="ru-RU" sz="1200" dirty="0" smtClean="0">
                <a:latin typeface="Cambria" pitchFamily="18" charset="0"/>
              </a:rPr>
              <a:t> учебники;</a:t>
            </a:r>
          </a:p>
          <a:p>
            <a:pPr>
              <a:buFont typeface="Wingdings" pitchFamily="2" charset="2"/>
              <a:buChar char="q"/>
            </a:pPr>
            <a:r>
              <a:rPr lang="ru-RU" sz="1200" dirty="0" smtClean="0">
                <a:latin typeface="Cambria" pitchFamily="18" charset="0"/>
              </a:rPr>
              <a:t> электронная форма;</a:t>
            </a:r>
          </a:p>
          <a:p>
            <a:pPr>
              <a:buFont typeface="Wingdings" pitchFamily="2" charset="2"/>
              <a:buChar char="q"/>
            </a:pPr>
            <a:r>
              <a:rPr lang="ru-RU" sz="1200" dirty="0" smtClean="0">
                <a:latin typeface="Cambria" pitchFamily="18" charset="0"/>
              </a:rPr>
              <a:t> рабочие тетради; </a:t>
            </a:r>
          </a:p>
          <a:p>
            <a:pPr>
              <a:buFont typeface="Wingdings" pitchFamily="2" charset="2"/>
              <a:buChar char="q"/>
            </a:pPr>
            <a:r>
              <a:rPr lang="ru-RU" sz="1200" dirty="0" smtClean="0">
                <a:latin typeface="Cambria" pitchFamily="18" charset="0"/>
              </a:rPr>
              <a:t> дидактические материалы;</a:t>
            </a:r>
          </a:p>
          <a:p>
            <a:pPr>
              <a:buFont typeface="Wingdings" pitchFamily="2" charset="2"/>
              <a:buChar char="q"/>
            </a:pPr>
            <a:r>
              <a:rPr lang="ru-RU" sz="1200" dirty="0" smtClean="0">
                <a:latin typeface="Cambria" pitchFamily="18" charset="0"/>
              </a:rPr>
              <a:t> методические, наглядные и электронные пособия.</a:t>
            </a:r>
          </a:p>
          <a:p>
            <a:pPr>
              <a:buFont typeface="Wingdings" pitchFamily="2" charset="2"/>
              <a:buChar char="q"/>
            </a:pPr>
            <a:endParaRPr lang="ru-RU" sz="1200" dirty="0" smtClean="0"/>
          </a:p>
          <a:p>
            <a:r>
              <a:rPr lang="ru-RU" sz="1200" dirty="0" smtClean="0">
                <a:latin typeface="Cambria" pitchFamily="18" charset="0"/>
              </a:rPr>
              <a:t>Реализация целей обучения основана                            на следующих принципах: каждый ребёнок должен быть успешен, иметь возможность раскрыть свою индивидуальность, содержательно общаться                   со сверстниками и взрослыми; иметь собственную точку зрения, аргументировать и отстаивать её. </a:t>
            </a:r>
          </a:p>
          <a:p>
            <a:pPr>
              <a:buFont typeface="Wingdings" pitchFamily="2" charset="2"/>
              <a:buChar char="q"/>
            </a:pPr>
            <a:endParaRPr lang="ru-RU" sz="1200" dirty="0" smtClean="0">
              <a:latin typeface="Cambria" pitchFamily="18" charset="0"/>
            </a:endParaRPr>
          </a:p>
          <a:p>
            <a:pPr algn="just"/>
            <a:endParaRPr lang="ru-RU" sz="1200" dirty="0" smtClean="0">
              <a:latin typeface="Cambria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28600" y="1447801"/>
            <a:ext cx="8610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i="1" u="sng" dirty="0" smtClean="0">
                <a:latin typeface="Cambria" pitchFamily="18" charset="0"/>
              </a:rPr>
              <a:t>Преемственность, мотивация, </a:t>
            </a:r>
            <a:r>
              <a:rPr lang="ru-RU" i="1" u="sng" dirty="0" err="1" smtClean="0">
                <a:latin typeface="Cambria" pitchFamily="18" charset="0"/>
              </a:rPr>
              <a:t>системно-деятельностный</a:t>
            </a:r>
            <a:r>
              <a:rPr lang="ru-RU" i="1" u="sng" dirty="0" smtClean="0">
                <a:latin typeface="Cambria" pitchFamily="18" charset="0"/>
              </a:rPr>
              <a:t> подход, сотрудничество</a:t>
            </a:r>
          </a:p>
        </p:txBody>
      </p:sp>
      <p:pic>
        <p:nvPicPr>
          <p:cNvPr id="90115" name="Picture 3" descr="C:\Documents and Settings\dorzhieva.n\Рабочий стол\обложки\РИТМ\2116_big_1369136646_resiz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43400" y="2057400"/>
            <a:ext cx="875778" cy="12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0117" name="Picture 5" descr="C:\Documents and Settings\dorzhieva.n\Рабочий стол\обложки\РИТМ\2170_big_1369895033_resize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43400" y="5181600"/>
            <a:ext cx="921240" cy="12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0119" name="Picture 7" descr="C:\Documents and Settings\dorzhieva.n\Рабочий стол\обложки\РИТМ\2227_big_1369647853_resize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05600" y="5181600"/>
            <a:ext cx="981393" cy="12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0120" name="Picture 8" descr="C:\Documents and Settings\dorzhieva.n\Рабочий стол\обложки\РИТМ\2242_small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343400" y="3581400"/>
            <a:ext cx="966834" cy="12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0126" name="Picture 14" descr="C:\Documents and Settings\dorzhieva.n\Рабочий стол\обложки\РИТМ\5100_big_1369727109_resize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705600" y="3581400"/>
            <a:ext cx="943486" cy="12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0127" name="Picture 15" descr="C:\Documents and Settings\dorzhieva.n\Рабочий стол\обложки\РИТМ\4618_small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562600" y="5181600"/>
            <a:ext cx="883711" cy="12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0128" name="Picture 16" descr="C:\Documents and Settings\dorzhieva.n\Рабочий стол\обложки\РИТМ\145_small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001000" y="4343400"/>
            <a:ext cx="971639" cy="12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0354" name="Picture 2" descr="http://www.drofa.ru/images/data/cat/4633_small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705600" y="1905000"/>
            <a:ext cx="919708" cy="1447800"/>
          </a:xfrm>
          <a:prstGeom prst="rect">
            <a:avLst/>
          </a:prstGeom>
          <a:noFill/>
          <a:effectLst>
            <a:outerShdw blurRad="228600" dist="101600" dir="2640000" sx="106000" sy="106000" algn="l" rotWithShape="0">
              <a:prstClr val="black">
                <a:alpha val="40000"/>
              </a:prstClr>
            </a:outerShdw>
          </a:effectLst>
        </p:spPr>
      </p:pic>
      <p:pic>
        <p:nvPicPr>
          <p:cNvPr id="100356" name="Picture 4" descr="http://www.drofa.ru/images/data/cat/_big_1365146397_resize.jp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5562600" y="1981200"/>
            <a:ext cx="914399" cy="1356851"/>
          </a:xfrm>
          <a:prstGeom prst="rect">
            <a:avLst/>
          </a:prstGeom>
          <a:noFill/>
          <a:effectLst>
            <a:outerShdw blurRad="165100" dist="139700" dir="126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0358" name="Picture 6" descr="http://www.drofa.ru/images/data/cat/2208_big.jpg"/>
          <p:cNvPicPr>
            <a:picLocks noChangeAspect="1" noChangeArrowheads="1"/>
          </p:cNvPicPr>
          <p:nvPr/>
        </p:nvPicPr>
        <p:blipFill>
          <a:blip r:embed="rId15" cstate="print"/>
          <a:srcRect r="40541" b="29167"/>
          <a:stretch>
            <a:fillRect/>
          </a:stretch>
        </p:blipFill>
        <p:spPr bwMode="auto">
          <a:xfrm>
            <a:off x="5562600" y="3581400"/>
            <a:ext cx="838201" cy="1295401"/>
          </a:xfrm>
          <a:prstGeom prst="rect">
            <a:avLst/>
          </a:prstGeom>
          <a:noFill/>
          <a:effectLst>
            <a:outerShdw blurRad="342900" dist="63500" dir="4860000" sx="112000" sy="112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63080" y="2133600"/>
            <a:ext cx="828092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  <a:cs typeface="Arial" pitchFamily="34" charset="0"/>
              </a:rPr>
              <a:t>Система развивающего обучения Л.В. </a:t>
            </a:r>
            <a:r>
              <a:rPr lang="ru-RU" sz="2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  <a:cs typeface="Arial" pitchFamily="34" charset="0"/>
              </a:rPr>
              <a:t>Занкова</a:t>
            </a:r>
            <a:r>
              <a:rPr lang="ru-RU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  <a:cs typeface="Arial" pitchFamily="34" charset="0"/>
              </a:rPr>
              <a:t/>
            </a:r>
            <a:br>
              <a:rPr lang="ru-RU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  <a:cs typeface="Arial" pitchFamily="34" charset="0"/>
              </a:rPr>
            </a:br>
            <a:endParaRPr lang="ru-RU" sz="2600" b="1" dirty="0">
              <a:solidFill>
                <a:schemeClr val="tx1">
                  <a:lumMod val="65000"/>
                  <a:lumOff val="35000"/>
                </a:schemeClr>
              </a:solidFill>
              <a:latin typeface="Cambria" pitchFamily="18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19200" y="2743200"/>
            <a:ext cx="66967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C00000"/>
                </a:solidFill>
                <a:latin typeface="Cambria" pitchFamily="18" charset="0"/>
                <a:cs typeface="Arial" pitchFamily="34" charset="0"/>
              </a:rPr>
              <a:t>Новый проект – новые возможности</a:t>
            </a:r>
            <a:endParaRPr lang="ru-RU" sz="2400" i="1" dirty="0">
              <a:solidFill>
                <a:srgbClr val="C00000"/>
              </a:solidFill>
              <a:latin typeface="Cambria" pitchFamily="18" charset="0"/>
            </a:endParaRPr>
          </a:p>
        </p:txBody>
      </p:sp>
      <p:pic>
        <p:nvPicPr>
          <p:cNvPr id="5" name="Picture 2" descr="C:\Documents and Settings\yakovleva\Рабочий стол\МАРИНА\ФНМЦ\_логотипы_ФНМЦ\ZANK1_goluboi+blik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524000"/>
            <a:ext cx="820796" cy="788727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33400" y="3581400"/>
            <a:ext cx="813690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Cambria" pitchFamily="18" charset="0"/>
                <a:cs typeface="Arial" pitchFamily="34" charset="0"/>
              </a:rPr>
              <a:t>Коллективами авторов и методистов ФНМЦ им. Л. В. </a:t>
            </a:r>
            <a:r>
              <a:rPr lang="ru-RU" sz="2000" dirty="0" err="1" smtClean="0">
                <a:latin typeface="Cambria" pitchFamily="18" charset="0"/>
                <a:cs typeface="Arial" pitchFamily="34" charset="0"/>
              </a:rPr>
              <a:t>Занкова</a:t>
            </a:r>
            <a:r>
              <a:rPr lang="ru-RU" sz="2000" dirty="0" smtClean="0">
                <a:latin typeface="Cambria" pitchFamily="18" charset="0"/>
                <a:cs typeface="Arial" pitchFamily="34" charset="0"/>
              </a:rPr>
              <a:t> готовится новый  учебно-методический комплект.</a:t>
            </a:r>
          </a:p>
          <a:p>
            <a:pPr algn="ctr"/>
            <a:r>
              <a:rPr lang="ru-RU" sz="2000" dirty="0" smtClean="0">
                <a:latin typeface="Cambria" pitchFamily="18" charset="0"/>
                <a:cs typeface="Arial" pitchFamily="34" charset="0"/>
              </a:rPr>
              <a:t>Новый УМК развивающего обучения разрабатывается на психолого-педагогических основах системы, учитывает современные достижения педагогики и психологии, опирается на требования ФГОС НОО.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66800" y="1371600"/>
            <a:ext cx="769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 smtClean="0">
              <a:solidFill>
                <a:srgbClr val="0070C0"/>
              </a:solidFill>
              <a:cs typeface="Arial" pitchFamily="34" charset="0"/>
            </a:endParaRP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cs typeface="Arial" pitchFamily="34" charset="0"/>
              </a:rPr>
              <a:t>Федеральный научно-методический центр имени Л.В. Занкова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Cambria" pitchFamily="18" charset="0"/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143000" y="304800"/>
            <a:ext cx="6934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000" spc="-5" dirty="0" smtClean="0">
                <a:solidFill>
                  <a:schemeClr val="tx2"/>
                </a:solidFill>
                <a:latin typeface="Cambria" pitchFamily="18" charset="0"/>
                <a:ea typeface="+mj-ea"/>
                <a:cs typeface="+mj-cs"/>
              </a:rPr>
              <a:t>Учебно-методические комплекты</a:t>
            </a:r>
            <a:br>
              <a:rPr lang="ru-RU" sz="2000" spc="-5" dirty="0" smtClean="0">
                <a:solidFill>
                  <a:schemeClr val="tx2"/>
                </a:solidFill>
                <a:latin typeface="Cambria" pitchFamily="18" charset="0"/>
                <a:ea typeface="+mj-ea"/>
                <a:cs typeface="+mj-cs"/>
              </a:rPr>
            </a:br>
            <a:r>
              <a:rPr lang="ru-RU" sz="2000" spc="-5" dirty="0" smtClean="0">
                <a:solidFill>
                  <a:schemeClr val="tx2"/>
                </a:solidFill>
                <a:latin typeface="Cambria" pitchFamily="18" charset="0"/>
                <a:ea typeface="+mj-ea"/>
                <a:cs typeface="+mj-cs"/>
              </a:rPr>
              <a:t>для начального общего образования</a:t>
            </a:r>
            <a:endParaRPr lang="ru-RU" sz="2000" spc="-5" dirty="0">
              <a:solidFill>
                <a:schemeClr val="tx2"/>
              </a:solidFill>
              <a:latin typeface="Cambr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5737" y="76200"/>
            <a:ext cx="8872524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000" spc="-5" dirty="0" smtClean="0">
                <a:latin typeface="Cambria" pitchFamily="18" charset="0"/>
              </a:rPr>
              <a:t>Учебно-методические комплекты</a:t>
            </a:r>
            <a:br>
              <a:rPr lang="ru-RU" sz="2000" spc="-5" dirty="0" smtClean="0">
                <a:latin typeface="Cambria" pitchFamily="18" charset="0"/>
              </a:rPr>
            </a:br>
            <a:r>
              <a:rPr lang="ru-RU" sz="2000" spc="-5" dirty="0" smtClean="0">
                <a:latin typeface="Cambria" pitchFamily="18" charset="0"/>
              </a:rPr>
              <a:t> для основного и среднего общего образования</a:t>
            </a:r>
            <a:endParaRPr sz="2000" spc="-5" dirty="0">
              <a:latin typeface="Cambria" pitchFamily="18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228600" y="990600"/>
            <a:ext cx="8686800" cy="0"/>
          </a:xfrm>
          <a:prstGeom prst="line">
            <a:avLst/>
          </a:prstGeom>
          <a:ln w="47625"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bject 4"/>
          <p:cNvSpPr txBox="1"/>
          <p:nvPr/>
        </p:nvSpPr>
        <p:spPr>
          <a:xfrm>
            <a:off x="2133600" y="2438400"/>
            <a:ext cx="6477000" cy="15388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0975"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ru-RU" sz="2800" dirty="0" smtClean="0">
                <a:latin typeface="Cambria" pitchFamily="18" charset="0"/>
              </a:rPr>
              <a:t> </a:t>
            </a:r>
            <a:r>
              <a:rPr lang="ru-RU" sz="2400" dirty="0" smtClean="0">
                <a:latin typeface="Cambria" pitchFamily="18" charset="0"/>
              </a:rPr>
              <a:t>Система УМК «Алгоритм успеха»</a:t>
            </a:r>
          </a:p>
          <a:p>
            <a:pPr marL="180975">
              <a:buClr>
                <a:schemeClr val="tx2">
                  <a:lumMod val="75000"/>
                </a:schemeClr>
              </a:buClr>
            </a:pPr>
            <a:endParaRPr lang="ru-RU" sz="2400" dirty="0" smtClean="0">
              <a:latin typeface="Cambria" pitchFamily="18" charset="0"/>
            </a:endParaRPr>
          </a:p>
          <a:p>
            <a:pPr marL="180975">
              <a:buClr>
                <a:schemeClr val="tx2">
                  <a:lumMod val="75000"/>
                </a:schemeClr>
              </a:buClr>
            </a:pPr>
            <a:endParaRPr lang="ru-RU" sz="2400" dirty="0" smtClean="0">
              <a:latin typeface="Cambria" pitchFamily="18" charset="0"/>
            </a:endParaRPr>
          </a:p>
          <a:p>
            <a:pPr marL="180975"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ru-RU" sz="2400" dirty="0" smtClean="0">
                <a:latin typeface="Cambria" pitchFamily="18" charset="0"/>
              </a:rPr>
              <a:t>  Система УМК «ВЕРТИКАЛЬ»</a:t>
            </a:r>
          </a:p>
        </p:txBody>
      </p:sp>
      <p:grpSp>
        <p:nvGrpSpPr>
          <p:cNvPr id="3" name="Группа 15"/>
          <p:cNvGrpSpPr/>
          <p:nvPr/>
        </p:nvGrpSpPr>
        <p:grpSpPr>
          <a:xfrm>
            <a:off x="8001000" y="6491330"/>
            <a:ext cx="1057747" cy="290470"/>
            <a:chOff x="8274926" y="6319480"/>
            <a:chExt cx="1622021" cy="447990"/>
          </a:xfrm>
        </p:grpSpPr>
        <p:pic>
          <p:nvPicPr>
            <p:cNvPr id="17" name="Picture 4" descr="C:\Users\Марина\Desktop\ввв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318134" y="6319480"/>
              <a:ext cx="578813" cy="4026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</p:pic>
        <p:pic>
          <p:nvPicPr>
            <p:cNvPr id="18" name="Picture 6" descr="C:\Documents and Settings\shestak\Рабочий стол\000002553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274926" y="6334507"/>
              <a:ext cx="547830" cy="432963"/>
            </a:xfrm>
            <a:prstGeom prst="rect">
              <a:avLst/>
            </a:prstGeom>
            <a:noFill/>
          </p:spPr>
        </p:pic>
        <p:pic>
          <p:nvPicPr>
            <p:cNvPr id="19" name="Picture 2" descr="C:\Documents and Settings\shestak\Рабочий стол\LogoMain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797516" y="6331580"/>
              <a:ext cx="554713" cy="412073"/>
            </a:xfrm>
            <a:prstGeom prst="rect">
              <a:avLst/>
            </a:prstGeom>
            <a:noFill/>
          </p:spPr>
        </p:pic>
      </p:grpSp>
      <p:cxnSp>
        <p:nvCxnSpPr>
          <p:cNvPr id="21" name="Прямая соединительная линия 20"/>
          <p:cNvCxnSpPr/>
          <p:nvPr/>
        </p:nvCxnSpPr>
        <p:spPr>
          <a:xfrm>
            <a:off x="228600" y="3200400"/>
            <a:ext cx="8610600" cy="0"/>
          </a:xfrm>
          <a:prstGeom prst="line">
            <a:avLst/>
          </a:prstGeom>
          <a:ln w="158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152400" y="4572000"/>
            <a:ext cx="8610600" cy="0"/>
          </a:xfrm>
          <a:prstGeom prst="line">
            <a:avLst/>
          </a:prstGeom>
          <a:ln w="158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C:\Documents and Settings\shestak\Рабочий стол\5_small_1333628883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3400" y="3276600"/>
            <a:ext cx="1600200" cy="876300"/>
          </a:xfrm>
          <a:prstGeom prst="rect">
            <a:avLst/>
          </a:prstGeom>
          <a:noFill/>
        </p:spPr>
      </p:pic>
      <p:pic>
        <p:nvPicPr>
          <p:cNvPr id="12" name="Picture 2" descr="C:\Documents and Settings\shestak\Рабочий стол\LogoMain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" y="2057400"/>
            <a:ext cx="1324065" cy="99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Cambria" pitchFamily="18" charset="0"/>
              </a:rPr>
              <a:t>Система УМК «ВЕРТИКАЛЬ»</a:t>
            </a:r>
            <a:endParaRPr lang="ru-RU" dirty="0"/>
          </a:p>
        </p:txBody>
      </p:sp>
      <p:pic>
        <p:nvPicPr>
          <p:cNvPr id="5" name="Picture 2" descr="K:\_for all\1_Продвижение\Обложки для Гали\Русский\Никитина-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74205" y="1524000"/>
            <a:ext cx="1207195" cy="1571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5" descr="K:\_for all\1_Продвижение\Обложки для Гали\Русский\Купалова-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88405" y="1600200"/>
            <a:ext cx="1127650" cy="14966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3" descr="K:\_for all\1_Продвижение\Обложки для Гали\Русский\Бабайцева-5-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6405" y="1600200"/>
            <a:ext cx="1047600" cy="1571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3" descr="K:\_for all\1_Продвижение\Обложки для Гали\Русский\Разумовская-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1600200"/>
            <a:ext cx="1126592" cy="1495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3" descr="K:\_for all\1_Продвижение\Обложки для Гали\Русский\Пахнова-1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77000" y="1219200"/>
            <a:ext cx="1200000" cy="1800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10" name="Picture 3" descr="K:\_for all\1_Продвижение\Обложки для Гали\Литература\Курдюмова-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8600" y="3200400"/>
            <a:ext cx="1382812" cy="18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2" descr="K:\_for all\1_Продвижение\Обложки для Гали\Литература\Архангельский-10-У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96200" y="1524000"/>
            <a:ext cx="1219200" cy="1828800"/>
          </a:xfrm>
          <a:prstGeom prst="rect">
            <a:avLst/>
          </a:prstGeom>
          <a:noFill/>
        </p:spPr>
      </p:pic>
      <p:pic>
        <p:nvPicPr>
          <p:cNvPr id="14" name="Picture 10" descr="Английский язык. 5 класс. Учебник. Часть 2 Вертикаль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676400" y="3200400"/>
            <a:ext cx="1359783" cy="18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2" descr="K:\_for all\1_Продвижение\Обложки для Гали\История\Андреев-6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191000" y="3429000"/>
            <a:ext cx="1285875" cy="18288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16" name="Picture 2" descr="http://www.drofa.ru/images/data/cat/2569_small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971800" y="3276600"/>
            <a:ext cx="1227875" cy="160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2" descr="K:\_for all\1_Продвижение\Обложки для Гали\География\Классическая-5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486400" y="3352800"/>
            <a:ext cx="1377950" cy="18288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11" name="Picture 2" descr="http://www.drofa.ru/images/data/cat/_big_1365417810_resize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543800" y="2209800"/>
            <a:ext cx="1299048" cy="1800000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2" descr="K:\_for all\1_Продвижение\Обложки для Гали\География\Дронов-5-6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429000" y="1524000"/>
            <a:ext cx="1263121" cy="16764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19" name="Picture 2" descr="K:\_for all\1_Продвижение\Обложки для Гали\География\Климанова-5-6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572000" y="1600200"/>
            <a:ext cx="1205707" cy="16002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791200" y="1676400"/>
            <a:ext cx="1111897" cy="1524000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21" name="Picture 2" descr="K:\_for all\1_Продвижение\Обложки для Гали\Физика\Перышкин-7.jp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371600" y="4724400"/>
            <a:ext cx="1295400" cy="168621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22" name="Picture 2" descr="K:\_for all\1_Продвижение\Обложки для Гали\Физика\Пурышева-7.jp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2590800" y="5029200"/>
            <a:ext cx="1404937" cy="18288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23" name="Picture 2" descr="K:\_for all\1_Продвижение\Обложки для Гали\Химия\Габриелян-8.jp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6705600" y="3048000"/>
            <a:ext cx="1219200" cy="1828800"/>
          </a:xfrm>
          <a:prstGeom prst="rect">
            <a:avLst/>
          </a:prstGeom>
          <a:noFill/>
        </p:spPr>
      </p:pic>
      <p:pic>
        <p:nvPicPr>
          <p:cNvPr id="24" name="Picture 2" descr="K:\_for all\1_Продвижение\Обложки для Гали\Химия\Еремин-8.jpg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7924800" y="3429000"/>
            <a:ext cx="1219200" cy="1828800"/>
          </a:xfrm>
          <a:prstGeom prst="rect">
            <a:avLst/>
          </a:prstGeom>
          <a:noFill/>
        </p:spPr>
      </p:pic>
      <p:pic>
        <p:nvPicPr>
          <p:cNvPr id="25" name="Picture 2" descr="K:\_for all\1_Продвижение\Обложки для Гали\Биология\Сонин-5к.jpg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5181600" y="5334000"/>
            <a:ext cx="1341825" cy="152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26" name="Picture 3" descr="K:\_for all\1_Продвижение\Обложки для Гали\Биология\Сонин-5с.jpg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3886200" y="5181600"/>
            <a:ext cx="1295400" cy="14952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27" name="Picture 2" descr="K:\_for all\1_Продвижение\Обложки для Гали\Биология\Пасечник-5.jpg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6477000" y="5105400"/>
            <a:ext cx="1184006" cy="1571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" name="Picture 2" descr="C:\Documents and Settings\dorzhieva.n\Рабочий стол\Презентация общая\4773_small.jpg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228600" y="4724400"/>
            <a:ext cx="1143441" cy="1800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grpSp>
        <p:nvGrpSpPr>
          <p:cNvPr id="29" name="Группа 15"/>
          <p:cNvGrpSpPr/>
          <p:nvPr/>
        </p:nvGrpSpPr>
        <p:grpSpPr>
          <a:xfrm>
            <a:off x="8001000" y="6491330"/>
            <a:ext cx="1057747" cy="290470"/>
            <a:chOff x="8274926" y="6319480"/>
            <a:chExt cx="1622021" cy="447990"/>
          </a:xfrm>
        </p:grpSpPr>
        <p:pic>
          <p:nvPicPr>
            <p:cNvPr id="30" name="Picture 4" descr="C:\Users\Марина\Desktop\ввв.gif"/>
            <p:cNvPicPr>
              <a:picLocks noChangeAspect="1" noChangeArrowheads="1"/>
            </p:cNvPicPr>
            <p:nvPr/>
          </p:nvPicPr>
          <p:blipFill>
            <a:blip r:embed="rId25" cstate="print"/>
            <a:srcRect/>
            <a:stretch>
              <a:fillRect/>
            </a:stretch>
          </p:blipFill>
          <p:spPr bwMode="auto">
            <a:xfrm>
              <a:off x="9318134" y="6319480"/>
              <a:ext cx="578813" cy="4026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</p:pic>
        <p:pic>
          <p:nvPicPr>
            <p:cNvPr id="31" name="Picture 6" descr="C:\Documents and Settings\shestak\Рабочий стол\000002553.jpg"/>
            <p:cNvPicPr>
              <a:picLocks noChangeAspect="1" noChangeArrowheads="1"/>
            </p:cNvPicPr>
            <p:nvPr/>
          </p:nvPicPr>
          <p:blipFill>
            <a:blip r:embed="rId26" cstate="print"/>
            <a:srcRect/>
            <a:stretch>
              <a:fillRect/>
            </a:stretch>
          </p:blipFill>
          <p:spPr bwMode="auto">
            <a:xfrm>
              <a:off x="8274926" y="6334507"/>
              <a:ext cx="547830" cy="432963"/>
            </a:xfrm>
            <a:prstGeom prst="rect">
              <a:avLst/>
            </a:prstGeom>
            <a:noFill/>
          </p:spPr>
        </p:pic>
        <p:pic>
          <p:nvPicPr>
            <p:cNvPr id="32" name="Picture 2" descr="C:\Documents and Settings\shestak\Рабочий стол\LogoMain.png"/>
            <p:cNvPicPr>
              <a:picLocks noChangeAspect="1" noChangeArrowheads="1"/>
            </p:cNvPicPr>
            <p:nvPr/>
          </p:nvPicPr>
          <p:blipFill>
            <a:blip r:embed="rId27" cstate="print"/>
            <a:srcRect/>
            <a:stretch>
              <a:fillRect/>
            </a:stretch>
          </p:blipFill>
          <p:spPr bwMode="auto">
            <a:xfrm>
              <a:off x="8797516" y="6331580"/>
              <a:ext cx="554713" cy="412073"/>
            </a:xfrm>
            <a:prstGeom prst="rect">
              <a:avLst/>
            </a:prstGeom>
            <a:noFill/>
          </p:spPr>
        </p:pic>
      </p:grpSp>
      <p:pic>
        <p:nvPicPr>
          <p:cNvPr id="33" name="Picture 2" descr="C:\Documents and Settings\shestak\Рабочий стол\5_small_1333628883.gif"/>
          <p:cNvPicPr>
            <a:picLocks noChangeAspect="1" noChangeArrowheads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7891670" y="5486400"/>
            <a:ext cx="1252330" cy="68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Cambria" pitchFamily="18" charset="0"/>
              </a:rPr>
              <a:t>Система УМК «Алгоритм успеха»</a:t>
            </a:r>
            <a:endParaRPr lang="ru-RU" dirty="0"/>
          </a:p>
        </p:txBody>
      </p:sp>
      <p:pic>
        <p:nvPicPr>
          <p:cNvPr id="5" name="Рисунок 4" descr="2856_20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1905000"/>
            <a:ext cx="1384615" cy="18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4446_200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48400" y="1524000"/>
            <a:ext cx="1290322" cy="1800000"/>
          </a:xfrm>
          <a:prstGeom prst="rect">
            <a:avLst/>
          </a:prstGeom>
        </p:spPr>
      </p:pic>
      <p:pic>
        <p:nvPicPr>
          <p:cNvPr id="7" name="Рисунок 6" descr="3776_200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800" y="3505200"/>
            <a:ext cx="1384615" cy="18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2438_200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315200" y="1524000"/>
            <a:ext cx="1384615" cy="1800000"/>
          </a:xfrm>
          <a:prstGeom prst="rect">
            <a:avLst/>
          </a:prstGeom>
        </p:spPr>
      </p:pic>
      <p:pic>
        <p:nvPicPr>
          <p:cNvPr id="9" name="Picture 34" descr="2204_20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76400" y="1752600"/>
            <a:ext cx="1327694" cy="18000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4285_200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752600" y="3581400"/>
            <a:ext cx="1371600" cy="178308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 descr="4268_200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124200" y="1600200"/>
            <a:ext cx="1384613" cy="18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 descr="4292_200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352800" y="3581400"/>
            <a:ext cx="1300105" cy="18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 descr="2515_200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648200" y="1600200"/>
            <a:ext cx="1384611" cy="1800000"/>
          </a:xfrm>
          <a:prstGeom prst="rect">
            <a:avLst/>
          </a:prstGeom>
        </p:spPr>
      </p:pic>
      <p:pic>
        <p:nvPicPr>
          <p:cNvPr id="15" name="Рисунок 14" descr="2389_200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800600" y="3505200"/>
            <a:ext cx="1384612" cy="1800000"/>
          </a:xfrm>
          <a:prstGeom prst="rect">
            <a:avLst/>
          </a:prstGeom>
        </p:spPr>
      </p:pic>
      <p:pic>
        <p:nvPicPr>
          <p:cNvPr id="14" name="Рисунок 13" descr="2398_200.gif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4038600" y="4724400"/>
            <a:ext cx="1384612" cy="1800000"/>
          </a:xfrm>
          <a:prstGeom prst="rect">
            <a:avLst/>
          </a:prstGeom>
        </p:spPr>
      </p:pic>
      <p:pic>
        <p:nvPicPr>
          <p:cNvPr id="16" name="Рисунок 15" descr="2295_200.gif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172200" y="3124200"/>
            <a:ext cx="1384612" cy="1800000"/>
          </a:xfrm>
          <a:prstGeom prst="rect">
            <a:avLst/>
          </a:prstGeom>
        </p:spPr>
      </p:pic>
      <p:pic>
        <p:nvPicPr>
          <p:cNvPr id="17" name="Рисунок 16" descr="4598_200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7543800" y="3429000"/>
            <a:ext cx="1358494" cy="1800000"/>
          </a:xfrm>
          <a:prstGeom prst="rect">
            <a:avLst/>
          </a:prstGeom>
        </p:spPr>
      </p:pic>
      <p:pic>
        <p:nvPicPr>
          <p:cNvPr id="18" name="Рисунок 17" descr="2065_200.gif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381000" y="4800600"/>
            <a:ext cx="1384612" cy="1800000"/>
          </a:xfrm>
          <a:prstGeom prst="rect">
            <a:avLst/>
          </a:prstGeom>
        </p:spPr>
      </p:pic>
      <p:pic>
        <p:nvPicPr>
          <p:cNvPr id="20" name="Рисунок 19" descr="2513_200.gif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5715000" y="4572000"/>
            <a:ext cx="1384620" cy="1800000"/>
          </a:xfrm>
          <a:prstGeom prst="rect">
            <a:avLst/>
          </a:prstGeom>
        </p:spPr>
      </p:pic>
      <p:grpSp>
        <p:nvGrpSpPr>
          <p:cNvPr id="21" name="Группа 15"/>
          <p:cNvGrpSpPr/>
          <p:nvPr/>
        </p:nvGrpSpPr>
        <p:grpSpPr>
          <a:xfrm>
            <a:off x="8001000" y="6491330"/>
            <a:ext cx="1057747" cy="290470"/>
            <a:chOff x="8274926" y="6319480"/>
            <a:chExt cx="1622021" cy="447990"/>
          </a:xfrm>
        </p:grpSpPr>
        <p:pic>
          <p:nvPicPr>
            <p:cNvPr id="22" name="Picture 4" descr="C:\Users\Марина\Desktop\ввв.gif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9318134" y="6319480"/>
              <a:ext cx="578813" cy="4026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</p:pic>
        <p:pic>
          <p:nvPicPr>
            <p:cNvPr id="23" name="Picture 6" descr="C:\Documents and Settings\shestak\Рабочий стол\000002553.jpg"/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8274926" y="6334507"/>
              <a:ext cx="547830" cy="432963"/>
            </a:xfrm>
            <a:prstGeom prst="rect">
              <a:avLst/>
            </a:prstGeom>
            <a:noFill/>
          </p:spPr>
        </p:pic>
        <p:pic>
          <p:nvPicPr>
            <p:cNvPr id="24" name="Picture 2" descr="C:\Documents and Settings\shestak\Рабочий стол\LogoMain.png"/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8797516" y="6331580"/>
              <a:ext cx="554713" cy="412073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457200" y="457200"/>
          <a:ext cx="8153400" cy="591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9" name="Группа 8"/>
          <p:cNvGrpSpPr/>
          <p:nvPr/>
        </p:nvGrpSpPr>
        <p:grpSpPr>
          <a:xfrm>
            <a:off x="7429520" y="6359439"/>
            <a:ext cx="1500198" cy="422361"/>
            <a:chOff x="7429520" y="6283239"/>
            <a:chExt cx="1500198" cy="422361"/>
          </a:xfrm>
        </p:grpSpPr>
        <p:pic>
          <p:nvPicPr>
            <p:cNvPr id="6" name="Picture 4" descr="C:\Users\Марина\Desktop\ввв.gif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8429652" y="6283239"/>
              <a:ext cx="500066" cy="3993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</p:pic>
        <p:pic>
          <p:nvPicPr>
            <p:cNvPr id="7" name="Picture 5" descr="\\parovoz\all_reklama\9191_New_Style_VG\Logo_VG\logo_vg_titul.eps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995057" y="6315867"/>
              <a:ext cx="434595" cy="366690"/>
            </a:xfrm>
            <a:prstGeom prst="rect">
              <a:avLst/>
            </a:prstGeom>
            <a:noFill/>
          </p:spPr>
        </p:pic>
        <p:pic>
          <p:nvPicPr>
            <p:cNvPr id="8" name="Picture 6" descr="C:\Documents and Settings\shestak\Рабочий стол\000002553.jp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7429520" y="6310387"/>
              <a:ext cx="500066" cy="395213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35737" y="198246"/>
            <a:ext cx="8872524" cy="430887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Cambria" pitchFamily="18" charset="0"/>
              </a:rPr>
              <a:t>Электронная форма учебников</a:t>
            </a:r>
            <a:endParaRPr lang="ru-RU" dirty="0">
              <a:latin typeface="Cambria" pitchFamily="18" charset="0"/>
            </a:endParaRPr>
          </a:p>
        </p:txBody>
      </p:sp>
      <p:sp>
        <p:nvSpPr>
          <p:cNvPr id="2" name="Текст 1"/>
          <p:cNvSpPr>
            <a:spLocks noGrp="1"/>
          </p:cNvSpPr>
          <p:nvPr>
            <p:ph type="body" idx="4294967295"/>
          </p:nvPr>
        </p:nvSpPr>
        <p:spPr>
          <a:xfrm>
            <a:off x="357188" y="1524000"/>
            <a:ext cx="8786812" cy="6096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dirty="0" smtClean="0">
                <a:latin typeface="Cambria" pitchFamily="18" charset="0"/>
              </a:rPr>
              <a:t>Новая форма ― новые возможности</a:t>
            </a:r>
            <a:endParaRPr lang="ru-RU" sz="2800" dirty="0">
              <a:latin typeface="Cambria" pitchFamily="18" charset="0"/>
            </a:endParaRPr>
          </a:p>
        </p:txBody>
      </p:sp>
      <p:sp>
        <p:nvSpPr>
          <p:cNvPr id="7" name="Содержимое 5"/>
          <p:cNvSpPr txBox="1">
            <a:spLocks/>
          </p:cNvSpPr>
          <p:nvPr/>
        </p:nvSpPr>
        <p:spPr>
          <a:xfrm>
            <a:off x="3810000" y="2667000"/>
            <a:ext cx="5334000" cy="2280477"/>
          </a:xfrm>
          <a:prstGeom prst="rect">
            <a:avLst/>
          </a:prstGeom>
        </p:spPr>
        <p:txBody>
          <a:bodyPr>
            <a:no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" pitchFamily="2" charset="2"/>
              <a:buChar char="ü"/>
              <a:tabLst/>
              <a:defRPr/>
            </a:pP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ambria" pitchFamily="18" charset="0"/>
              </a:rPr>
              <a:t>мультимедийность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Cambria" pitchFamily="18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" pitchFamily="2" charset="2"/>
              <a:buChar char="ü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ambria" pitchFamily="18" charset="0"/>
              </a:rPr>
              <a:t>интерактивность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" pitchFamily="2" charset="2"/>
              <a:buChar char="ü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ambria" pitchFamily="18" charset="0"/>
              </a:rPr>
              <a:t>полнота и вариативность содержания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" pitchFamily="2" charset="2"/>
              <a:buChar char="ü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ambria" pitchFamily="18" charset="0"/>
              </a:rPr>
              <a:t>разнообразие форм предъявления учебной информации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" pitchFamily="2" charset="2"/>
              <a:buChar char="ü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ambria" pitchFamily="18" charset="0"/>
              </a:rPr>
              <a:t>наличие контрольно-измерительных материалов для автоматической проверки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" pitchFamily="2" charset="2"/>
              <a:buChar char="ü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ambria" pitchFamily="18" charset="0"/>
              </a:rPr>
              <a:t>наличие инструментов и сервисов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ambria" pitchFamily="18" charset="0"/>
              </a:rPr>
              <a:t>      для работы с учебной информацией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" pitchFamily="2" charset="2"/>
              <a:buChar char="ü"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Текст 2"/>
          <p:cNvSpPr txBox="1">
            <a:spLocks/>
          </p:cNvSpPr>
          <p:nvPr/>
        </p:nvSpPr>
        <p:spPr>
          <a:xfrm>
            <a:off x="4038600" y="2286000"/>
            <a:ext cx="4040188" cy="319493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lang="ru-RU" sz="2000" b="1" cap="all" spc="250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Преимущества ЭФУ</a:t>
            </a:r>
            <a:endParaRPr kumimoji="0" lang="ru-RU" sz="2000" b="1" i="0" u="none" strike="noStrike" kern="1200" cap="all" spc="25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Cambria" pitchFamily="18" charset="0"/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7643802" y="6435639"/>
            <a:ext cx="1500198" cy="422361"/>
            <a:chOff x="7429520" y="5958640"/>
            <a:chExt cx="1500198" cy="422361"/>
          </a:xfrm>
        </p:grpSpPr>
        <p:pic>
          <p:nvPicPr>
            <p:cNvPr id="9" name="Picture 4" descr="C:\Users\Марина\Desktop\ввв.gi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429652" y="5958640"/>
              <a:ext cx="500066" cy="3993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</p:pic>
        <p:pic>
          <p:nvPicPr>
            <p:cNvPr id="10" name="Picture 5" descr="\\parovoz\all_reklama\9191_New_Style_VG\Logo_VG\logo_vg_titul.eps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995057" y="5991268"/>
              <a:ext cx="434595" cy="366690"/>
            </a:xfrm>
            <a:prstGeom prst="rect">
              <a:avLst/>
            </a:prstGeom>
            <a:noFill/>
          </p:spPr>
        </p:pic>
        <p:pic>
          <p:nvPicPr>
            <p:cNvPr id="12" name="Picture 6" descr="C:\Documents and Settings\shestak\Рабочий стол\000002553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429520" y="5985788"/>
              <a:ext cx="500066" cy="395213"/>
            </a:xfrm>
            <a:prstGeom prst="rect">
              <a:avLst/>
            </a:prstGeom>
            <a:noFill/>
          </p:spPr>
        </p:pic>
      </p:grp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66800" y="2438400"/>
            <a:ext cx="2594790" cy="23372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533400" y="1371600"/>
            <a:ext cx="8305800" cy="5105400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70000"/>
              </a:lnSpc>
              <a:buNone/>
            </a:pPr>
            <a:r>
              <a:rPr lang="ru-RU" dirty="0" smtClean="0"/>
              <a:t>       «…главная задача начальных классов – это научить ребенка учиться. Научить пользоваться тем инструментом, без которого ему с каждым годом все труднее и труднее овладевать знаниями, без которого он становится неуспевающим и неспособным. Вот здесь и возникает разрыв между начальными классами и дальнейшими ступенями обучения. В начальных классах мы очень робко и несмело даем в руки ребенку инструмент, без совершенного владения которым невозможно представить его интеллектуальную жизнь, его всестороннее развитие. А потом в средних классах учителя требуют, чтобы инструмент этот в руках ребенка действовал быстро и безотказно. Учитель даже не интересуется, в каком состоянии этот инструмент, забывает, что его постоянно надо налаживать, не видит, что зачастую индивидуальный инструмент в руках ребенка сломался и только поэтому ребенок не может дальше учиться».</a:t>
            </a:r>
          </a:p>
          <a:p>
            <a:pPr>
              <a:lnSpc>
                <a:spcPct val="170000"/>
              </a:lnSpc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 В.А. Сухомлинский, книга «Разговор с молодым директором школы» </a:t>
            </a:r>
            <a:endParaRPr lang="ru-RU" dirty="0"/>
          </a:p>
        </p:txBody>
      </p:sp>
      <p:grpSp>
        <p:nvGrpSpPr>
          <p:cNvPr id="5" name="Группа 15"/>
          <p:cNvGrpSpPr/>
          <p:nvPr/>
        </p:nvGrpSpPr>
        <p:grpSpPr>
          <a:xfrm>
            <a:off x="8001000" y="6491330"/>
            <a:ext cx="1057747" cy="290470"/>
            <a:chOff x="8274926" y="6319480"/>
            <a:chExt cx="1622021" cy="447990"/>
          </a:xfrm>
        </p:grpSpPr>
        <p:pic>
          <p:nvPicPr>
            <p:cNvPr id="6" name="Picture 4" descr="C:\Users\Марина\Desktop\ввв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318134" y="6319480"/>
              <a:ext cx="578813" cy="4026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</p:pic>
        <p:pic>
          <p:nvPicPr>
            <p:cNvPr id="7" name="Picture 6" descr="C:\Documents and Settings\shestak\Рабочий стол\000002553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274926" y="6334507"/>
              <a:ext cx="547830" cy="432963"/>
            </a:xfrm>
            <a:prstGeom prst="rect">
              <a:avLst/>
            </a:prstGeom>
            <a:noFill/>
          </p:spPr>
        </p:pic>
        <p:pic>
          <p:nvPicPr>
            <p:cNvPr id="8" name="Picture 2" descr="C:\Documents and Settings\shestak\Рабочий стол\LogoMain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797516" y="6331580"/>
              <a:ext cx="554713" cy="412073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8001000" y="6491330"/>
            <a:ext cx="1057747" cy="290470"/>
            <a:chOff x="8274926" y="6319480"/>
            <a:chExt cx="1622021" cy="447990"/>
          </a:xfrm>
        </p:grpSpPr>
        <p:pic>
          <p:nvPicPr>
            <p:cNvPr id="11" name="Picture 4" descr="C:\Users\Марина\Desktop\ввв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318134" y="6319480"/>
              <a:ext cx="578813" cy="4026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</p:pic>
        <p:pic>
          <p:nvPicPr>
            <p:cNvPr id="12" name="Picture 6" descr="C:\Documents and Settings\shestak\Рабочий стол\000002553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274926" y="6334507"/>
              <a:ext cx="547830" cy="432963"/>
            </a:xfrm>
            <a:prstGeom prst="rect">
              <a:avLst/>
            </a:prstGeom>
            <a:noFill/>
          </p:spPr>
        </p:pic>
        <p:pic>
          <p:nvPicPr>
            <p:cNvPr id="13" name="Picture 2" descr="C:\Documents and Settings\shestak\Рабочий стол\LogoMain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797516" y="6331580"/>
              <a:ext cx="554713" cy="412073"/>
            </a:xfrm>
            <a:prstGeom prst="rect">
              <a:avLst/>
            </a:prstGeom>
            <a:noFill/>
          </p:spPr>
        </p:pic>
      </p:grpSp>
      <p:cxnSp>
        <p:nvCxnSpPr>
          <p:cNvPr id="9" name="Прямая соединительная линия 8"/>
          <p:cNvCxnSpPr/>
          <p:nvPr/>
        </p:nvCxnSpPr>
        <p:spPr>
          <a:xfrm>
            <a:off x="228600" y="990600"/>
            <a:ext cx="8686800" cy="0"/>
          </a:xfrm>
          <a:prstGeom prst="line">
            <a:avLst/>
          </a:prstGeom>
          <a:ln w="47625"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bject 2"/>
          <p:cNvSpPr txBox="1">
            <a:spLocks/>
          </p:cNvSpPr>
          <p:nvPr/>
        </p:nvSpPr>
        <p:spPr>
          <a:xfrm>
            <a:off x="152400" y="76200"/>
            <a:ext cx="8872524" cy="8617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 algn="ctr">
              <a:defRPr/>
            </a:pPr>
            <a:r>
              <a:rPr lang="ru-RU" sz="2800" dirty="0" smtClean="0">
                <a:latin typeface="Cambria" pitchFamily="18" charset="0"/>
              </a:rPr>
              <a:t>Информационная и методическая поддержка </a:t>
            </a:r>
            <a:br>
              <a:rPr lang="ru-RU" sz="2800" dirty="0" smtClean="0">
                <a:latin typeface="Cambria" pitchFamily="18" charset="0"/>
              </a:rPr>
            </a:br>
            <a:r>
              <a:rPr lang="ru-RU" sz="2800" dirty="0" smtClean="0">
                <a:latin typeface="Cambria" pitchFamily="18" charset="0"/>
              </a:rPr>
              <a:t>на сайтах издательств</a:t>
            </a:r>
            <a:endParaRPr kumimoji="0" lang="ru-RU" sz="2800" b="0" i="0" u="none" strike="noStrike" kern="0" cap="none" spc="-5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  <a:ea typeface="+mj-ea"/>
              <a:cs typeface="Arial"/>
            </a:endParaRPr>
          </a:p>
        </p:txBody>
      </p:sp>
      <p:pic>
        <p:nvPicPr>
          <p:cNvPr id="1027" name="Picture 3" descr="C:\Documents and Settings\shestak\Рабочий стол\Безымянный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219200"/>
            <a:ext cx="2873139" cy="25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 descr="C:\Documents and Settings\shestak\Рабочий стол\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04000" y="1219200"/>
            <a:ext cx="2940000" cy="25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9" name="Picture 5" descr="C:\Documents and Settings\shestak\Рабочий стол\3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124200" y="3886200"/>
            <a:ext cx="2895600" cy="25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228600" y="4191000"/>
            <a:ext cx="2438400" cy="2247424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74625" indent="-174625">
              <a:buFont typeface="Arial" pitchFamily="34" charset="0"/>
              <a:buChar char="•"/>
            </a:pPr>
            <a:r>
              <a:rPr lang="en-US" b="1" dirty="0" smtClean="0">
                <a:latin typeface="Cambria" pitchFamily="18" charset="0"/>
              </a:rPr>
              <a:t>Drofa.ru</a:t>
            </a:r>
            <a:endParaRPr lang="ru-RU" b="1" dirty="0" smtClean="0">
              <a:latin typeface="Cambria" pitchFamily="18" charset="0"/>
            </a:endParaRPr>
          </a:p>
          <a:p>
            <a:pPr marL="174625" indent="-174625">
              <a:buFont typeface="Arial" pitchFamily="34" charset="0"/>
              <a:buChar char="•"/>
            </a:pPr>
            <a:r>
              <a:rPr lang="en-US" dirty="0" smtClean="0">
                <a:latin typeface="Cambria" pitchFamily="18" charset="0"/>
              </a:rPr>
              <a:t>Drofa.ru/rainbow</a:t>
            </a:r>
          </a:p>
          <a:p>
            <a:pPr marL="174625" indent="-174625">
              <a:buFont typeface="Arial" pitchFamily="34" charset="0"/>
              <a:buChar char="•"/>
            </a:pPr>
            <a:r>
              <a:rPr lang="en-US" dirty="0" smtClean="0">
                <a:latin typeface="Cambria" pitchFamily="18" charset="0"/>
              </a:rPr>
              <a:t>History.drofa.ru</a:t>
            </a:r>
            <a:r>
              <a:rPr lang="ru-RU" dirty="0" smtClean="0">
                <a:latin typeface="Cambria" pitchFamily="18" charset="0"/>
              </a:rPr>
              <a:t> </a:t>
            </a:r>
            <a:endParaRPr lang="en-US" dirty="0" smtClean="0">
              <a:latin typeface="Cambria" pitchFamily="18" charset="0"/>
            </a:endParaRPr>
          </a:p>
          <a:p>
            <a:pPr marL="174625" indent="-174625">
              <a:buFont typeface="Arial" pitchFamily="34" charset="0"/>
              <a:buChar char="•"/>
            </a:pPr>
            <a:r>
              <a:rPr lang="en-US" dirty="0" smtClean="0">
                <a:latin typeface="Cambria" pitchFamily="18" charset="0"/>
              </a:rPr>
              <a:t>Efu.drofa.ru</a:t>
            </a:r>
            <a:endParaRPr lang="ru-RU" dirty="0" smtClean="0">
              <a:latin typeface="Cambria" pitchFamily="18" charset="0"/>
            </a:endParaRPr>
          </a:p>
          <a:p>
            <a:pPr marL="174625" indent="-174625">
              <a:buFont typeface="Arial" pitchFamily="34" charset="0"/>
              <a:buChar char="•"/>
            </a:pPr>
            <a:r>
              <a:rPr lang="en-US" dirty="0" smtClean="0">
                <a:latin typeface="Cambria" pitchFamily="18" charset="0"/>
              </a:rPr>
              <a:t>Shop.drofa.ru</a:t>
            </a:r>
            <a:endParaRPr lang="ru-RU" dirty="0" smtClean="0">
              <a:latin typeface="Cambria" pitchFamily="18" charset="0"/>
            </a:endParaRPr>
          </a:p>
          <a:p>
            <a:pPr marL="174625" indent="-174625"/>
            <a:endParaRPr lang="en-US" dirty="0" smtClean="0">
              <a:latin typeface="Cambria" pitchFamily="18" charset="0"/>
            </a:endParaRPr>
          </a:p>
          <a:p>
            <a:pPr marL="174625" indent="-174625"/>
            <a:endParaRPr lang="ru-RU" dirty="0" smtClean="0">
              <a:latin typeface="Cambria" pitchFamily="18" charset="0"/>
            </a:endParaRPr>
          </a:p>
        </p:txBody>
      </p:sp>
      <p:pic>
        <p:nvPicPr>
          <p:cNvPr id="16" name="Picture 4" descr="C:\Documents and Settings\shestak\Рабочий стол\8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248400" y="3886200"/>
            <a:ext cx="2895600" cy="25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C:\Documents and Settings\shestak\Рабочий стол\4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048000" y="1219200"/>
            <a:ext cx="2932415" cy="25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/>
          <a:srcRect l="12628" t="6836" r="14348" b="6250"/>
          <a:stretch>
            <a:fillRect/>
          </a:stretch>
        </p:blipFill>
        <p:spPr bwMode="auto">
          <a:xfrm>
            <a:off x="3733800" y="3886200"/>
            <a:ext cx="3276600" cy="2590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2" name="Группа 15"/>
          <p:cNvGrpSpPr/>
          <p:nvPr/>
        </p:nvGrpSpPr>
        <p:grpSpPr>
          <a:xfrm>
            <a:off x="8001000" y="6491330"/>
            <a:ext cx="1057747" cy="290470"/>
            <a:chOff x="8274926" y="6319480"/>
            <a:chExt cx="1622021" cy="447990"/>
          </a:xfrm>
        </p:grpSpPr>
        <p:pic>
          <p:nvPicPr>
            <p:cNvPr id="11" name="Picture 4" descr="C:\Users\Марина\Desktop\ввв.gi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9318134" y="6319480"/>
              <a:ext cx="578813" cy="4026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</p:pic>
        <p:pic>
          <p:nvPicPr>
            <p:cNvPr id="12" name="Picture 6" descr="C:\Documents and Settings\shestak\Рабочий стол\000002553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274926" y="6334507"/>
              <a:ext cx="547830" cy="432963"/>
            </a:xfrm>
            <a:prstGeom prst="rect">
              <a:avLst/>
            </a:prstGeom>
            <a:noFill/>
          </p:spPr>
        </p:pic>
        <p:pic>
          <p:nvPicPr>
            <p:cNvPr id="13" name="Picture 2" descr="C:\Documents and Settings\shestak\Рабочий стол\LogoMain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8797516" y="6331580"/>
              <a:ext cx="554713" cy="412073"/>
            </a:xfrm>
            <a:prstGeom prst="rect">
              <a:avLst/>
            </a:prstGeom>
            <a:noFill/>
          </p:spPr>
        </p:pic>
      </p:grpSp>
      <p:cxnSp>
        <p:nvCxnSpPr>
          <p:cNvPr id="9" name="Прямая соединительная линия 8"/>
          <p:cNvCxnSpPr/>
          <p:nvPr/>
        </p:nvCxnSpPr>
        <p:spPr>
          <a:xfrm>
            <a:off x="228600" y="990600"/>
            <a:ext cx="8686800" cy="0"/>
          </a:xfrm>
          <a:prstGeom prst="line">
            <a:avLst/>
          </a:prstGeom>
          <a:ln w="47625"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bject 2"/>
          <p:cNvSpPr txBox="1">
            <a:spLocks/>
          </p:cNvSpPr>
          <p:nvPr/>
        </p:nvSpPr>
        <p:spPr>
          <a:xfrm>
            <a:off x="152400" y="76200"/>
            <a:ext cx="8872524" cy="8617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 algn="ctr">
              <a:defRPr/>
            </a:pPr>
            <a:r>
              <a:rPr lang="ru-RU" sz="2800" dirty="0" smtClean="0">
                <a:latin typeface="Cambria" pitchFamily="18" charset="0"/>
              </a:rPr>
              <a:t>Информационная и методическая поддержка </a:t>
            </a:r>
            <a:br>
              <a:rPr lang="ru-RU" sz="2800" dirty="0" smtClean="0">
                <a:latin typeface="Cambria" pitchFamily="18" charset="0"/>
              </a:rPr>
            </a:br>
            <a:r>
              <a:rPr lang="ru-RU" sz="2800" dirty="0" smtClean="0">
                <a:latin typeface="Cambria" pitchFamily="18" charset="0"/>
              </a:rPr>
              <a:t>на сайтах издательств</a:t>
            </a:r>
            <a:endParaRPr lang="ru-RU" sz="2800" kern="0" spc="-5" dirty="0">
              <a:latin typeface="Cambria" pitchFamily="18" charset="0"/>
              <a:cs typeface="Arial"/>
            </a:endParaRPr>
          </a:p>
        </p:txBody>
      </p:sp>
      <p:pic>
        <p:nvPicPr>
          <p:cNvPr id="18" name="Picture 3" descr="K:\_for all\1_Продвижение\icons\1\--0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2400" y="1143001"/>
            <a:ext cx="2362200" cy="2480608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228600" y="4876800"/>
            <a:ext cx="3124200" cy="1328023"/>
          </a:xfrm>
          <a:prstGeom prst="roundRect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74625" indent="-174625">
              <a:buFont typeface="Arial" pitchFamily="34" charset="0"/>
              <a:buChar char="•"/>
            </a:pPr>
            <a:r>
              <a:rPr lang="ru-RU" b="1" dirty="0" smtClean="0"/>
              <a:t> </a:t>
            </a:r>
            <a:r>
              <a:rPr lang="en-US" b="1" dirty="0" smtClean="0"/>
              <a:t>Vgf.ru</a:t>
            </a:r>
          </a:p>
          <a:p>
            <a:pPr marL="174625" indent="-174625">
              <a:buFont typeface="Arial" pitchFamily="34" charset="0"/>
              <a:buChar char="•"/>
            </a:pPr>
            <a:r>
              <a:rPr lang="en-US" b="1" dirty="0" smtClean="0"/>
              <a:t>Planetaznaniy.astrel.ru</a:t>
            </a:r>
          </a:p>
          <a:p>
            <a:pPr marL="174625" indent="-174625">
              <a:buFont typeface="Arial" pitchFamily="34" charset="0"/>
              <a:buChar char="•"/>
            </a:pPr>
            <a:r>
              <a:rPr lang="en-US" b="1" dirty="0" smtClean="0"/>
              <a:t>Sistemazankova.ru</a:t>
            </a:r>
            <a:endParaRPr lang="ru-RU" b="1" dirty="0" smtClean="0"/>
          </a:p>
          <a:p>
            <a:pPr marL="174625" indent="-174625">
              <a:buFont typeface="Arial" pitchFamily="34" charset="0"/>
              <a:buChar char="•"/>
            </a:pPr>
            <a:endParaRPr lang="ru-RU" dirty="0" smtClean="0">
              <a:latin typeface="Cambria" pitchFamily="18" charset="0"/>
            </a:endParaRPr>
          </a:p>
        </p:txBody>
      </p:sp>
      <p:pic>
        <p:nvPicPr>
          <p:cNvPr id="2051" name="Picture 3" descr="C:\Documents and Settings\shestak\Рабочий стол\6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15000" y="1066800"/>
            <a:ext cx="3026047" cy="2667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6" descr="K:\_for all\1_Продвижение\icons\1\--07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62000" y="3429000"/>
            <a:ext cx="1295400" cy="1337656"/>
          </a:xfrm>
          <a:prstGeom prst="rect">
            <a:avLst/>
          </a:prstGeom>
          <a:noFill/>
        </p:spPr>
      </p:pic>
      <p:pic>
        <p:nvPicPr>
          <p:cNvPr id="19" name="Picture 2" descr="C:\Documents and Settings\shestak\Рабочий стол\5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362200" y="1066800"/>
            <a:ext cx="3087203" cy="2667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8001000" y="6491330"/>
            <a:ext cx="1057747" cy="290470"/>
            <a:chOff x="8274926" y="6319480"/>
            <a:chExt cx="1622021" cy="447990"/>
          </a:xfrm>
        </p:grpSpPr>
        <p:pic>
          <p:nvPicPr>
            <p:cNvPr id="11" name="Picture 4" descr="C:\Users\Марина\Desktop\ввв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318134" y="6319480"/>
              <a:ext cx="578813" cy="4026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</p:pic>
        <p:pic>
          <p:nvPicPr>
            <p:cNvPr id="12" name="Picture 6" descr="C:\Documents and Settings\shestak\Рабочий стол\000002553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274926" y="6334507"/>
              <a:ext cx="547830" cy="432963"/>
            </a:xfrm>
            <a:prstGeom prst="rect">
              <a:avLst/>
            </a:prstGeom>
            <a:noFill/>
          </p:spPr>
        </p:pic>
        <p:pic>
          <p:nvPicPr>
            <p:cNvPr id="13" name="Picture 2" descr="C:\Documents and Settings\shestak\Рабочий стол\LogoMain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797516" y="6331580"/>
              <a:ext cx="554713" cy="412073"/>
            </a:xfrm>
            <a:prstGeom prst="rect">
              <a:avLst/>
            </a:prstGeom>
            <a:noFill/>
          </p:spPr>
        </p:pic>
      </p:grpSp>
      <p:cxnSp>
        <p:nvCxnSpPr>
          <p:cNvPr id="9" name="Прямая соединительная линия 8"/>
          <p:cNvCxnSpPr/>
          <p:nvPr/>
        </p:nvCxnSpPr>
        <p:spPr>
          <a:xfrm>
            <a:off x="228600" y="990600"/>
            <a:ext cx="8686800" cy="0"/>
          </a:xfrm>
          <a:prstGeom prst="line">
            <a:avLst/>
          </a:prstGeom>
          <a:ln w="47625"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bject 2"/>
          <p:cNvSpPr txBox="1">
            <a:spLocks/>
          </p:cNvSpPr>
          <p:nvPr/>
        </p:nvSpPr>
        <p:spPr>
          <a:xfrm>
            <a:off x="152400" y="254913"/>
            <a:ext cx="8872524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0" cap="none" spc="-5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j-ea"/>
                <a:cs typeface="Arial"/>
              </a:rPr>
              <a:t>Контактная информация</a:t>
            </a:r>
            <a:endParaRPr kumimoji="0" lang="ru-RU" sz="2800" b="0" i="0" u="none" strike="noStrike" kern="0" cap="none" spc="-5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  <a:ea typeface="+mj-ea"/>
              <a:cs typeface="Arial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752600" y="1371600"/>
            <a:ext cx="56388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 smtClean="0">
              <a:latin typeface="Cambria" pitchFamily="18" charset="0"/>
            </a:endParaRPr>
          </a:p>
          <a:p>
            <a:pPr algn="ctr"/>
            <a:r>
              <a:rPr lang="ru-RU" sz="2400" b="1" dirty="0" smtClean="0">
                <a:latin typeface="Cambria" pitchFamily="18" charset="0"/>
              </a:rPr>
              <a:t>Издательство «ДРОФА» </a:t>
            </a:r>
            <a:r>
              <a:rPr lang="ru-RU" sz="2400" dirty="0" err="1" smtClean="0">
                <a:latin typeface="Cambria" pitchFamily="18" charset="0"/>
              </a:rPr>
              <a:t>metodist@drofa.ru</a:t>
            </a:r>
            <a:r>
              <a:rPr lang="ru-RU" sz="2400" dirty="0" smtClean="0">
                <a:latin typeface="Cambria" pitchFamily="18" charset="0"/>
              </a:rPr>
              <a:t> </a:t>
            </a:r>
          </a:p>
          <a:p>
            <a:pPr algn="ctr"/>
            <a:r>
              <a:rPr lang="ru-RU" sz="2400" dirty="0" smtClean="0">
                <a:latin typeface="Cambria" pitchFamily="18" charset="0"/>
              </a:rPr>
              <a:t>8-800-2000-550 8-495-795-05-50</a:t>
            </a:r>
          </a:p>
          <a:p>
            <a:pPr algn="ctr"/>
            <a:endParaRPr lang="ru-RU" sz="2400" dirty="0" smtClean="0">
              <a:latin typeface="Cambria" pitchFamily="18" charset="0"/>
            </a:endParaRPr>
          </a:p>
          <a:p>
            <a:pPr algn="ctr"/>
            <a:r>
              <a:rPr lang="ru-RU" sz="2400" b="1" dirty="0" smtClean="0">
                <a:latin typeface="Cambria" pitchFamily="18" charset="0"/>
              </a:rPr>
              <a:t>Издательство «ВЕНТАНА-ГРАФ» </a:t>
            </a:r>
            <a:r>
              <a:rPr lang="ru-RU" sz="2400" dirty="0" err="1" smtClean="0">
                <a:latin typeface="Cambria" pitchFamily="18" charset="0"/>
              </a:rPr>
              <a:t>metod@vgf.ru</a:t>
            </a:r>
            <a:r>
              <a:rPr lang="ru-RU" sz="2400" dirty="0" smtClean="0">
                <a:latin typeface="Cambria" pitchFamily="18" charset="0"/>
              </a:rPr>
              <a:t> </a:t>
            </a:r>
          </a:p>
          <a:p>
            <a:pPr algn="ctr"/>
            <a:r>
              <a:rPr lang="ru-RU" sz="2400" dirty="0" smtClean="0">
                <a:latin typeface="Cambria" pitchFamily="18" charset="0"/>
              </a:rPr>
              <a:t>8 (499) 641-55-29 </a:t>
            </a:r>
          </a:p>
          <a:p>
            <a:pPr algn="ctr"/>
            <a:endParaRPr lang="ru-RU" sz="2400" dirty="0" smtClean="0">
              <a:latin typeface="Cambria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733800" y="2952690"/>
            <a:ext cx="1752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</a:rPr>
              <a:t>***</a:t>
            </a:r>
            <a:endParaRPr lang="ru-RU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733800" y="4400490"/>
            <a:ext cx="1752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</a:rPr>
              <a:t>***</a:t>
            </a:r>
            <a:endParaRPr lang="ru-RU" sz="2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spcBef>
                <a:spcPct val="0"/>
              </a:spcBef>
              <a:buNone/>
            </a:pPr>
            <a:r>
              <a:rPr lang="ru-RU" sz="3200" dirty="0" smtClean="0">
                <a:latin typeface="Cambria" pitchFamily="18" charset="0"/>
                <a:ea typeface="+mj-ea"/>
                <a:cs typeface="+mj-cs"/>
              </a:rPr>
              <a:t>        Особенностью новых стандартов является формирование и развитие  у детей учебной деятельности - умение учиться, без которого в дальнейшем невозможно строить систему образования.</a:t>
            </a:r>
          </a:p>
        </p:txBody>
      </p:sp>
      <p:grpSp>
        <p:nvGrpSpPr>
          <p:cNvPr id="5" name="Группа 15"/>
          <p:cNvGrpSpPr/>
          <p:nvPr/>
        </p:nvGrpSpPr>
        <p:grpSpPr>
          <a:xfrm>
            <a:off x="8001000" y="6491330"/>
            <a:ext cx="1057747" cy="290470"/>
            <a:chOff x="8274926" y="6319480"/>
            <a:chExt cx="1622021" cy="447990"/>
          </a:xfrm>
        </p:grpSpPr>
        <p:pic>
          <p:nvPicPr>
            <p:cNvPr id="6" name="Picture 4" descr="C:\Users\Марина\Desktop\ввв.gi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318134" y="6319480"/>
              <a:ext cx="578813" cy="4026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</p:pic>
        <p:pic>
          <p:nvPicPr>
            <p:cNvPr id="7" name="Picture 6" descr="C:\Documents and Settings\shestak\Рабочий стол\000002553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274926" y="6334507"/>
              <a:ext cx="547830" cy="432963"/>
            </a:xfrm>
            <a:prstGeom prst="rect">
              <a:avLst/>
            </a:prstGeom>
            <a:noFill/>
          </p:spPr>
        </p:pic>
        <p:pic>
          <p:nvPicPr>
            <p:cNvPr id="8" name="Picture 2" descr="C:\Documents and Settings\shestak\Рабочий стол\LogoMain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797516" y="6331580"/>
              <a:ext cx="554713" cy="412073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sz="quarter" idx="1"/>
          </p:nvPr>
        </p:nvSpPr>
        <p:spPr>
          <a:xfrm>
            <a:off x="228600" y="1600200"/>
            <a:ext cx="8537448" cy="4495800"/>
          </a:xfrm>
        </p:spPr>
        <p:txBody>
          <a:bodyPr>
            <a:noAutofit/>
          </a:bodyPr>
          <a:lstStyle/>
          <a:p>
            <a:pPr>
              <a:spcBef>
                <a:spcPct val="0"/>
              </a:spcBef>
              <a:buNone/>
            </a:pPr>
            <a:r>
              <a:rPr lang="ru-RU" sz="2400" dirty="0" smtClean="0">
                <a:latin typeface="Cambria" pitchFamily="18" charset="0"/>
                <a:ea typeface="+mj-ea"/>
                <a:cs typeface="+mj-cs"/>
              </a:rPr>
              <a:t>    </a:t>
            </a:r>
            <a:r>
              <a:rPr lang="ru-RU" sz="2800" dirty="0" smtClean="0">
                <a:latin typeface="Cambria" pitchFamily="18" charset="0"/>
                <a:ea typeface="+mj-ea"/>
                <a:cs typeface="+mj-cs"/>
              </a:rPr>
              <a:t>Преемственность между уровнями образования рассматривается на современном этапе как одно из условий развития личности ребенка. </a:t>
            </a:r>
          </a:p>
          <a:p>
            <a:pPr>
              <a:spcBef>
                <a:spcPct val="0"/>
              </a:spcBef>
              <a:buNone/>
            </a:pPr>
            <a:endParaRPr lang="ru-RU" sz="2800" dirty="0" smtClean="0">
              <a:latin typeface="Cambria" pitchFamily="18" charset="0"/>
              <a:ea typeface="+mj-ea"/>
              <a:cs typeface="+mj-cs"/>
            </a:endParaRPr>
          </a:p>
          <a:p>
            <a:pPr>
              <a:spcBef>
                <a:spcPct val="0"/>
              </a:spcBef>
              <a:buNone/>
            </a:pPr>
            <a:endParaRPr lang="ru-RU" sz="2800" dirty="0" smtClean="0">
              <a:latin typeface="Cambria" pitchFamily="18" charset="0"/>
              <a:ea typeface="+mj-ea"/>
              <a:cs typeface="+mj-cs"/>
            </a:endParaRPr>
          </a:p>
          <a:p>
            <a:pPr>
              <a:spcBef>
                <a:spcPct val="0"/>
              </a:spcBef>
              <a:buNone/>
            </a:pPr>
            <a:r>
              <a:rPr lang="ru-RU" sz="1800" i="1" dirty="0" smtClean="0">
                <a:latin typeface="Cambria" pitchFamily="18" charset="0"/>
                <a:ea typeface="+mj-ea"/>
                <a:cs typeface="+mj-cs"/>
              </a:rPr>
              <a:t>      Непрерывное образование понимается как связь, согласованность и перспективность всех компонентов системы (целей, задач, содержания, методов, средств, форм организации воспитания и обучения) на каждой ступени образования для обеспечения преемственности в развитии ребенка.</a:t>
            </a:r>
            <a:endParaRPr lang="ru-RU" sz="1800" i="1" dirty="0">
              <a:latin typeface="Cambria" pitchFamily="18" charset="0"/>
              <a:ea typeface="+mj-ea"/>
              <a:cs typeface="+mj-cs"/>
            </a:endParaRPr>
          </a:p>
        </p:txBody>
      </p:sp>
      <p:grpSp>
        <p:nvGrpSpPr>
          <p:cNvPr id="6" name="Группа 15"/>
          <p:cNvGrpSpPr/>
          <p:nvPr/>
        </p:nvGrpSpPr>
        <p:grpSpPr>
          <a:xfrm>
            <a:off x="8001000" y="6491330"/>
            <a:ext cx="1057747" cy="290470"/>
            <a:chOff x="8274926" y="6319480"/>
            <a:chExt cx="1622021" cy="447990"/>
          </a:xfrm>
        </p:grpSpPr>
        <p:pic>
          <p:nvPicPr>
            <p:cNvPr id="7" name="Picture 4" descr="C:\Users\Марина\Desktop\ввв.gi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318134" y="6319480"/>
              <a:ext cx="578813" cy="4026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</p:pic>
        <p:pic>
          <p:nvPicPr>
            <p:cNvPr id="8" name="Picture 6" descr="C:\Documents and Settings\shestak\Рабочий стол\000002553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274926" y="6334507"/>
              <a:ext cx="547830" cy="432963"/>
            </a:xfrm>
            <a:prstGeom prst="rect">
              <a:avLst/>
            </a:prstGeom>
            <a:noFill/>
          </p:spPr>
        </p:pic>
        <p:pic>
          <p:nvPicPr>
            <p:cNvPr id="9" name="Picture 2" descr="C:\Documents and Settings\shestak\Рабочий стол\LogoMain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797516" y="6331580"/>
              <a:ext cx="554713" cy="412073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 </a:t>
            </a:r>
            <a:endParaRPr lang="ru-RU" sz="3200" dirty="0" smtClean="0">
              <a:latin typeface="Cambria" pitchFamily="18" charset="0"/>
              <a:ea typeface="+mj-ea"/>
              <a:cs typeface="+mj-cs"/>
            </a:endParaRPr>
          </a:p>
          <a:p>
            <a:pPr>
              <a:buNone/>
            </a:pPr>
            <a:r>
              <a:rPr lang="ru-RU" sz="3200" dirty="0" smtClean="0">
                <a:latin typeface="Cambria" pitchFamily="18" charset="0"/>
                <a:ea typeface="+mj-ea"/>
                <a:cs typeface="+mj-cs"/>
              </a:rPr>
              <a:t>     Успешность реализации преемственности определяется рядом факторов, которые создаются грамотной  информационно-образовательной средой</a:t>
            </a:r>
            <a:r>
              <a:rPr lang="ru-RU" dirty="0" smtClean="0"/>
              <a:t>.</a:t>
            </a:r>
            <a:endParaRPr lang="ru-RU" dirty="0"/>
          </a:p>
        </p:txBody>
      </p:sp>
      <p:grpSp>
        <p:nvGrpSpPr>
          <p:cNvPr id="5" name="Группа 15"/>
          <p:cNvGrpSpPr/>
          <p:nvPr/>
        </p:nvGrpSpPr>
        <p:grpSpPr>
          <a:xfrm>
            <a:off x="8001000" y="6491330"/>
            <a:ext cx="1057747" cy="290470"/>
            <a:chOff x="8274926" y="6319480"/>
            <a:chExt cx="1622021" cy="447990"/>
          </a:xfrm>
        </p:grpSpPr>
        <p:pic>
          <p:nvPicPr>
            <p:cNvPr id="6" name="Picture 4" descr="C:\Users\Марина\Desktop\ввв.gi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318134" y="6319480"/>
              <a:ext cx="578813" cy="4026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</p:pic>
        <p:pic>
          <p:nvPicPr>
            <p:cNvPr id="7" name="Picture 6" descr="C:\Documents and Settings\shestak\Рабочий стол\000002553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274926" y="6334507"/>
              <a:ext cx="547830" cy="432963"/>
            </a:xfrm>
            <a:prstGeom prst="rect">
              <a:avLst/>
            </a:prstGeom>
            <a:noFill/>
          </p:spPr>
        </p:pic>
        <p:pic>
          <p:nvPicPr>
            <p:cNvPr id="8" name="Picture 2" descr="C:\Documents and Settings\shestak\Рабочий стол\LogoMain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797516" y="6331580"/>
              <a:ext cx="554713" cy="412073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lang="ru-RU" spc="-5" smtClean="0"/>
              <a:pPr marL="25400">
                <a:lnSpc>
                  <a:spcPts val="1240"/>
                </a:lnSpc>
              </a:pPr>
              <a:t>6</a:t>
            </a:fld>
            <a:endParaRPr lang="ru-RU" spc="-5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   создание образовательной среды, способствующей эмоционально-ценностному, социально-личностному, познавательному, эстетическому развитию ребенка и сохранению его индивидуальности;</a:t>
            </a:r>
            <a:endParaRPr lang="ru-RU" dirty="0"/>
          </a:p>
        </p:txBody>
      </p:sp>
      <p:grpSp>
        <p:nvGrpSpPr>
          <p:cNvPr id="5" name="Группа 15"/>
          <p:cNvGrpSpPr/>
          <p:nvPr/>
        </p:nvGrpSpPr>
        <p:grpSpPr>
          <a:xfrm>
            <a:off x="8001000" y="6491330"/>
            <a:ext cx="1057747" cy="290470"/>
            <a:chOff x="8274926" y="6319480"/>
            <a:chExt cx="1622021" cy="447990"/>
          </a:xfrm>
        </p:grpSpPr>
        <p:pic>
          <p:nvPicPr>
            <p:cNvPr id="6" name="Picture 4" descr="C:\Users\Марина\Desktop\ввв.gi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318134" y="6319480"/>
              <a:ext cx="578813" cy="4026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</p:pic>
        <p:pic>
          <p:nvPicPr>
            <p:cNvPr id="7" name="Picture 6" descr="C:\Documents and Settings\shestak\Рабочий стол\000002553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274926" y="6334507"/>
              <a:ext cx="547830" cy="432963"/>
            </a:xfrm>
            <a:prstGeom prst="rect">
              <a:avLst/>
            </a:prstGeom>
            <a:noFill/>
          </p:spPr>
        </p:pic>
        <p:pic>
          <p:nvPicPr>
            <p:cNvPr id="8" name="Picture 2" descr="C:\Documents and Settings\shestak\Рабочий стол\LogoMain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797516" y="6331580"/>
              <a:ext cx="554713" cy="412073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57200"/>
            <a:ext cx="8872524" cy="430887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Что такое ИОС?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sz="quarter" idx="1"/>
          </p:nvPr>
        </p:nvSpPr>
        <p:spPr>
          <a:xfrm>
            <a:off x="304800" y="2057400"/>
            <a:ext cx="8627465" cy="55399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dirty="0" smtClean="0"/>
              <a:t>         ИОС  (</a:t>
            </a:r>
            <a:r>
              <a:rPr lang="ru-RU" sz="2400" i="1" dirty="0" smtClean="0"/>
              <a:t>информационно-образовательная среда</a:t>
            </a:r>
            <a:r>
              <a:rPr lang="ru-RU" dirty="0" smtClean="0"/>
              <a:t>)– это область и интегрированное средство (ресурс) осуществления и реализации образовательного процесса и </a:t>
            </a:r>
            <a:r>
              <a:rPr lang="ru-RU" smtClean="0"/>
              <a:t>образовательного взаимодействия</a:t>
            </a:r>
          </a:p>
          <a:p>
            <a:pPr>
              <a:buNone/>
            </a:pPr>
            <a:endParaRPr lang="ru-RU" dirty="0"/>
          </a:p>
        </p:txBody>
      </p:sp>
      <p:grpSp>
        <p:nvGrpSpPr>
          <p:cNvPr id="5" name="Группа 15"/>
          <p:cNvGrpSpPr/>
          <p:nvPr/>
        </p:nvGrpSpPr>
        <p:grpSpPr>
          <a:xfrm>
            <a:off x="8001000" y="6491330"/>
            <a:ext cx="1057747" cy="290470"/>
            <a:chOff x="8274926" y="6319480"/>
            <a:chExt cx="1622021" cy="447990"/>
          </a:xfrm>
        </p:grpSpPr>
        <p:pic>
          <p:nvPicPr>
            <p:cNvPr id="6" name="Picture 4" descr="C:\Users\Марина\Desktop\ввв.gi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318134" y="6319480"/>
              <a:ext cx="578813" cy="4026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</p:pic>
        <p:pic>
          <p:nvPicPr>
            <p:cNvPr id="7" name="Picture 6" descr="C:\Documents and Settings\shestak\Рабочий стол\000002553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274926" y="6334507"/>
              <a:ext cx="547830" cy="432963"/>
            </a:xfrm>
            <a:prstGeom prst="rect">
              <a:avLst/>
            </a:prstGeom>
            <a:noFill/>
          </p:spPr>
        </p:pic>
        <p:pic>
          <p:nvPicPr>
            <p:cNvPr id="8" name="Picture 2" descr="C:\Documents and Settings\shestak\Рабочий стол\LogoMain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797516" y="6331580"/>
              <a:ext cx="554713" cy="412073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37" y="198246"/>
            <a:ext cx="8872524" cy="430887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Преемственность программ</a:t>
            </a:r>
            <a:endParaRPr lang="ru-RU" dirty="0"/>
          </a:p>
        </p:txBody>
      </p:sp>
      <p:sp>
        <p:nvSpPr>
          <p:cNvPr id="4" name="Пятиугольник 3"/>
          <p:cNvSpPr/>
          <p:nvPr/>
        </p:nvSpPr>
        <p:spPr>
          <a:xfrm>
            <a:off x="228600" y="1524000"/>
            <a:ext cx="1981200" cy="5334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Дошкольное</a:t>
            </a:r>
            <a:endParaRPr lang="ru-RU" dirty="0"/>
          </a:p>
        </p:txBody>
      </p:sp>
      <p:sp>
        <p:nvSpPr>
          <p:cNvPr id="5" name="Пятиугольник 4"/>
          <p:cNvSpPr/>
          <p:nvPr/>
        </p:nvSpPr>
        <p:spPr>
          <a:xfrm>
            <a:off x="2362200" y="1219200"/>
            <a:ext cx="1752600" cy="5334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Начальное</a:t>
            </a:r>
            <a:endParaRPr lang="ru-RU" dirty="0"/>
          </a:p>
        </p:txBody>
      </p:sp>
      <p:sp>
        <p:nvSpPr>
          <p:cNvPr id="6" name="Пятиугольник 5"/>
          <p:cNvSpPr/>
          <p:nvPr/>
        </p:nvSpPr>
        <p:spPr>
          <a:xfrm>
            <a:off x="4267200" y="838200"/>
            <a:ext cx="2057400" cy="5334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Основное общее</a:t>
            </a:r>
            <a:endParaRPr lang="ru-RU" dirty="0"/>
          </a:p>
        </p:txBody>
      </p:sp>
      <p:sp>
        <p:nvSpPr>
          <p:cNvPr id="7" name="Пятиугольник 6"/>
          <p:cNvSpPr/>
          <p:nvPr/>
        </p:nvSpPr>
        <p:spPr>
          <a:xfrm>
            <a:off x="6629400" y="609600"/>
            <a:ext cx="2133600" cy="4572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Среднее общее</a:t>
            </a:r>
            <a:endParaRPr lang="ru-RU" dirty="0"/>
          </a:p>
        </p:txBody>
      </p:sp>
      <p:cxnSp>
        <p:nvCxnSpPr>
          <p:cNvPr id="9" name="Соединительная линия уступом 8"/>
          <p:cNvCxnSpPr/>
          <p:nvPr/>
        </p:nvCxnSpPr>
        <p:spPr>
          <a:xfrm rot="10800000" flipV="1">
            <a:off x="4724400" y="1143000"/>
            <a:ext cx="3657600" cy="304800"/>
          </a:xfrm>
          <a:prstGeom prst="bentConnector3">
            <a:avLst>
              <a:gd name="adj1" fmla="val 50000"/>
            </a:avLst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Соединительная линия уступом 14"/>
          <p:cNvCxnSpPr/>
          <p:nvPr/>
        </p:nvCxnSpPr>
        <p:spPr>
          <a:xfrm rot="10800000" flipV="1">
            <a:off x="609600" y="1828800"/>
            <a:ext cx="3352800" cy="304800"/>
          </a:xfrm>
          <a:prstGeom prst="bentConnector3">
            <a:avLst>
              <a:gd name="adj1" fmla="val 50000"/>
            </a:avLst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Соединительная линия уступом 17"/>
          <p:cNvCxnSpPr/>
          <p:nvPr/>
        </p:nvCxnSpPr>
        <p:spPr>
          <a:xfrm rot="10800000" flipV="1">
            <a:off x="3276600" y="1447800"/>
            <a:ext cx="2286000" cy="381000"/>
          </a:xfrm>
          <a:prstGeom prst="bentConnector3">
            <a:avLst>
              <a:gd name="adj1" fmla="val 50000"/>
            </a:avLst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Скругленный прямоугольник 21"/>
          <p:cNvSpPr/>
          <p:nvPr/>
        </p:nvSpPr>
        <p:spPr>
          <a:xfrm>
            <a:off x="381000" y="2209800"/>
            <a:ext cx="1828800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Познавательное развитие</a:t>
            </a:r>
            <a:endParaRPr lang="ru-RU" sz="1400" dirty="0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81000" y="5486400"/>
            <a:ext cx="1828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Физическое развитие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381000" y="3124200"/>
            <a:ext cx="18288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Социально-коммуникативное развитие </a:t>
            </a:r>
            <a:endParaRPr lang="ru-RU" sz="1400" dirty="0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381000" y="4191000"/>
            <a:ext cx="1828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Речевое развитие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381000" y="4800600"/>
            <a:ext cx="18288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Художественно-эстетическое развитие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2362200" y="1905000"/>
            <a:ext cx="64770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Математика и информатика</a:t>
            </a:r>
            <a:endParaRPr lang="ru-RU" dirty="0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2286000" y="4191000"/>
            <a:ext cx="6553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Филология</a:t>
            </a:r>
            <a:endParaRPr lang="ru-RU" dirty="0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2286000" y="4800600"/>
            <a:ext cx="6553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Искусство</a:t>
            </a:r>
            <a:endParaRPr lang="ru-RU" dirty="0"/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2286000" y="5410200"/>
            <a:ext cx="65532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Физическая культура </a:t>
            </a:r>
            <a:endParaRPr lang="ru-RU" dirty="0"/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2362200" y="2438400"/>
            <a:ext cx="6477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Технология</a:t>
            </a:r>
            <a:endParaRPr lang="ru-RU" dirty="0"/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2286000" y="3048000"/>
            <a:ext cx="2438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Обществознание и естествознание</a:t>
            </a:r>
          </a:p>
          <a:p>
            <a:pPr algn="ctr"/>
            <a:r>
              <a:rPr lang="ru-RU" dirty="0" smtClean="0"/>
              <a:t>Окружающий </a:t>
            </a:r>
            <a:r>
              <a:rPr lang="ru-RU" dirty="0" smtClean="0"/>
              <a:t>мир</a:t>
            </a:r>
            <a:endParaRPr lang="ru-RU" dirty="0"/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4724400" y="3048000"/>
            <a:ext cx="4114800" cy="381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Естественные науки</a:t>
            </a:r>
            <a:endParaRPr lang="ru-RU" dirty="0"/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4724400" y="3505200"/>
            <a:ext cx="41148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Общественные науки</a:t>
            </a:r>
            <a:endParaRPr lang="ru-RU" dirty="0"/>
          </a:p>
        </p:txBody>
      </p:sp>
      <p:grpSp>
        <p:nvGrpSpPr>
          <p:cNvPr id="35" name="Группа 34"/>
          <p:cNvGrpSpPr/>
          <p:nvPr/>
        </p:nvGrpSpPr>
        <p:grpSpPr>
          <a:xfrm>
            <a:off x="7643802" y="6324600"/>
            <a:ext cx="1500198" cy="422361"/>
            <a:chOff x="7429520" y="5958640"/>
            <a:chExt cx="1500198" cy="422361"/>
          </a:xfrm>
        </p:grpSpPr>
        <p:pic>
          <p:nvPicPr>
            <p:cNvPr id="36" name="Picture 4" descr="C:\Users\Марина\Desktop\ввв.gi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429652" y="5958640"/>
              <a:ext cx="500066" cy="3993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</p:pic>
        <p:pic>
          <p:nvPicPr>
            <p:cNvPr id="37" name="Picture 5" descr="\\parovoz\all_reklama\9191_New_Style_VG\Logo_VG\logo_vg_titul.eps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995057" y="5991268"/>
              <a:ext cx="434595" cy="366690"/>
            </a:xfrm>
            <a:prstGeom prst="rect">
              <a:avLst/>
            </a:prstGeom>
            <a:noFill/>
          </p:spPr>
        </p:pic>
        <p:pic>
          <p:nvPicPr>
            <p:cNvPr id="38" name="Picture 6" descr="C:\Documents and Settings\shestak\Рабочий стол\000002553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429520" y="5985788"/>
              <a:ext cx="500066" cy="395213"/>
            </a:xfrm>
            <a:prstGeom prst="rect">
              <a:avLst/>
            </a:prstGeom>
            <a:noFill/>
          </p:spPr>
        </p:pic>
      </p:grpSp>
      <p:sp>
        <p:nvSpPr>
          <p:cNvPr id="39" name="Скругленный прямоугольник 38"/>
          <p:cNvSpPr/>
          <p:nvPr/>
        </p:nvSpPr>
        <p:spPr>
          <a:xfrm>
            <a:off x="381000" y="6096000"/>
            <a:ext cx="8458200" cy="381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Программы внеурочной деятельности</a:t>
            </a:r>
            <a:endParaRPr lang="ru-RU" dirty="0"/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3962400" y="3733800"/>
            <a:ext cx="1600200" cy="38100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ОРКСЭ/ОДНК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\\Parovoz\covers_rekl\WEB\Big\3085_20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67600" y="304800"/>
            <a:ext cx="1381529" cy="1864505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</p:pic>
      <p:pic>
        <p:nvPicPr>
          <p:cNvPr id="4" name="Picture 2" descr="\\parovoz\all_reklama\Znaki\Trop_znak_cov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76400"/>
            <a:ext cx="774700" cy="1173163"/>
          </a:xfrm>
          <a:prstGeom prst="rect">
            <a:avLst/>
          </a:prstGeom>
          <a:noFill/>
        </p:spPr>
      </p:pic>
      <p:pic>
        <p:nvPicPr>
          <p:cNvPr id="5" name="Picture 5" descr="1002_2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1752600"/>
            <a:ext cx="1381070" cy="1800777"/>
          </a:xfrm>
          <a:prstGeom prst="rect">
            <a:avLst/>
          </a:prstGeom>
          <a:ln w="19050"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4443_200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315200" y="3810000"/>
            <a:ext cx="1621150" cy="2262629"/>
          </a:xfrm>
          <a:prstGeom prst="rect">
            <a:avLst/>
          </a:prstGeom>
          <a:ln w="19050"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2" descr="\\Parovoz\covers_rekl\WEB\Big\140_200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81800" y="1905000"/>
            <a:ext cx="1377950" cy="1963738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</p:pic>
      <p:pic>
        <p:nvPicPr>
          <p:cNvPr id="9" name="Picture 4" descr="\\Parovoz\covers_rekl\WEB\Big\402_200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15200" y="1600200"/>
            <a:ext cx="1423987" cy="1879600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</p:pic>
      <p:pic>
        <p:nvPicPr>
          <p:cNvPr id="10" name="Рисунок 9" descr="4260_200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629400" y="4038600"/>
            <a:ext cx="1587810" cy="2262629"/>
          </a:xfrm>
          <a:prstGeom prst="rect">
            <a:avLst/>
          </a:prstGeom>
          <a:ln w="19050"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7" descr="\\Parovoz\covers_rekl\WEB\Big\2069_200.gi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181600" y="3581400"/>
            <a:ext cx="1455738" cy="185682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</p:pic>
      <p:pic>
        <p:nvPicPr>
          <p:cNvPr id="13" name="Picture 9" descr="\\Parovoz\covers_rekl\WEB\Big\2553_200.gi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800600" y="4495800"/>
            <a:ext cx="1381529" cy="1795988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</p:pic>
      <p:sp>
        <p:nvSpPr>
          <p:cNvPr id="14" name="object 2"/>
          <p:cNvSpPr txBox="1">
            <a:spLocks/>
          </p:cNvSpPr>
          <p:nvPr/>
        </p:nvSpPr>
        <p:spPr>
          <a:xfrm>
            <a:off x="0" y="76200"/>
            <a:ext cx="8870950" cy="615950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-5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Учебно-методические комплекты</a:t>
            </a:r>
            <a:br>
              <a:rPr kumimoji="0" lang="ru-RU" sz="2000" b="0" i="0" u="none" strike="noStrike" kern="1200" cap="none" spc="-5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</a:br>
            <a:r>
              <a:rPr kumimoji="0" lang="ru-RU" sz="2000" b="0" i="0" u="none" strike="noStrike" kern="1200" cap="none" spc="-5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для дошкольного образования</a:t>
            </a:r>
            <a:endParaRPr kumimoji="0" lang="ru-RU" sz="2000" b="0" i="0" u="none" strike="noStrike" kern="1200" cap="none" spc="-5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2400" y="1219200"/>
            <a:ext cx="8686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cap="all" dirty="0" smtClean="0">
                <a:latin typeface="Cambria" pitchFamily="18" charset="0"/>
              </a:rPr>
              <a:t>УМК «Тропинки»</a:t>
            </a:r>
            <a:endParaRPr lang="ru-RU" sz="1600" b="1" i="1" cap="all" dirty="0">
              <a:latin typeface="Cambria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62000" y="1676400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1200" b="1" dirty="0" smtClean="0">
                <a:latin typeface="Cambria" pitchFamily="18" charset="0"/>
              </a:rPr>
              <a:t>Основная образовательная программа дошкольного образования «Тропинки»</a:t>
            </a:r>
          </a:p>
          <a:p>
            <a:pPr>
              <a:defRPr/>
            </a:pPr>
            <a:r>
              <a:rPr lang="ru-RU" sz="1200" b="1" dirty="0" smtClean="0">
                <a:latin typeface="Cambria" pitchFamily="18" charset="0"/>
              </a:rPr>
              <a:t>Руководитель авторского коллектива — </a:t>
            </a:r>
            <a:br>
              <a:rPr lang="ru-RU" sz="1200" b="1" dirty="0" smtClean="0">
                <a:latin typeface="Cambria" pitchFamily="18" charset="0"/>
              </a:rPr>
            </a:br>
            <a:r>
              <a:rPr lang="ru-RU" sz="1200" b="1" dirty="0" smtClean="0">
                <a:latin typeface="Cambria" pitchFamily="18" charset="0"/>
              </a:rPr>
              <a:t>доктор психологических наук, профессор В.Т. Кудрявцев</a:t>
            </a:r>
          </a:p>
          <a:p>
            <a:pPr>
              <a:defRPr/>
            </a:pPr>
            <a:endParaRPr lang="ru-RU" sz="1200" b="1" dirty="0" smtClean="0">
              <a:latin typeface="Cambria" pitchFamily="18" charset="0"/>
            </a:endParaRPr>
          </a:p>
          <a:p>
            <a:pPr>
              <a:defRPr/>
            </a:pPr>
            <a:endParaRPr lang="ru-RU" sz="1200" b="1" dirty="0" smtClean="0">
              <a:latin typeface="Cambria" pitchFamily="18" charset="0"/>
            </a:endParaRPr>
          </a:p>
          <a:p>
            <a:pPr>
              <a:defRPr/>
            </a:pPr>
            <a:endParaRPr lang="ru-RU" sz="1200" b="1" dirty="0" smtClean="0">
              <a:latin typeface="Cambria" pitchFamily="18" charset="0"/>
            </a:endParaRPr>
          </a:p>
          <a:p>
            <a:pPr>
              <a:defRPr/>
            </a:pPr>
            <a:r>
              <a:rPr lang="ru-RU" sz="1200" b="1" dirty="0" smtClean="0">
                <a:latin typeface="Cambria" pitchFamily="18" charset="0"/>
              </a:rPr>
              <a:t>Программа «Тропинки» строится по образовательным областям: физическая культура, здоровье, безопасность, социализация, труд, познание, коммуникация, чтение художественной литературы, художественное творчество, музыка.</a:t>
            </a:r>
          </a:p>
          <a:p>
            <a:endParaRPr lang="ru-RU" dirty="0"/>
          </a:p>
        </p:txBody>
      </p:sp>
      <p:grpSp>
        <p:nvGrpSpPr>
          <p:cNvPr id="17" name="Группа 16"/>
          <p:cNvGrpSpPr/>
          <p:nvPr/>
        </p:nvGrpSpPr>
        <p:grpSpPr>
          <a:xfrm>
            <a:off x="7643802" y="6324600"/>
            <a:ext cx="1500198" cy="422361"/>
            <a:chOff x="7429520" y="5958640"/>
            <a:chExt cx="1500198" cy="422361"/>
          </a:xfrm>
        </p:grpSpPr>
        <p:pic>
          <p:nvPicPr>
            <p:cNvPr id="18" name="Picture 4" descr="C:\Users\Марина\Desktop\ввв.gif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8429652" y="5958640"/>
              <a:ext cx="500066" cy="3993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</p:pic>
        <p:pic>
          <p:nvPicPr>
            <p:cNvPr id="19" name="Picture 5" descr="\\parovoz\all_reklama\9191_New_Style_VG\Logo_VG\logo_vg_titul.eps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7995057" y="5991268"/>
              <a:ext cx="434595" cy="366690"/>
            </a:xfrm>
            <a:prstGeom prst="rect">
              <a:avLst/>
            </a:prstGeom>
            <a:noFill/>
          </p:spPr>
        </p:pic>
        <p:pic>
          <p:nvPicPr>
            <p:cNvPr id="20" name="Picture 6" descr="C:\Documents and Settings\shestak\Рабочий стол\000002553.jpg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7429520" y="5985788"/>
              <a:ext cx="500066" cy="395213"/>
            </a:xfrm>
            <a:prstGeom prst="rect">
              <a:avLst/>
            </a:prstGeom>
            <a:noFill/>
          </p:spPr>
        </p:pic>
      </p:grp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НИКО</Template>
  <TotalTime>19406</TotalTime>
  <Words>1295</Words>
  <Application>Microsoft Office PowerPoint</Application>
  <PresentationFormat>Экран (4:3)</PresentationFormat>
  <Paragraphs>225</Paragraphs>
  <Slides>22</Slides>
  <Notes>9</Notes>
  <HiddenSlides>1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22</vt:i4>
      </vt:variant>
    </vt:vector>
  </HeadingPairs>
  <TitlesOfParts>
    <vt:vector size="24" baseType="lpstr">
      <vt:lpstr>Обычная</vt:lpstr>
      <vt:lpstr>Тема Office</vt:lpstr>
      <vt:lpstr>Объединенная издательская группа «ДРОФА»-«ВЕНТАНА-ГРАФ»-«АСТРЕЛЬ»   «Информационно-образовательная  среда как условие преемственности начального и основного общего образования»</vt:lpstr>
      <vt:lpstr>Слайд 2</vt:lpstr>
      <vt:lpstr>Слайд 3</vt:lpstr>
      <vt:lpstr>Слайд 4</vt:lpstr>
      <vt:lpstr>Слайд 5</vt:lpstr>
      <vt:lpstr>Слайд 6</vt:lpstr>
      <vt:lpstr>Что такое ИОС?</vt:lpstr>
      <vt:lpstr>Преемственность программ</vt:lpstr>
      <vt:lpstr>Слайд 9</vt:lpstr>
      <vt:lpstr>Слайд 10</vt:lpstr>
      <vt:lpstr>Учебно-методические комплекты для начального общего образования</vt:lpstr>
      <vt:lpstr>Учебно-методические комплекты для начального общего образования</vt:lpstr>
      <vt:lpstr>Учебно-методические комплекты для начального общего образования</vt:lpstr>
      <vt:lpstr>Слайд 14</vt:lpstr>
      <vt:lpstr>Учебно-методические комплекты  для основного и среднего общего образования</vt:lpstr>
      <vt:lpstr>Система УМК «ВЕРТИКАЛЬ»</vt:lpstr>
      <vt:lpstr>Система УМК «Алгоритм успеха»</vt:lpstr>
      <vt:lpstr>Слайд 18</vt:lpstr>
      <vt:lpstr>Электронная форма учебников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Концепция посадочной страницы электронных форм учебников издательства «ДРОФА»</dc:title>
  <cp:lastModifiedBy>samsonova</cp:lastModifiedBy>
  <cp:revision>1193</cp:revision>
  <dcterms:created xsi:type="dcterms:W3CDTF">2015-06-09T10:30:26Z</dcterms:created>
  <dcterms:modified xsi:type="dcterms:W3CDTF">2016-02-26T10:52:36Z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2015-06-04T00:00:00Z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2015-06-09T00:00:00Z</vt:filetime>
  </property>
</Properties>
</file>