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818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5ED7D-9D8A-4E7C-A5C4-85B91865B395}" type="doc">
      <dgm:prSet loTypeId="urn:microsoft.com/office/officeart/2005/8/layout/venn1" loCatId="relationship" qsTypeId="urn:microsoft.com/office/officeart/2005/8/quickstyle/3d3" qsCatId="3D" csTypeId="urn:microsoft.com/office/officeart/2005/8/colors/colorful5" csCatId="colorful" phldr="1"/>
      <dgm:spPr/>
    </dgm:pt>
    <dgm:pt modelId="{35AB72E0-7366-43CC-9654-34129A8C498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День рождения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4E9DD0D-E9F8-475C-9BED-AAD392FAC2C4}" type="parTrans" cxnId="{57F6A65C-5C14-4EC2-B700-E54AAF87FB27}">
      <dgm:prSet/>
      <dgm:spPr/>
      <dgm:t>
        <a:bodyPr/>
        <a:lstStyle/>
        <a:p>
          <a:endParaRPr lang="ru-RU"/>
        </a:p>
      </dgm:t>
    </dgm:pt>
    <dgm:pt modelId="{5FFE3F0C-BAF3-4967-8F30-EB2F72777A70}" type="sibTrans" cxnId="{57F6A65C-5C14-4EC2-B700-E54AAF87FB27}">
      <dgm:prSet/>
      <dgm:spPr/>
      <dgm:t>
        <a:bodyPr/>
        <a:lstStyle/>
        <a:p>
          <a:endParaRPr lang="ru-RU"/>
        </a:p>
      </dgm:t>
    </dgm:pt>
    <dgm:pt modelId="{94443D1D-B5EC-4EFE-B688-580B416CBA0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Деление на команды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F5559B3-8EEC-4AF5-975E-FAAD2D414843}" type="parTrans" cxnId="{BC70986F-5B99-4EE2-95CB-953429637081}">
      <dgm:prSet/>
      <dgm:spPr/>
      <dgm:t>
        <a:bodyPr/>
        <a:lstStyle/>
        <a:p>
          <a:endParaRPr lang="ru-RU"/>
        </a:p>
      </dgm:t>
    </dgm:pt>
    <dgm:pt modelId="{B807B9D2-F4CD-403E-A617-9C0EEDB5251C}" type="sibTrans" cxnId="{BC70986F-5B99-4EE2-95CB-953429637081}">
      <dgm:prSet/>
      <dgm:spPr/>
      <dgm:t>
        <a:bodyPr/>
        <a:lstStyle/>
        <a:p>
          <a:endParaRPr lang="ru-RU"/>
        </a:p>
      </dgm:t>
    </dgm:pt>
    <dgm:pt modelId="{4DFAF823-BF3C-485E-A302-6E375D22A89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Пермский край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CAA887-AFF0-4B27-BE7E-A94A5335B3D8}" type="sibTrans" cxnId="{3303E6A2-BCA7-47D8-BE44-D38ACE8E921E}">
      <dgm:prSet/>
      <dgm:spPr/>
      <dgm:t>
        <a:bodyPr/>
        <a:lstStyle/>
        <a:p>
          <a:endParaRPr lang="ru-RU"/>
        </a:p>
      </dgm:t>
    </dgm:pt>
    <dgm:pt modelId="{6E375F1F-275A-4D02-B159-1AB6BC57E2FC}" type="parTrans" cxnId="{3303E6A2-BCA7-47D8-BE44-D38ACE8E921E}">
      <dgm:prSet/>
      <dgm:spPr/>
      <dgm:t>
        <a:bodyPr/>
        <a:lstStyle/>
        <a:p>
          <a:endParaRPr lang="ru-RU"/>
        </a:p>
      </dgm:t>
    </dgm:pt>
    <dgm:pt modelId="{DEC4E5BF-4E48-4444-8696-4BE742A42A5C}" type="pres">
      <dgm:prSet presAssocID="{0815ED7D-9D8A-4E7C-A5C4-85B91865B395}" presName="compositeShape" presStyleCnt="0">
        <dgm:presLayoutVars>
          <dgm:chMax val="7"/>
          <dgm:dir/>
          <dgm:resizeHandles val="exact"/>
        </dgm:presLayoutVars>
      </dgm:prSet>
      <dgm:spPr/>
    </dgm:pt>
    <dgm:pt modelId="{925A92DB-7973-4B5E-AF2C-385D5B8AE437}" type="pres">
      <dgm:prSet presAssocID="{35AB72E0-7366-43CC-9654-34129A8C4985}" presName="circ1" presStyleLbl="vennNode1" presStyleIdx="0" presStyleCnt="3"/>
      <dgm:spPr/>
      <dgm:t>
        <a:bodyPr/>
        <a:lstStyle/>
        <a:p>
          <a:endParaRPr lang="ru-RU"/>
        </a:p>
      </dgm:t>
    </dgm:pt>
    <dgm:pt modelId="{AB86E7F2-D4F7-4B39-BE3B-1646FEEB8175}" type="pres">
      <dgm:prSet presAssocID="{35AB72E0-7366-43CC-9654-34129A8C498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212F8-BC90-4033-A30B-135F757A2AC7}" type="pres">
      <dgm:prSet presAssocID="{94443D1D-B5EC-4EFE-B688-580B416CBA03}" presName="circ2" presStyleLbl="vennNode1" presStyleIdx="1" presStyleCnt="3"/>
      <dgm:spPr/>
      <dgm:t>
        <a:bodyPr/>
        <a:lstStyle/>
        <a:p>
          <a:endParaRPr lang="ru-RU"/>
        </a:p>
      </dgm:t>
    </dgm:pt>
    <dgm:pt modelId="{FCF910B6-A17A-44D4-A25D-04171FD59AC4}" type="pres">
      <dgm:prSet presAssocID="{94443D1D-B5EC-4EFE-B688-580B416CBA0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39873-437E-4378-A422-17246A0BFC9B}" type="pres">
      <dgm:prSet presAssocID="{4DFAF823-BF3C-485E-A302-6E375D22A894}" presName="circ3" presStyleLbl="vennNode1" presStyleIdx="2" presStyleCnt="3"/>
      <dgm:spPr/>
      <dgm:t>
        <a:bodyPr/>
        <a:lstStyle/>
        <a:p>
          <a:endParaRPr lang="ru-RU"/>
        </a:p>
      </dgm:t>
    </dgm:pt>
    <dgm:pt modelId="{2A431EEB-F204-4766-99CE-437B9F6B059C}" type="pres">
      <dgm:prSet presAssocID="{4DFAF823-BF3C-485E-A302-6E375D22A89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A49ADA-3D32-497E-A92A-F2493D394581}" type="presOf" srcId="{94443D1D-B5EC-4EFE-B688-580B416CBA03}" destId="{FCF910B6-A17A-44D4-A25D-04171FD59AC4}" srcOrd="1" destOrd="0" presId="urn:microsoft.com/office/officeart/2005/8/layout/venn1"/>
    <dgm:cxn modelId="{57F6A65C-5C14-4EC2-B700-E54AAF87FB27}" srcId="{0815ED7D-9D8A-4E7C-A5C4-85B91865B395}" destId="{35AB72E0-7366-43CC-9654-34129A8C4985}" srcOrd="0" destOrd="0" parTransId="{64E9DD0D-E9F8-475C-9BED-AAD392FAC2C4}" sibTransId="{5FFE3F0C-BAF3-4967-8F30-EB2F72777A70}"/>
    <dgm:cxn modelId="{270CC27A-CDEB-4B8F-9D63-4607543CA9C3}" type="presOf" srcId="{4DFAF823-BF3C-485E-A302-6E375D22A894}" destId="{F2839873-437E-4378-A422-17246A0BFC9B}" srcOrd="0" destOrd="0" presId="urn:microsoft.com/office/officeart/2005/8/layout/venn1"/>
    <dgm:cxn modelId="{3303E6A2-BCA7-47D8-BE44-D38ACE8E921E}" srcId="{0815ED7D-9D8A-4E7C-A5C4-85B91865B395}" destId="{4DFAF823-BF3C-485E-A302-6E375D22A894}" srcOrd="2" destOrd="0" parTransId="{6E375F1F-275A-4D02-B159-1AB6BC57E2FC}" sibTransId="{49CAA887-AFF0-4B27-BE7E-A94A5335B3D8}"/>
    <dgm:cxn modelId="{BC70986F-5B99-4EE2-95CB-953429637081}" srcId="{0815ED7D-9D8A-4E7C-A5C4-85B91865B395}" destId="{94443D1D-B5EC-4EFE-B688-580B416CBA03}" srcOrd="1" destOrd="0" parTransId="{1F5559B3-8EEC-4AF5-975E-FAAD2D414843}" sibTransId="{B807B9D2-F4CD-403E-A617-9C0EEDB5251C}"/>
    <dgm:cxn modelId="{F6468191-8697-4595-96B6-D0DD4351EB2C}" type="presOf" srcId="{4DFAF823-BF3C-485E-A302-6E375D22A894}" destId="{2A431EEB-F204-4766-99CE-437B9F6B059C}" srcOrd="1" destOrd="0" presId="urn:microsoft.com/office/officeart/2005/8/layout/venn1"/>
    <dgm:cxn modelId="{9752950E-40F0-47B6-86B1-6C9E5C702332}" type="presOf" srcId="{35AB72E0-7366-43CC-9654-34129A8C4985}" destId="{AB86E7F2-D4F7-4B39-BE3B-1646FEEB8175}" srcOrd="1" destOrd="0" presId="urn:microsoft.com/office/officeart/2005/8/layout/venn1"/>
    <dgm:cxn modelId="{906378A5-EA2A-428E-A3DD-B2355C2A7358}" type="presOf" srcId="{94443D1D-B5EC-4EFE-B688-580B416CBA03}" destId="{DC3212F8-BC90-4033-A30B-135F757A2AC7}" srcOrd="0" destOrd="0" presId="urn:microsoft.com/office/officeart/2005/8/layout/venn1"/>
    <dgm:cxn modelId="{C6753370-47FA-4ED5-9299-37E975909B1F}" type="presOf" srcId="{0815ED7D-9D8A-4E7C-A5C4-85B91865B395}" destId="{DEC4E5BF-4E48-4444-8696-4BE742A42A5C}" srcOrd="0" destOrd="0" presId="urn:microsoft.com/office/officeart/2005/8/layout/venn1"/>
    <dgm:cxn modelId="{4491E101-5540-4C58-AC51-A814766D7E58}" type="presOf" srcId="{35AB72E0-7366-43CC-9654-34129A8C4985}" destId="{925A92DB-7973-4B5E-AF2C-385D5B8AE437}" srcOrd="0" destOrd="0" presId="urn:microsoft.com/office/officeart/2005/8/layout/venn1"/>
    <dgm:cxn modelId="{3D94C02B-378E-433A-BEA0-43E92F8275AF}" type="presParOf" srcId="{DEC4E5BF-4E48-4444-8696-4BE742A42A5C}" destId="{925A92DB-7973-4B5E-AF2C-385D5B8AE437}" srcOrd="0" destOrd="0" presId="urn:microsoft.com/office/officeart/2005/8/layout/venn1"/>
    <dgm:cxn modelId="{A6496319-7E1D-4471-A736-52F75427A330}" type="presParOf" srcId="{DEC4E5BF-4E48-4444-8696-4BE742A42A5C}" destId="{AB86E7F2-D4F7-4B39-BE3B-1646FEEB8175}" srcOrd="1" destOrd="0" presId="urn:microsoft.com/office/officeart/2005/8/layout/venn1"/>
    <dgm:cxn modelId="{98BF0407-34F1-4BF4-B210-BCDA56C11CDC}" type="presParOf" srcId="{DEC4E5BF-4E48-4444-8696-4BE742A42A5C}" destId="{DC3212F8-BC90-4033-A30B-135F757A2AC7}" srcOrd="2" destOrd="0" presId="urn:microsoft.com/office/officeart/2005/8/layout/venn1"/>
    <dgm:cxn modelId="{42C7C2B1-4465-410E-8629-8C577512D793}" type="presParOf" srcId="{DEC4E5BF-4E48-4444-8696-4BE742A42A5C}" destId="{FCF910B6-A17A-44D4-A25D-04171FD59AC4}" srcOrd="3" destOrd="0" presId="urn:microsoft.com/office/officeart/2005/8/layout/venn1"/>
    <dgm:cxn modelId="{4DE96454-B66E-47A2-8390-CEB240916D17}" type="presParOf" srcId="{DEC4E5BF-4E48-4444-8696-4BE742A42A5C}" destId="{F2839873-437E-4378-A422-17246A0BFC9B}" srcOrd="4" destOrd="0" presId="urn:microsoft.com/office/officeart/2005/8/layout/venn1"/>
    <dgm:cxn modelId="{C75D9457-1FA9-4775-BFC8-865D987CB9CC}" type="presParOf" srcId="{DEC4E5BF-4E48-4444-8696-4BE742A42A5C}" destId="{2A431EEB-F204-4766-99CE-437B9F6B059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5A92DB-7973-4B5E-AF2C-385D5B8AE437}">
      <dsp:nvSpPr>
        <dsp:cNvPr id="0" name=""/>
        <dsp:cNvSpPr/>
      </dsp:nvSpPr>
      <dsp:spPr>
        <a:xfrm>
          <a:off x="2250296" y="53578"/>
          <a:ext cx="2571768" cy="257176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День рождения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3199" y="503637"/>
        <a:ext cx="1885963" cy="1157295"/>
      </dsp:txXfrm>
    </dsp:sp>
    <dsp:sp modelId="{DC3212F8-BC90-4033-A30B-135F757A2AC7}">
      <dsp:nvSpPr>
        <dsp:cNvPr id="0" name=""/>
        <dsp:cNvSpPr/>
      </dsp:nvSpPr>
      <dsp:spPr>
        <a:xfrm>
          <a:off x="3178276" y="1660933"/>
          <a:ext cx="2571768" cy="2571768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Деление на команды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4809" y="2325306"/>
        <a:ext cx="1543060" cy="1414472"/>
      </dsp:txXfrm>
    </dsp:sp>
    <dsp:sp modelId="{F2839873-437E-4378-A422-17246A0BFC9B}">
      <dsp:nvSpPr>
        <dsp:cNvPr id="0" name=""/>
        <dsp:cNvSpPr/>
      </dsp:nvSpPr>
      <dsp:spPr>
        <a:xfrm>
          <a:off x="1322317" y="1660933"/>
          <a:ext cx="2571768" cy="2571768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Пермский край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4492" y="2325306"/>
        <a:ext cx="1543060" cy="1414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958-4B71-4764-B95E-713A49EEF9B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9160-C7D5-4184-87CE-4AEAD3427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958-4B71-4764-B95E-713A49EEF9B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9160-C7D5-4184-87CE-4AEAD3427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958-4B71-4764-B95E-713A49EEF9B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9160-C7D5-4184-87CE-4AEAD3427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958-4B71-4764-B95E-713A49EEF9B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9160-C7D5-4184-87CE-4AEAD3427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958-4B71-4764-B95E-713A49EEF9B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9160-C7D5-4184-87CE-4AEAD3427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958-4B71-4764-B95E-713A49EEF9B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9160-C7D5-4184-87CE-4AEAD3427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958-4B71-4764-B95E-713A49EEF9B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9160-C7D5-4184-87CE-4AEAD3427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958-4B71-4764-B95E-713A49EEF9B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9160-C7D5-4184-87CE-4AEAD3427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958-4B71-4764-B95E-713A49EEF9B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9160-C7D5-4184-87CE-4AEAD3427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958-4B71-4764-B95E-713A49EEF9B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9160-C7D5-4184-87CE-4AEAD3427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958-4B71-4764-B95E-713A49EEF9B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9160-C7D5-4184-87CE-4AEAD3427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EC958-4B71-4764-B95E-713A49EEF9B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09160-C7D5-4184-87CE-4AEAD3427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ndzap@yandex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55;&#1077;&#1088;&#1084;&#1089;&#1082;&#1080;&#1081;%20&#1082;&#1088;&#1072;&#1081;%20.wmv" TargetMode="External"/><Relationship Id="rId7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05/veselyie-rebyata-shablon-prevy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89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2071678"/>
            <a:ext cx="6929454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Образовательное событие как ресурс формирования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результатов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5286388"/>
            <a:ext cx="5772168" cy="1323972"/>
          </a:xfrm>
        </p:spPr>
        <p:txBody>
          <a:bodyPr>
            <a:noAutofit/>
          </a:bodyPr>
          <a:lstStyle/>
          <a:p>
            <a:pPr algn="just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Саламатова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Т.В., учитель истории и обществознания</a:t>
            </a:r>
          </a:p>
          <a:p>
            <a:pPr algn="just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Султаншина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Л.Ш. , учитель географии</a:t>
            </a:r>
          </a:p>
          <a:p>
            <a:pPr algn="just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Хоймова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Т.В., учитель истории и обществознания</a:t>
            </a:r>
          </a:p>
          <a:p>
            <a:pPr algn="just"/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Чайковский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5984" y="214290"/>
            <a:ext cx="6599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№1»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chalo4ka.ru/wp-content/uploads/2014/05/veselyie-rebyata-shablon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Телеграмма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Задание: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Раскодируйте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информацию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Найдите в тексте гимна Пермского края (во 2 куплете) предложение, в котором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три числительных,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предложение состоит из 8 слов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восклицательное по цели высказывания.</a:t>
            </a:r>
          </a:p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Отправьте это предложение телеграммой, пояснив, о чем идет речь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лыбающееся лицо 5">
            <a:hlinkClick r:id="rId4" action="ppaction://hlinksldjump"/>
          </p:cNvPr>
          <p:cNvSpPr/>
          <p:nvPr/>
        </p:nvSpPr>
        <p:spPr>
          <a:xfrm>
            <a:off x="8286776" y="142852"/>
            <a:ext cx="700086" cy="642942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chalo4ka.ru/wp-content/uploads/2014/05/veselyie-rebyata-shablon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«10 вопросов в чате»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отгадайте выдающегося государственного деятеля, географа, историка, чьё имя связано с Пермским краем, используя детскую игру «Да. Нет».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Ваша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задача: задавать вопросы собеседнику, общаясь в чате. Вопросы составить таким образом, чтобы можно было получить в ответ только «Да или нет».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лыбающееся лицо 5">
            <a:hlinkClick r:id="rId3" action="ppaction://hlinksldjump"/>
          </p:cNvPr>
          <p:cNvSpPr/>
          <p:nvPr/>
        </p:nvSpPr>
        <p:spPr>
          <a:xfrm>
            <a:off x="8501090" y="142852"/>
            <a:ext cx="500066" cy="500066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chalo4ka.ru/wp-content/uploads/2014/05/veselyie-rebyata-shablon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Электронное письмо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Задание: Прочитайте текст. Заполните пропуски в тексте, используя данные таблицы.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25 марта _____ года недалеко от города Чайковского, между деревнями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Чумна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приземлился пятый корабль-спутник  «___________________»с собакой ____________________.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память об этом событии, 12 апреля 1986 года близ места события открыт памятник пятому кораблю-спутнику серии «Восток».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62150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chalo4ka.ru/wp-content/uploads/2014/05/veselyie-rebyata-shablon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Электронное письмо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62150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285860"/>
          <a:ext cx="8143932" cy="3919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034"/>
                <a:gridCol w="5454898"/>
              </a:tblGrid>
              <a:tr h="25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Событие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6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 октября 1957 года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первый искусственный спутник Земли — Спутник-1.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9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 ноября 1957 года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первый спутник Спутник-2 с живым существом на борту — собакой Лайка.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6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13 сентября 1959 года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первый спутник достигший поверхности Луны — Луна-2.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9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19 августа 1960 года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Спутник-5 в первый раз возвращается на Землю с 2 живыми существами на борту — собаками Белкой и Стрелкой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9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25 марта 1961 года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корабль «Восток», полет собачки Звездочки. Вместе с собакой летал и манекен «Иван Иванович».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2976" y="5072074"/>
            <a:ext cx="6515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Отправьте письмо на электронный адрес: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  <a:hlinkClick r:id="rId3"/>
              </a:rPr>
              <a:t>andzap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  <a:hlinkClick r:id="rId3"/>
              </a:rPr>
              <a:t>yandex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Улыбающееся лицо 8">
            <a:hlinkClick r:id="rId4" action="ppaction://hlinksldjump"/>
          </p:cNvPr>
          <p:cNvSpPr/>
          <p:nvPr/>
        </p:nvSpPr>
        <p:spPr>
          <a:xfrm>
            <a:off x="8286776" y="142852"/>
            <a:ext cx="700086" cy="642942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chalo4ka.ru/wp-content/uploads/2014/05/veselyie-rebyata-shablon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 чудес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Пермского края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Выберите 7 «чудес Пермского края» из предложенного списка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Вспомните информацию полученную в библиотеке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(по созданию книги)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Создайте книгу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Презентуйте книгу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chalo4ka.ru/wp-content/uploads/2014/05/veselyie-rebyata-shablon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28662" y="214290"/>
          <a:ext cx="7858180" cy="5422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9090"/>
                <a:gridCol w="3929090"/>
              </a:tblGrid>
              <a:tr h="40765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1.Басеги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14. Национальность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Пермянка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Хохловка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Адово озеро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16. Танковый корпус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00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Воздушный шар (небесная ярмарка)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17. Чердынь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Очер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18. Медведь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Оса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19. Белый, красный,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голубой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Плакун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20. Евангелие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99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 Собачка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21. Губернатор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 Суксун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22. Усть-Качка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 Сабантуй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23. «Восток»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61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 Богатырь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24. Пещера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 Соль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25. Монастырь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 Татищев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26. Кама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20160229_220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achalo4ka.ru/wp-content/uploads/2014/05/veselyie-rebyata-shablon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Декабрь, 2015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Образовательное событие </a:t>
            </a:r>
          </a:p>
          <a:p>
            <a:pPr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«Побег из класса»,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посвященное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10-летию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образования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Пермского края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chalo4ka.ru/wp-content/uploads/2014/05/veselyie-rebyata-shablon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План-событие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Мотивационный этап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Теоретический этап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библиотечный урок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Информационный этап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Практический этап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Презентационный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chalo4ka.ru/wp-content/uploads/2014/05/veselyie-rebyata-shablon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ru-RU" dirty="0" smtClean="0"/>
              <a:t>Игра «Верю- не верю»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229600" cy="542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Пермский край образовался в 2005.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1142984"/>
            <a:ext cx="8229600" cy="542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Пермский край образован 1 декабря 2005 года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571612"/>
            <a:ext cx="8092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На гербе Пермского края изображен лось.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://www.heraldicum.ru/russia/subjects/images/perm.gif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57166"/>
            <a:ext cx="4786346" cy="563099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2071678"/>
            <a:ext cx="84239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3.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Столицей Пермского края  является Москва.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42976" y="2571744"/>
            <a:ext cx="773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Административным центром Пермского края  является Пермь 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2928935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4. Главой Пермского края является Д.А. Медведев.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28630" y="3429000"/>
            <a:ext cx="821537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Губернатором Пермского края является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Ф.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Басаргин</a:t>
            </a:r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3" name="Picture 2" descr="http://blog.permkrai.ru/image.axd?picture=/avatars/Large/a773ea33e8b9e486a020bdba1606bf1cb495226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0"/>
            <a:ext cx="5429256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57158" y="3929066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 Крупнейшей рекой Пермского края является  Кама.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5918" y="4572008"/>
            <a:ext cx="7358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Самой  крупной  рекой Пермского края является 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Кама</a:t>
            </a: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8" name="Picture 2" descr="Кам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0"/>
            <a:ext cx="63341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Улыбающееся лицо 18">
            <a:hlinkClick r:id="rId7" action="ppaction://hlinksldjump"/>
          </p:cNvPr>
          <p:cNvSpPr/>
          <p:nvPr/>
        </p:nvSpPr>
        <p:spPr>
          <a:xfrm>
            <a:off x="8072462" y="142852"/>
            <a:ext cx="857256" cy="714380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10" grpId="0"/>
      <p:bldP spid="11" grpId="0"/>
      <p:bldP spid="14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chalo4ka.ru/wp-content/uploads/2014/05/veselyie-rebyata-shablon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Деление на группы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4500594"/>
          </a:xfrm>
        </p:spPr>
        <p:txBody>
          <a:bodyPr/>
          <a:lstStyle/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285852" y="1285860"/>
          <a:ext cx="707236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олилиния 12"/>
          <p:cNvSpPr/>
          <p:nvPr/>
        </p:nvSpPr>
        <p:spPr>
          <a:xfrm>
            <a:off x="4500562" y="3357562"/>
            <a:ext cx="642942" cy="570661"/>
          </a:xfrm>
          <a:custGeom>
            <a:avLst/>
            <a:gdLst>
              <a:gd name="connsiteX0" fmla="*/ 0 w 571504"/>
              <a:gd name="connsiteY0" fmla="*/ 500066 h 500066"/>
              <a:gd name="connsiteX1" fmla="*/ 285752 w 571504"/>
              <a:gd name="connsiteY1" fmla="*/ 0 h 500066"/>
              <a:gd name="connsiteX2" fmla="*/ 571504 w 571504"/>
              <a:gd name="connsiteY2" fmla="*/ 500066 h 500066"/>
              <a:gd name="connsiteX3" fmla="*/ 0 w 571504"/>
              <a:gd name="connsiteY3" fmla="*/ 500066 h 500066"/>
              <a:gd name="connsiteX0" fmla="*/ 0 w 571504"/>
              <a:gd name="connsiteY0" fmla="*/ 500066 h 570661"/>
              <a:gd name="connsiteX1" fmla="*/ 285752 w 571504"/>
              <a:gd name="connsiteY1" fmla="*/ 0 h 570661"/>
              <a:gd name="connsiteX2" fmla="*/ 571504 w 571504"/>
              <a:gd name="connsiteY2" fmla="*/ 500066 h 570661"/>
              <a:gd name="connsiteX3" fmla="*/ 272506 w 571504"/>
              <a:gd name="connsiteY3" fmla="*/ 570661 h 570661"/>
              <a:gd name="connsiteX4" fmla="*/ 0 w 571504"/>
              <a:gd name="connsiteY4" fmla="*/ 500066 h 570661"/>
              <a:gd name="connsiteX0" fmla="*/ 0 w 571504"/>
              <a:gd name="connsiteY0" fmla="*/ 500066 h 570661"/>
              <a:gd name="connsiteX1" fmla="*/ 285752 w 571504"/>
              <a:gd name="connsiteY1" fmla="*/ 0 h 570661"/>
              <a:gd name="connsiteX2" fmla="*/ 414746 w 571504"/>
              <a:gd name="connsiteY2" fmla="*/ 218395 h 570661"/>
              <a:gd name="connsiteX3" fmla="*/ 571504 w 571504"/>
              <a:gd name="connsiteY3" fmla="*/ 500066 h 570661"/>
              <a:gd name="connsiteX4" fmla="*/ 272506 w 571504"/>
              <a:gd name="connsiteY4" fmla="*/ 570661 h 570661"/>
              <a:gd name="connsiteX5" fmla="*/ 0 w 571504"/>
              <a:gd name="connsiteY5" fmla="*/ 500066 h 570661"/>
              <a:gd name="connsiteX0" fmla="*/ 0 w 571504"/>
              <a:gd name="connsiteY0" fmla="*/ 500066 h 570661"/>
              <a:gd name="connsiteX1" fmla="*/ 285752 w 571504"/>
              <a:gd name="connsiteY1" fmla="*/ 0 h 570661"/>
              <a:gd name="connsiteX2" fmla="*/ 478218 w 571504"/>
              <a:gd name="connsiteY2" fmla="*/ 218395 h 570661"/>
              <a:gd name="connsiteX3" fmla="*/ 571504 w 571504"/>
              <a:gd name="connsiteY3" fmla="*/ 500066 h 570661"/>
              <a:gd name="connsiteX4" fmla="*/ 272506 w 571504"/>
              <a:gd name="connsiteY4" fmla="*/ 570661 h 570661"/>
              <a:gd name="connsiteX5" fmla="*/ 0 w 571504"/>
              <a:gd name="connsiteY5" fmla="*/ 500066 h 570661"/>
              <a:gd name="connsiteX0" fmla="*/ 0 w 571504"/>
              <a:gd name="connsiteY0" fmla="*/ 500066 h 570661"/>
              <a:gd name="connsiteX1" fmla="*/ 150586 w 571504"/>
              <a:gd name="connsiteY1" fmla="*/ 153465 h 570661"/>
              <a:gd name="connsiteX2" fmla="*/ 285752 w 571504"/>
              <a:gd name="connsiteY2" fmla="*/ 0 h 570661"/>
              <a:gd name="connsiteX3" fmla="*/ 478218 w 571504"/>
              <a:gd name="connsiteY3" fmla="*/ 218395 h 570661"/>
              <a:gd name="connsiteX4" fmla="*/ 571504 w 571504"/>
              <a:gd name="connsiteY4" fmla="*/ 500066 h 570661"/>
              <a:gd name="connsiteX5" fmla="*/ 272506 w 571504"/>
              <a:gd name="connsiteY5" fmla="*/ 570661 h 570661"/>
              <a:gd name="connsiteX6" fmla="*/ 0 w 571504"/>
              <a:gd name="connsiteY6" fmla="*/ 500066 h 57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504" h="570661">
                <a:moveTo>
                  <a:pt x="0" y="500066"/>
                </a:moveTo>
                <a:lnTo>
                  <a:pt x="150586" y="153465"/>
                </a:lnTo>
                <a:lnTo>
                  <a:pt x="285752" y="0"/>
                </a:lnTo>
                <a:lnTo>
                  <a:pt x="478218" y="218395"/>
                </a:lnTo>
                <a:lnTo>
                  <a:pt x="571504" y="500066"/>
                </a:lnTo>
                <a:lnTo>
                  <a:pt x="272506" y="570661"/>
                </a:lnTo>
                <a:lnTo>
                  <a:pt x="0" y="5000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>
            <a:hlinkClick r:id="rId8" action="ppaction://hlinksldjump"/>
          </p:cNvPr>
          <p:cNvSpPr/>
          <p:nvPr/>
        </p:nvSpPr>
        <p:spPr>
          <a:xfrm>
            <a:off x="8286776" y="142852"/>
            <a:ext cx="557210" cy="571504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chalo4ka.ru/wp-content/uploads/2014/05/veselyie-rebyata-shablon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46158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Квест-игра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5"/>
            <a:ext cx="8229600" cy="457203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320841" y="3178173"/>
            <a:ext cx="4357718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7158" y="500042"/>
            <a:ext cx="285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kern="0" spc="-10" dirty="0" smtClean="0"/>
              <a:t>Растительный </a:t>
            </a:r>
          </a:p>
          <a:p>
            <a:endParaRPr lang="ru-RU" sz="1200" b="1" kern="0" spc="-10" dirty="0" smtClean="0"/>
          </a:p>
          <a:p>
            <a:r>
              <a:rPr lang="ru-RU" sz="1200" b="1" kern="0" spc="-10" dirty="0" smtClean="0"/>
              <a:t>и </a:t>
            </a:r>
          </a:p>
          <a:p>
            <a:endParaRPr lang="ru-RU" sz="1200" b="1" kern="0" spc="-10" dirty="0" smtClean="0"/>
          </a:p>
          <a:p>
            <a:r>
              <a:rPr lang="ru-RU" sz="1200" b="1" kern="0" spc="-10" dirty="0" smtClean="0"/>
              <a:t>животный </a:t>
            </a:r>
          </a:p>
          <a:p>
            <a:endParaRPr lang="ru-RU" sz="1200" b="1" kern="0" spc="-10" dirty="0" smtClean="0"/>
          </a:p>
          <a:p>
            <a:r>
              <a:rPr lang="ru-RU" sz="1200" b="1" kern="0" spc="-10" dirty="0" smtClean="0"/>
              <a:t>мир</a:t>
            </a:r>
            <a:endParaRPr lang="ru-RU" sz="1200" b="1" kern="0" spc="-10" dirty="0"/>
          </a:p>
        </p:txBody>
      </p:sp>
      <p:sp>
        <p:nvSpPr>
          <p:cNvPr id="14" name="TextBox 13"/>
          <p:cNvSpPr txBox="1"/>
          <p:nvPr/>
        </p:nvSpPr>
        <p:spPr>
          <a:xfrm>
            <a:off x="1357290" y="1714488"/>
            <a:ext cx="2857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kern="0" spc="-10" dirty="0" smtClean="0"/>
              <a:t>Социум  </a:t>
            </a:r>
          </a:p>
          <a:p>
            <a:r>
              <a:rPr lang="ru-RU" sz="1200" b="1" kern="0" spc="-10" dirty="0" smtClean="0"/>
              <a:t>традиции</a:t>
            </a:r>
            <a:endParaRPr lang="ru-RU" sz="1200" b="1" kern="0" spc="-10" dirty="0"/>
          </a:p>
        </p:txBody>
      </p:sp>
      <p:sp>
        <p:nvSpPr>
          <p:cNvPr id="15" name="TextBox 14"/>
          <p:cNvSpPr txBox="1"/>
          <p:nvPr/>
        </p:nvSpPr>
        <p:spPr>
          <a:xfrm>
            <a:off x="2500298" y="1142984"/>
            <a:ext cx="2857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kern="0" spc="-10" dirty="0" smtClean="0"/>
              <a:t>достопримечательности</a:t>
            </a:r>
            <a:endParaRPr lang="ru-RU" sz="1200" b="1" kern="0" spc="-10" dirty="0"/>
          </a:p>
        </p:txBody>
      </p:sp>
      <p:sp>
        <p:nvSpPr>
          <p:cNvPr id="17" name="TextBox 16"/>
          <p:cNvSpPr txBox="1"/>
          <p:nvPr/>
        </p:nvSpPr>
        <p:spPr>
          <a:xfrm>
            <a:off x="3571868" y="2285992"/>
            <a:ext cx="285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kern="0" spc="-10" dirty="0" smtClean="0"/>
              <a:t>политика</a:t>
            </a:r>
            <a:endParaRPr lang="ru-RU" sz="1200" b="1" kern="0" spc="-10" dirty="0"/>
          </a:p>
        </p:txBody>
      </p:sp>
      <p:sp>
        <p:nvSpPr>
          <p:cNvPr id="18" name="TextBox 17"/>
          <p:cNvSpPr txBox="1"/>
          <p:nvPr/>
        </p:nvSpPr>
        <p:spPr>
          <a:xfrm>
            <a:off x="4643438" y="2357430"/>
            <a:ext cx="285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kern="0" spc="-10" dirty="0" smtClean="0"/>
              <a:t>личности</a:t>
            </a:r>
            <a:endParaRPr lang="ru-RU" sz="1200" b="1" kern="0" spc="-10" dirty="0"/>
          </a:p>
        </p:txBody>
      </p:sp>
      <p:sp>
        <p:nvSpPr>
          <p:cNvPr id="19" name="TextBox 18"/>
          <p:cNvSpPr txBox="1"/>
          <p:nvPr/>
        </p:nvSpPr>
        <p:spPr>
          <a:xfrm>
            <a:off x="5786446" y="2428868"/>
            <a:ext cx="2857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kern="0" spc="-10" dirty="0" smtClean="0"/>
              <a:t>события</a:t>
            </a:r>
            <a:endParaRPr lang="ru-RU" sz="1200" b="1" kern="0" spc="-10" dirty="0"/>
          </a:p>
        </p:txBody>
      </p:sp>
      <p:sp>
        <p:nvSpPr>
          <p:cNvPr id="25" name="Овал 24"/>
          <p:cNvSpPr/>
          <p:nvPr/>
        </p:nvSpPr>
        <p:spPr>
          <a:xfrm>
            <a:off x="642910" y="1000108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6" name="Овал 25"/>
          <p:cNvSpPr/>
          <p:nvPr/>
        </p:nvSpPr>
        <p:spPr>
          <a:xfrm>
            <a:off x="642910" y="1714488"/>
            <a:ext cx="571504" cy="5715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hlinkClick r:id="rId3" action="ppaction://hlinksldjump"/>
          </p:cNvPr>
          <p:cNvSpPr/>
          <p:nvPr/>
        </p:nvSpPr>
        <p:spPr>
          <a:xfrm>
            <a:off x="642910" y="2428868"/>
            <a:ext cx="571504" cy="5715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42910" y="3214686"/>
            <a:ext cx="571504" cy="5715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42910" y="4000504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42910" y="4786322"/>
            <a:ext cx="571504" cy="5715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-249271" y="3178173"/>
            <a:ext cx="4357718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1714480" y="1000108"/>
            <a:ext cx="571504" cy="5715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33" name="Овал 32"/>
          <p:cNvSpPr/>
          <p:nvPr/>
        </p:nvSpPr>
        <p:spPr>
          <a:xfrm>
            <a:off x="1714480" y="1714488"/>
            <a:ext cx="571504" cy="5715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hlinkClick r:id="rId4" action="ppaction://hlinksldjump"/>
          </p:cNvPr>
          <p:cNvSpPr/>
          <p:nvPr/>
        </p:nvSpPr>
        <p:spPr>
          <a:xfrm>
            <a:off x="1714480" y="2428868"/>
            <a:ext cx="571504" cy="5715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714480" y="3214686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714480" y="4000504"/>
            <a:ext cx="571504" cy="5715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714480" y="4786322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893737" y="3178173"/>
            <a:ext cx="4357718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2857488" y="1000108"/>
            <a:ext cx="571504" cy="5715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40" name="Овал 39"/>
          <p:cNvSpPr/>
          <p:nvPr/>
        </p:nvSpPr>
        <p:spPr>
          <a:xfrm>
            <a:off x="2857488" y="1714488"/>
            <a:ext cx="571504" cy="5715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857488" y="2428868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857488" y="3214686"/>
            <a:ext cx="571504" cy="5715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857488" y="4000504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hlinkClick r:id="rId5" action="ppaction://hlinksldjump"/>
          </p:cNvPr>
          <p:cNvSpPr/>
          <p:nvPr/>
        </p:nvSpPr>
        <p:spPr>
          <a:xfrm>
            <a:off x="2857488" y="4786322"/>
            <a:ext cx="571504" cy="5715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>
            <a:off x="1893869" y="3178173"/>
            <a:ext cx="4357718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3857620" y="1000108"/>
            <a:ext cx="571504" cy="5715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47" name="Овал 46"/>
          <p:cNvSpPr/>
          <p:nvPr/>
        </p:nvSpPr>
        <p:spPr>
          <a:xfrm>
            <a:off x="3857620" y="1714488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857620" y="2428868"/>
            <a:ext cx="571504" cy="5715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hlinkClick r:id="rId6" action="ppaction://hlinksldjump"/>
          </p:cNvPr>
          <p:cNvSpPr/>
          <p:nvPr/>
        </p:nvSpPr>
        <p:spPr>
          <a:xfrm>
            <a:off x="3857620" y="3214686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857620" y="4000504"/>
            <a:ext cx="571504" cy="5715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857620" y="4786322"/>
            <a:ext cx="571504" cy="5715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5400000">
            <a:off x="2965439" y="3178173"/>
            <a:ext cx="4357718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4929190" y="1000108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54" name="Овал 53">
            <a:hlinkClick r:id="rId7" action="ppaction://hlinksldjump"/>
          </p:cNvPr>
          <p:cNvSpPr/>
          <p:nvPr/>
        </p:nvSpPr>
        <p:spPr>
          <a:xfrm>
            <a:off x="4929190" y="1714488"/>
            <a:ext cx="571504" cy="5715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929190" y="2428868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929190" y="3214686"/>
            <a:ext cx="571504" cy="5715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4929190" y="4000504"/>
            <a:ext cx="571504" cy="5715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929190" y="4786322"/>
            <a:ext cx="571504" cy="5715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rot="5400000">
            <a:off x="4108447" y="3178173"/>
            <a:ext cx="4357718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>
            <a:off x="6072198" y="1000108"/>
            <a:ext cx="571504" cy="5715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70" name="Овал 69"/>
          <p:cNvSpPr/>
          <p:nvPr/>
        </p:nvSpPr>
        <p:spPr>
          <a:xfrm>
            <a:off x="6072198" y="1714488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6072198" y="2428868"/>
            <a:ext cx="571504" cy="5715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072198" y="3214686"/>
            <a:ext cx="571504" cy="5715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072198" y="4000504"/>
            <a:ext cx="571504" cy="5715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>
            <a:hlinkClick r:id="rId8" action="ppaction://hlinksldjump"/>
          </p:cNvPr>
          <p:cNvSpPr/>
          <p:nvPr/>
        </p:nvSpPr>
        <p:spPr>
          <a:xfrm>
            <a:off x="6072198" y="4786322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Равнобедренный треугольник 88"/>
          <p:cNvSpPr/>
          <p:nvPr/>
        </p:nvSpPr>
        <p:spPr>
          <a:xfrm>
            <a:off x="7286644" y="928670"/>
            <a:ext cx="571504" cy="57150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90" name="Равнобедренный треугольник 89"/>
          <p:cNvSpPr/>
          <p:nvPr/>
        </p:nvSpPr>
        <p:spPr>
          <a:xfrm>
            <a:off x="7286644" y="1714488"/>
            <a:ext cx="571504" cy="57150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Равнобедренный треугольник 90"/>
          <p:cNvSpPr/>
          <p:nvPr/>
        </p:nvSpPr>
        <p:spPr>
          <a:xfrm>
            <a:off x="7286644" y="2500306"/>
            <a:ext cx="571504" cy="57150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Равнобедренный треугольник 91"/>
          <p:cNvSpPr/>
          <p:nvPr/>
        </p:nvSpPr>
        <p:spPr>
          <a:xfrm>
            <a:off x="7286644" y="3286124"/>
            <a:ext cx="571504" cy="57150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Равнобедренный треугольник 92"/>
          <p:cNvSpPr/>
          <p:nvPr/>
        </p:nvSpPr>
        <p:spPr>
          <a:xfrm>
            <a:off x="7286644" y="4000504"/>
            <a:ext cx="571504" cy="57150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Равнобедренный треугольник 93"/>
          <p:cNvSpPr/>
          <p:nvPr/>
        </p:nvSpPr>
        <p:spPr>
          <a:xfrm>
            <a:off x="7286644" y="4786322"/>
            <a:ext cx="571504" cy="571504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/>
          <p:cNvSpPr txBox="1"/>
          <p:nvPr/>
        </p:nvSpPr>
        <p:spPr>
          <a:xfrm>
            <a:off x="7715272" y="1000108"/>
            <a:ext cx="135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Телеграмма</a:t>
            </a:r>
            <a:endParaRPr lang="ru-RU" dirty="0"/>
          </a:p>
        </p:txBody>
      </p:sp>
      <p:sp>
        <p:nvSpPr>
          <p:cNvPr id="96" name="TextBox 95"/>
          <p:cNvSpPr txBox="1"/>
          <p:nvPr/>
        </p:nvSpPr>
        <p:spPr>
          <a:xfrm>
            <a:off x="7786710" y="1785926"/>
            <a:ext cx="65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Факс</a:t>
            </a:r>
            <a:endParaRPr lang="ru-RU" dirty="0"/>
          </a:p>
        </p:txBody>
      </p:sp>
      <p:sp>
        <p:nvSpPr>
          <p:cNvPr id="97" name="TextBox 96"/>
          <p:cNvSpPr txBox="1"/>
          <p:nvPr/>
        </p:nvSpPr>
        <p:spPr>
          <a:xfrm>
            <a:off x="7858148" y="257174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SMS</a:t>
            </a: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7929586" y="335756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MMS</a:t>
            </a:r>
            <a:endParaRPr lang="ru-RU" dirty="0"/>
          </a:p>
        </p:txBody>
      </p:sp>
      <p:sp>
        <p:nvSpPr>
          <p:cNvPr id="99" name="TextBox 98"/>
          <p:cNvSpPr txBox="1"/>
          <p:nvPr/>
        </p:nvSpPr>
        <p:spPr>
          <a:xfrm>
            <a:off x="7929586" y="414338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@mail</a:t>
            </a:r>
            <a:endParaRPr lang="ru-RU" dirty="0"/>
          </a:p>
        </p:txBody>
      </p:sp>
      <p:sp>
        <p:nvSpPr>
          <p:cNvPr id="100" name="TextBox 99"/>
          <p:cNvSpPr txBox="1"/>
          <p:nvPr/>
        </p:nvSpPr>
        <p:spPr>
          <a:xfrm>
            <a:off x="7858148" y="4857760"/>
            <a:ext cx="56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Чат </a:t>
            </a:r>
            <a:endParaRPr lang="ru-RU" dirty="0"/>
          </a:p>
        </p:txBody>
      </p:sp>
      <p:sp>
        <p:nvSpPr>
          <p:cNvPr id="102" name="Улыбающееся лицо 101">
            <a:hlinkClick r:id="rId9" action="ppaction://hlinksldjump"/>
          </p:cNvPr>
          <p:cNvSpPr/>
          <p:nvPr/>
        </p:nvSpPr>
        <p:spPr>
          <a:xfrm>
            <a:off x="8143900" y="71414"/>
            <a:ext cx="857256" cy="714380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chalo4ka.ru/wp-content/uploads/2014/05/veselyie-rebyata-shablon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СМС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: просмотрите мультфильм и ответьте на вопрос: 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Какой представитель животного мира был наиболее почитаем на Пермской земле и почему? 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Информацию о названии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животного отправьте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СМС сообщением по указанному телефону.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Улыбающееся лицо 5">
            <a:hlinkClick r:id="rId3" action="ppaction://hlinksldjump"/>
          </p:cNvPr>
          <p:cNvSpPr/>
          <p:nvPr/>
        </p:nvSpPr>
        <p:spPr>
          <a:xfrm>
            <a:off x="8429652" y="142852"/>
            <a:ext cx="557210" cy="557210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chalo4ka.ru/wp-content/uploads/2014/05/veselyie-rebyata-shablon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ММС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Задание: при помощи трёх подсказок отгадайте название вещества, добыча которого было традиционным занятием жителей пермской земли. Это вещество лежит в чёрном ящике . Информацию отправьте ММС сообщением по указанному телефону.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вещество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раньше называли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пермянкой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вещество, с добычи которого начинается освоение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Прикамья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благодаря этому веществу жителей Пермского края называли «Пермяк – соленые уши».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лыбающееся лицо 5">
            <a:hlinkClick r:id="rId3" action="ppaction://hlinksldjump"/>
          </p:cNvPr>
          <p:cNvSpPr/>
          <p:nvPr/>
        </p:nvSpPr>
        <p:spPr>
          <a:xfrm>
            <a:off x="8429652" y="142852"/>
            <a:ext cx="500066" cy="500066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chalo4ka.ru/wp-content/uploads/2014/05/veselyie-rebyata-shablon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Факс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Задание: в тексте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населённого пункта, где находится музей под открытым небом. Обозначьте на контурной карте данный населенный пункт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Ответ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отправьте при помощи факса.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лыбающееся лицо 4">
            <a:hlinkClick r:id="rId3" action="ppaction://hlinksldjump"/>
          </p:cNvPr>
          <p:cNvSpPr/>
          <p:nvPr/>
        </p:nvSpPr>
        <p:spPr>
          <a:xfrm>
            <a:off x="8215338" y="142852"/>
            <a:ext cx="714380" cy="642942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691</Words>
  <Application>Microsoft Office PowerPoint</Application>
  <PresentationFormat>Экран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Образовательное событие как ресурс формирования метапредметных результатов</vt:lpstr>
      <vt:lpstr>Слайд 2</vt:lpstr>
      <vt:lpstr>План-событие</vt:lpstr>
      <vt:lpstr>Игра «Верю- не верю»</vt:lpstr>
      <vt:lpstr>Деление на группы  </vt:lpstr>
      <vt:lpstr>Квест-игра</vt:lpstr>
      <vt:lpstr>СМС </vt:lpstr>
      <vt:lpstr>ММС</vt:lpstr>
      <vt:lpstr>Факс</vt:lpstr>
      <vt:lpstr>Телеграмма</vt:lpstr>
      <vt:lpstr>«10 вопросов в чате»</vt:lpstr>
      <vt:lpstr>Электронное письмо</vt:lpstr>
      <vt:lpstr>Электронное письмо</vt:lpstr>
      <vt:lpstr>7 чудес Пермского края</vt:lpstr>
      <vt:lpstr>Слайд 15</vt:lpstr>
      <vt:lpstr>Слайд 16</vt:lpstr>
    </vt:vector>
  </TitlesOfParts>
  <Company>МАОУ СОШ 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образовательного события «Побег из класса»</dc:title>
  <dc:creator>Пользователь</dc:creator>
  <cp:lastModifiedBy>ososov_ip</cp:lastModifiedBy>
  <cp:revision>27</cp:revision>
  <dcterms:created xsi:type="dcterms:W3CDTF">2016-02-18T06:01:28Z</dcterms:created>
  <dcterms:modified xsi:type="dcterms:W3CDTF">2016-03-01T08:17:26Z</dcterms:modified>
</cp:coreProperties>
</file>