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306" r:id="rId3"/>
    <p:sldId id="305" r:id="rId4"/>
    <p:sldId id="297" r:id="rId5"/>
    <p:sldId id="304" r:id="rId6"/>
    <p:sldId id="310" r:id="rId7"/>
    <p:sldId id="312" r:id="rId8"/>
    <p:sldId id="311" r:id="rId9"/>
    <p:sldId id="267" r:id="rId10"/>
    <p:sldId id="30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1" autoAdjust="0"/>
    <p:restoredTop sz="85790" autoAdjust="0"/>
  </p:normalViewPr>
  <p:slideViewPr>
    <p:cSldViewPr>
      <p:cViewPr>
        <p:scale>
          <a:sx n="75" d="100"/>
          <a:sy n="75" d="100"/>
        </p:scale>
        <p:origin x="-1098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Наличие удобных </a:t>
            </a:r>
            <a:r>
              <a:rPr lang="ru-RU" dirty="0" smtClean="0"/>
              <a:t>тестовых заданий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</a:t>
            </a:r>
            <a:r>
              <a:rPr lang="ru-RU" dirty="0"/>
              <a:t>результатов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Наличие удобных тестов Личностных результатов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Есть стандартизированные тесты</c:v>
                </c:pt>
                <c:pt idx="1">
                  <c:v>Планируется в 2015 году</c:v>
                </c:pt>
                <c:pt idx="2">
                  <c:v>Планируется в 2016 году</c:v>
                </c:pt>
                <c:pt idx="3">
                  <c:v>Не поддается тестированию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4.0999999999999996</c:v>
                </c:pt>
                <c:pt idx="1">
                  <c:v>1.6</c:v>
                </c:pt>
                <c:pt idx="2">
                  <c:v>1.7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663337221736167"/>
          <c:y val="0.22489324287754719"/>
          <c:w val="0.40256415864683581"/>
          <c:h val="0.76689092540950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BEFAB-74AE-406C-9DFE-FDB08793914B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54F80-2EEF-4AEF-9781-39D2DBCC8C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67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Своевременность и актуальность применения компьютерного мониторинга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достижений в режиме онлайн обосновывается общей логикой развития образования Пермского края.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54F80-2EEF-4AEF-9781-39D2DBCC8C3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17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Смотря на </a:t>
            </a:r>
            <a:r>
              <a:rPr lang="ru-RU" dirty="0" err="1" smtClean="0"/>
              <a:t>фгос</a:t>
            </a:r>
            <a:r>
              <a:rPr lang="ru-RU" dirty="0" smtClean="0"/>
              <a:t> с точки </a:t>
            </a:r>
            <a:r>
              <a:rPr lang="ru-RU" dirty="0" smtClean="0"/>
              <a:t>зрения </a:t>
            </a:r>
            <a:r>
              <a:rPr lang="ru-RU" dirty="0" err="1" smtClean="0"/>
              <a:t>психодиагноста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Если</a:t>
            </a:r>
            <a:r>
              <a:rPr lang="ru-RU" baseline="0" dirty="0" smtClean="0"/>
              <a:t> отталкиваться от </a:t>
            </a:r>
            <a:r>
              <a:rPr lang="ru-RU" baseline="0" dirty="0" err="1" smtClean="0"/>
              <a:t>ФГОСа</a:t>
            </a:r>
            <a:r>
              <a:rPr lang="ru-RU" baseline="0" dirty="0" smtClean="0"/>
              <a:t> – наблюдение и беседа. Но, для этого нужны навыки диагностики.</a:t>
            </a:r>
          </a:p>
          <a:p>
            <a:r>
              <a:rPr lang="ru-RU" baseline="0" dirty="0" smtClean="0"/>
              <a:t>Например, наблюдение </a:t>
            </a:r>
            <a:r>
              <a:rPr lang="ru-RU" baseline="0" dirty="0" smtClean="0"/>
              <a:t>- сложный </a:t>
            </a:r>
            <a:r>
              <a:rPr lang="ru-RU" baseline="0" dirty="0" smtClean="0"/>
              <a:t>метод: факты/интерпретации, мое/чужое/общее. Неэкономно.</a:t>
            </a:r>
          </a:p>
          <a:p>
            <a:r>
              <a:rPr lang="ru-RU" baseline="0" dirty="0" smtClean="0"/>
              <a:t>Беседа: эмоциональный контакт. Неэкономно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54F80-2EEF-4AEF-9781-39D2DBCC8C3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069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Защита от локальных сбоев: списывание</a:t>
            </a:r>
          </a:p>
          <a:p>
            <a:r>
              <a:rPr lang="ru-RU" dirty="0" smtClean="0"/>
              <a:t>Защита от глобальных утечек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54F80-2EEF-4AEF-9781-39D2DBCC8C3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478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Компетенция из ФГОС – универсальное</a:t>
            </a:r>
            <a:r>
              <a:rPr lang="ru-RU" baseline="0" dirty="0" smtClean="0"/>
              <a:t> учебное действие из программы – учебная задача (сопоставление с </a:t>
            </a:r>
            <a:r>
              <a:rPr lang="ru-RU" baseline="0" dirty="0" err="1" smtClean="0"/>
              <a:t>крит.мышл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54F80-2EEF-4AEF-9781-39D2DBCC8C3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3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Титульный слайд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 userDrawn="1"/>
        </p:nvGrpSpPr>
        <p:grpSpPr>
          <a:xfrm>
            <a:off x="6185896" y="980729"/>
            <a:ext cx="1814400" cy="896400"/>
            <a:chOff x="2828305" y="2348880"/>
            <a:chExt cx="2524125" cy="1246187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491880" y="2348880"/>
              <a:ext cx="1860550" cy="1246187"/>
            </a:xfrm>
            <a:custGeom>
              <a:avLst/>
              <a:gdLst/>
              <a:ahLst/>
              <a:cxnLst>
                <a:cxn ang="0">
                  <a:pos x="1467" y="1544"/>
                </a:cxn>
                <a:cxn ang="0">
                  <a:pos x="1140" y="3123"/>
                </a:cxn>
                <a:cxn ang="0">
                  <a:pos x="1299" y="3436"/>
                </a:cxn>
                <a:cxn ang="0">
                  <a:pos x="0" y="4599"/>
                </a:cxn>
                <a:cxn ang="0">
                  <a:pos x="1308" y="3436"/>
                </a:cxn>
                <a:cxn ang="0">
                  <a:pos x="1803" y="2809"/>
                </a:cxn>
                <a:cxn ang="0">
                  <a:pos x="1233" y="1236"/>
                </a:cxn>
                <a:cxn ang="0">
                  <a:pos x="1308" y="1230"/>
                </a:cxn>
                <a:cxn ang="0">
                  <a:pos x="1803" y="2809"/>
                </a:cxn>
                <a:cxn ang="0">
                  <a:pos x="3628" y="4332"/>
                </a:cxn>
                <a:cxn ang="0">
                  <a:pos x="3562" y="4599"/>
                </a:cxn>
                <a:cxn ang="0">
                  <a:pos x="3808" y="4395"/>
                </a:cxn>
                <a:cxn ang="0">
                  <a:pos x="3879" y="4165"/>
                </a:cxn>
                <a:cxn ang="0">
                  <a:pos x="3213" y="4156"/>
                </a:cxn>
                <a:cxn ang="0">
                  <a:pos x="3213" y="4608"/>
                </a:cxn>
                <a:cxn ang="0">
                  <a:pos x="3213" y="4546"/>
                </a:cxn>
                <a:cxn ang="0">
                  <a:pos x="3213" y="4218"/>
                </a:cxn>
                <a:cxn ang="0">
                  <a:pos x="2839" y="4165"/>
                </a:cxn>
                <a:cxn ang="0">
                  <a:pos x="2676" y="4165"/>
                </a:cxn>
                <a:cxn ang="0">
                  <a:pos x="2676" y="4599"/>
                </a:cxn>
                <a:cxn ang="0">
                  <a:pos x="2926" y="4599"/>
                </a:cxn>
                <a:cxn ang="0">
                  <a:pos x="2839" y="4165"/>
                </a:cxn>
                <a:cxn ang="0">
                  <a:pos x="3999" y="4381"/>
                </a:cxn>
                <a:cxn ang="0">
                  <a:pos x="4341" y="4572"/>
                </a:cxn>
                <a:cxn ang="0">
                  <a:pos x="4069" y="4381"/>
                </a:cxn>
                <a:cxn ang="0">
                  <a:pos x="4341" y="4187"/>
                </a:cxn>
                <a:cxn ang="0">
                  <a:pos x="5780" y="4165"/>
                </a:cxn>
                <a:cxn ang="0">
                  <a:pos x="5709" y="4616"/>
                </a:cxn>
                <a:cxn ang="0">
                  <a:pos x="6070" y="4599"/>
                </a:cxn>
                <a:cxn ang="0">
                  <a:pos x="5780" y="4165"/>
                </a:cxn>
                <a:cxn ang="0">
                  <a:pos x="6277" y="4332"/>
                </a:cxn>
                <a:cxn ang="0">
                  <a:pos x="6212" y="4599"/>
                </a:cxn>
                <a:cxn ang="0">
                  <a:pos x="6462" y="4395"/>
                </a:cxn>
                <a:cxn ang="0">
                  <a:pos x="6527" y="4165"/>
                </a:cxn>
                <a:cxn ang="0">
                  <a:pos x="6672" y="4165"/>
                </a:cxn>
                <a:cxn ang="0">
                  <a:pos x="6737" y="4599"/>
                </a:cxn>
                <a:cxn ang="0">
                  <a:pos x="6885" y="4165"/>
                </a:cxn>
                <a:cxn ang="0">
                  <a:pos x="4973" y="4421"/>
                </a:cxn>
                <a:cxn ang="0">
                  <a:pos x="4889" y="4536"/>
                </a:cxn>
                <a:cxn ang="0">
                  <a:pos x="4994" y="4577"/>
                </a:cxn>
                <a:cxn ang="0">
                  <a:pos x="5184" y="4227"/>
                </a:cxn>
                <a:cxn ang="0">
                  <a:pos x="5250" y="4165"/>
                </a:cxn>
                <a:cxn ang="0">
                  <a:pos x="4412" y="4599"/>
                </a:cxn>
                <a:cxn ang="0">
                  <a:pos x="4532" y="4493"/>
                </a:cxn>
                <a:cxn ang="0">
                  <a:pos x="4835" y="4599"/>
                </a:cxn>
                <a:cxn ang="0">
                  <a:pos x="4558" y="4431"/>
                </a:cxn>
                <a:cxn ang="0">
                  <a:pos x="4629" y="4284"/>
                </a:cxn>
                <a:cxn ang="0">
                  <a:pos x="5347" y="4227"/>
                </a:cxn>
                <a:cxn ang="0">
                  <a:pos x="5448" y="4599"/>
                </a:cxn>
                <a:cxn ang="0">
                  <a:pos x="5612" y="4227"/>
                </a:cxn>
                <a:cxn ang="0">
                  <a:pos x="5347" y="4227"/>
                </a:cxn>
              </a:cxnLst>
              <a:rect l="0" t="0" r="r" b="b"/>
              <a:pathLst>
                <a:path w="6885" h="4616">
                  <a:moveTo>
                    <a:pt x="1304" y="3345"/>
                  </a:moveTo>
                  <a:cubicBezTo>
                    <a:pt x="1392" y="3345"/>
                    <a:pt x="1464" y="3247"/>
                    <a:pt x="1467" y="3123"/>
                  </a:cubicBezTo>
                  <a:lnTo>
                    <a:pt x="1467" y="1544"/>
                  </a:lnTo>
                  <a:cubicBezTo>
                    <a:pt x="1464" y="1420"/>
                    <a:pt x="1392" y="1322"/>
                    <a:pt x="1304" y="1322"/>
                  </a:cubicBezTo>
                  <a:cubicBezTo>
                    <a:pt x="1215" y="1322"/>
                    <a:pt x="1143" y="1421"/>
                    <a:pt x="1140" y="1545"/>
                  </a:cubicBezTo>
                  <a:lnTo>
                    <a:pt x="1140" y="3123"/>
                  </a:lnTo>
                  <a:cubicBezTo>
                    <a:pt x="1143" y="3246"/>
                    <a:pt x="1215" y="3345"/>
                    <a:pt x="1304" y="3345"/>
                  </a:cubicBezTo>
                  <a:close/>
                  <a:moveTo>
                    <a:pt x="1299" y="3436"/>
                  </a:moveTo>
                  <a:lnTo>
                    <a:pt x="1299" y="3436"/>
                  </a:lnTo>
                  <a:cubicBezTo>
                    <a:pt x="1000" y="3436"/>
                    <a:pt x="818" y="3168"/>
                    <a:pt x="806" y="2815"/>
                  </a:cubicBezTo>
                  <a:cubicBezTo>
                    <a:pt x="805" y="2809"/>
                    <a:pt x="805" y="2612"/>
                    <a:pt x="805" y="2404"/>
                  </a:cubicBezTo>
                  <a:lnTo>
                    <a:pt x="0" y="4599"/>
                  </a:lnTo>
                  <a:lnTo>
                    <a:pt x="1146" y="4599"/>
                  </a:lnTo>
                  <a:lnTo>
                    <a:pt x="1620" y="3306"/>
                  </a:lnTo>
                  <a:cubicBezTo>
                    <a:pt x="1540" y="3388"/>
                    <a:pt x="1435" y="3436"/>
                    <a:pt x="1308" y="3436"/>
                  </a:cubicBezTo>
                  <a:lnTo>
                    <a:pt x="1299" y="3436"/>
                  </a:lnTo>
                  <a:close/>
                  <a:moveTo>
                    <a:pt x="1803" y="2809"/>
                  </a:moveTo>
                  <a:lnTo>
                    <a:pt x="1803" y="2809"/>
                  </a:lnTo>
                  <a:lnTo>
                    <a:pt x="2833" y="0"/>
                  </a:lnTo>
                  <a:lnTo>
                    <a:pt x="1687" y="0"/>
                  </a:lnTo>
                  <a:lnTo>
                    <a:pt x="1233" y="1236"/>
                  </a:lnTo>
                  <a:cubicBezTo>
                    <a:pt x="1255" y="1232"/>
                    <a:pt x="1276" y="1230"/>
                    <a:pt x="1299" y="1230"/>
                  </a:cubicBezTo>
                  <a:cubicBezTo>
                    <a:pt x="1301" y="1230"/>
                    <a:pt x="1302" y="1230"/>
                    <a:pt x="1304" y="1230"/>
                  </a:cubicBezTo>
                  <a:cubicBezTo>
                    <a:pt x="1306" y="1230"/>
                    <a:pt x="1307" y="1230"/>
                    <a:pt x="1308" y="1230"/>
                  </a:cubicBezTo>
                  <a:cubicBezTo>
                    <a:pt x="1613" y="1230"/>
                    <a:pt x="1795" y="1567"/>
                    <a:pt x="1803" y="1925"/>
                  </a:cubicBezTo>
                  <a:lnTo>
                    <a:pt x="1803" y="2803"/>
                  </a:lnTo>
                  <a:cubicBezTo>
                    <a:pt x="1803" y="2805"/>
                    <a:pt x="1803" y="2807"/>
                    <a:pt x="1803" y="2809"/>
                  </a:cubicBezTo>
                  <a:close/>
                  <a:moveTo>
                    <a:pt x="3808" y="4332"/>
                  </a:moveTo>
                  <a:lnTo>
                    <a:pt x="3808" y="4332"/>
                  </a:lnTo>
                  <a:lnTo>
                    <a:pt x="3628" y="4332"/>
                  </a:lnTo>
                  <a:lnTo>
                    <a:pt x="3628" y="4165"/>
                  </a:lnTo>
                  <a:lnTo>
                    <a:pt x="3562" y="4165"/>
                  </a:lnTo>
                  <a:lnTo>
                    <a:pt x="3562" y="4599"/>
                  </a:lnTo>
                  <a:lnTo>
                    <a:pt x="3628" y="4599"/>
                  </a:lnTo>
                  <a:lnTo>
                    <a:pt x="3628" y="4395"/>
                  </a:lnTo>
                  <a:lnTo>
                    <a:pt x="3808" y="4395"/>
                  </a:lnTo>
                  <a:lnTo>
                    <a:pt x="3808" y="4599"/>
                  </a:lnTo>
                  <a:lnTo>
                    <a:pt x="3879" y="4599"/>
                  </a:lnTo>
                  <a:lnTo>
                    <a:pt x="3879" y="4165"/>
                  </a:lnTo>
                  <a:lnTo>
                    <a:pt x="3808" y="4165"/>
                  </a:lnTo>
                  <a:lnTo>
                    <a:pt x="3808" y="4332"/>
                  </a:lnTo>
                  <a:close/>
                  <a:moveTo>
                    <a:pt x="3213" y="4156"/>
                  </a:moveTo>
                  <a:lnTo>
                    <a:pt x="3213" y="4156"/>
                  </a:lnTo>
                  <a:cubicBezTo>
                    <a:pt x="3087" y="4156"/>
                    <a:pt x="2990" y="4253"/>
                    <a:pt x="2990" y="4381"/>
                  </a:cubicBezTo>
                  <a:cubicBezTo>
                    <a:pt x="2990" y="4506"/>
                    <a:pt x="3087" y="4608"/>
                    <a:pt x="3213" y="4608"/>
                  </a:cubicBezTo>
                  <a:cubicBezTo>
                    <a:pt x="3341" y="4608"/>
                    <a:pt x="3438" y="4506"/>
                    <a:pt x="3438" y="4381"/>
                  </a:cubicBezTo>
                  <a:cubicBezTo>
                    <a:pt x="3438" y="4253"/>
                    <a:pt x="3341" y="4156"/>
                    <a:pt x="3213" y="4156"/>
                  </a:cubicBezTo>
                  <a:close/>
                  <a:moveTo>
                    <a:pt x="3213" y="4546"/>
                  </a:moveTo>
                  <a:lnTo>
                    <a:pt x="3213" y="4546"/>
                  </a:lnTo>
                  <a:cubicBezTo>
                    <a:pt x="3122" y="4546"/>
                    <a:pt x="3060" y="4475"/>
                    <a:pt x="3060" y="4381"/>
                  </a:cubicBezTo>
                  <a:cubicBezTo>
                    <a:pt x="3060" y="4284"/>
                    <a:pt x="3122" y="4218"/>
                    <a:pt x="3213" y="4218"/>
                  </a:cubicBezTo>
                  <a:cubicBezTo>
                    <a:pt x="3306" y="4218"/>
                    <a:pt x="3367" y="4284"/>
                    <a:pt x="3367" y="4381"/>
                  </a:cubicBezTo>
                  <a:cubicBezTo>
                    <a:pt x="3367" y="4475"/>
                    <a:pt x="3306" y="4546"/>
                    <a:pt x="3213" y="4546"/>
                  </a:cubicBezTo>
                  <a:close/>
                  <a:moveTo>
                    <a:pt x="2839" y="4165"/>
                  </a:moveTo>
                  <a:lnTo>
                    <a:pt x="2839" y="4165"/>
                  </a:lnTo>
                  <a:lnTo>
                    <a:pt x="2676" y="4337"/>
                  </a:lnTo>
                  <a:lnTo>
                    <a:pt x="2676" y="4165"/>
                  </a:lnTo>
                  <a:lnTo>
                    <a:pt x="2606" y="4165"/>
                  </a:lnTo>
                  <a:lnTo>
                    <a:pt x="2606" y="4599"/>
                  </a:lnTo>
                  <a:lnTo>
                    <a:pt x="2676" y="4599"/>
                  </a:lnTo>
                  <a:lnTo>
                    <a:pt x="2676" y="4390"/>
                  </a:lnTo>
                  <a:lnTo>
                    <a:pt x="2839" y="4599"/>
                  </a:lnTo>
                  <a:lnTo>
                    <a:pt x="2926" y="4599"/>
                  </a:lnTo>
                  <a:lnTo>
                    <a:pt x="2733" y="4359"/>
                  </a:lnTo>
                  <a:lnTo>
                    <a:pt x="2926" y="4165"/>
                  </a:lnTo>
                  <a:lnTo>
                    <a:pt x="2839" y="4165"/>
                  </a:lnTo>
                  <a:close/>
                  <a:moveTo>
                    <a:pt x="4069" y="4213"/>
                  </a:moveTo>
                  <a:lnTo>
                    <a:pt x="4069" y="4213"/>
                  </a:lnTo>
                  <a:cubicBezTo>
                    <a:pt x="4016" y="4262"/>
                    <a:pt x="3999" y="4324"/>
                    <a:pt x="3999" y="4381"/>
                  </a:cubicBezTo>
                  <a:cubicBezTo>
                    <a:pt x="3999" y="4452"/>
                    <a:pt x="4025" y="4506"/>
                    <a:pt x="4069" y="4546"/>
                  </a:cubicBezTo>
                  <a:cubicBezTo>
                    <a:pt x="4126" y="4599"/>
                    <a:pt x="4183" y="4608"/>
                    <a:pt x="4223" y="4608"/>
                  </a:cubicBezTo>
                  <a:cubicBezTo>
                    <a:pt x="4284" y="4608"/>
                    <a:pt x="4328" y="4581"/>
                    <a:pt x="4341" y="4572"/>
                  </a:cubicBezTo>
                  <a:lnTo>
                    <a:pt x="4341" y="4493"/>
                  </a:lnTo>
                  <a:cubicBezTo>
                    <a:pt x="4293" y="4541"/>
                    <a:pt x="4245" y="4546"/>
                    <a:pt x="4223" y="4546"/>
                  </a:cubicBezTo>
                  <a:cubicBezTo>
                    <a:pt x="4131" y="4546"/>
                    <a:pt x="4069" y="4475"/>
                    <a:pt x="4069" y="4381"/>
                  </a:cubicBezTo>
                  <a:cubicBezTo>
                    <a:pt x="4069" y="4289"/>
                    <a:pt x="4131" y="4218"/>
                    <a:pt x="4223" y="4218"/>
                  </a:cubicBezTo>
                  <a:cubicBezTo>
                    <a:pt x="4245" y="4218"/>
                    <a:pt x="4293" y="4222"/>
                    <a:pt x="4341" y="4267"/>
                  </a:cubicBezTo>
                  <a:lnTo>
                    <a:pt x="4341" y="4187"/>
                  </a:lnTo>
                  <a:cubicBezTo>
                    <a:pt x="4315" y="4169"/>
                    <a:pt x="4281" y="4156"/>
                    <a:pt x="4223" y="4156"/>
                  </a:cubicBezTo>
                  <a:cubicBezTo>
                    <a:pt x="4166" y="4156"/>
                    <a:pt x="4113" y="4169"/>
                    <a:pt x="4069" y="4213"/>
                  </a:cubicBezTo>
                  <a:close/>
                  <a:moveTo>
                    <a:pt x="5780" y="4165"/>
                  </a:moveTo>
                  <a:lnTo>
                    <a:pt x="5780" y="4165"/>
                  </a:lnTo>
                  <a:lnTo>
                    <a:pt x="5709" y="4165"/>
                  </a:lnTo>
                  <a:lnTo>
                    <a:pt x="5709" y="4616"/>
                  </a:lnTo>
                  <a:lnTo>
                    <a:pt x="6004" y="4306"/>
                  </a:lnTo>
                  <a:lnTo>
                    <a:pt x="6004" y="4599"/>
                  </a:lnTo>
                  <a:lnTo>
                    <a:pt x="6070" y="4599"/>
                  </a:lnTo>
                  <a:lnTo>
                    <a:pt x="6070" y="4142"/>
                  </a:lnTo>
                  <a:lnTo>
                    <a:pt x="5780" y="4457"/>
                  </a:lnTo>
                  <a:lnTo>
                    <a:pt x="5780" y="4165"/>
                  </a:lnTo>
                  <a:close/>
                  <a:moveTo>
                    <a:pt x="6462" y="4332"/>
                  </a:moveTo>
                  <a:lnTo>
                    <a:pt x="6462" y="4332"/>
                  </a:lnTo>
                  <a:lnTo>
                    <a:pt x="6277" y="4332"/>
                  </a:lnTo>
                  <a:lnTo>
                    <a:pt x="6277" y="4165"/>
                  </a:lnTo>
                  <a:lnTo>
                    <a:pt x="6212" y="4165"/>
                  </a:lnTo>
                  <a:lnTo>
                    <a:pt x="6212" y="4599"/>
                  </a:lnTo>
                  <a:lnTo>
                    <a:pt x="6277" y="4599"/>
                  </a:lnTo>
                  <a:lnTo>
                    <a:pt x="6277" y="4395"/>
                  </a:lnTo>
                  <a:lnTo>
                    <a:pt x="6462" y="4395"/>
                  </a:lnTo>
                  <a:lnTo>
                    <a:pt x="6462" y="4599"/>
                  </a:lnTo>
                  <a:lnTo>
                    <a:pt x="6527" y="4599"/>
                  </a:lnTo>
                  <a:lnTo>
                    <a:pt x="6527" y="4165"/>
                  </a:lnTo>
                  <a:lnTo>
                    <a:pt x="6462" y="4165"/>
                  </a:lnTo>
                  <a:lnTo>
                    <a:pt x="6462" y="4332"/>
                  </a:lnTo>
                  <a:close/>
                  <a:moveTo>
                    <a:pt x="6672" y="4165"/>
                  </a:moveTo>
                  <a:lnTo>
                    <a:pt x="6672" y="4165"/>
                  </a:lnTo>
                  <a:lnTo>
                    <a:pt x="6672" y="4599"/>
                  </a:lnTo>
                  <a:lnTo>
                    <a:pt x="6737" y="4599"/>
                  </a:lnTo>
                  <a:lnTo>
                    <a:pt x="6737" y="4227"/>
                  </a:lnTo>
                  <a:lnTo>
                    <a:pt x="6885" y="4227"/>
                  </a:lnTo>
                  <a:lnTo>
                    <a:pt x="6885" y="4165"/>
                  </a:lnTo>
                  <a:lnTo>
                    <a:pt x="6672" y="4165"/>
                  </a:lnTo>
                  <a:close/>
                  <a:moveTo>
                    <a:pt x="4973" y="4421"/>
                  </a:moveTo>
                  <a:lnTo>
                    <a:pt x="4973" y="4421"/>
                  </a:lnTo>
                  <a:cubicBezTo>
                    <a:pt x="4973" y="4457"/>
                    <a:pt x="4973" y="4506"/>
                    <a:pt x="4951" y="4524"/>
                  </a:cubicBezTo>
                  <a:cubicBezTo>
                    <a:pt x="4942" y="4532"/>
                    <a:pt x="4925" y="4541"/>
                    <a:pt x="4912" y="4541"/>
                  </a:cubicBezTo>
                  <a:cubicBezTo>
                    <a:pt x="4902" y="4541"/>
                    <a:pt x="4894" y="4536"/>
                    <a:pt x="4889" y="4536"/>
                  </a:cubicBezTo>
                  <a:lnTo>
                    <a:pt x="4889" y="4599"/>
                  </a:lnTo>
                  <a:cubicBezTo>
                    <a:pt x="4898" y="4599"/>
                    <a:pt x="4906" y="4603"/>
                    <a:pt x="4920" y="4603"/>
                  </a:cubicBezTo>
                  <a:cubicBezTo>
                    <a:pt x="4955" y="4603"/>
                    <a:pt x="4982" y="4590"/>
                    <a:pt x="4994" y="4577"/>
                  </a:cubicBezTo>
                  <a:cubicBezTo>
                    <a:pt x="5038" y="4541"/>
                    <a:pt x="5038" y="4493"/>
                    <a:pt x="5038" y="4444"/>
                  </a:cubicBezTo>
                  <a:lnTo>
                    <a:pt x="5038" y="4227"/>
                  </a:lnTo>
                  <a:lnTo>
                    <a:pt x="5184" y="4227"/>
                  </a:lnTo>
                  <a:lnTo>
                    <a:pt x="5184" y="4599"/>
                  </a:lnTo>
                  <a:lnTo>
                    <a:pt x="5250" y="4599"/>
                  </a:lnTo>
                  <a:lnTo>
                    <a:pt x="5250" y="4165"/>
                  </a:lnTo>
                  <a:lnTo>
                    <a:pt x="4973" y="4165"/>
                  </a:lnTo>
                  <a:lnTo>
                    <a:pt x="4973" y="4421"/>
                  </a:lnTo>
                  <a:close/>
                  <a:moveTo>
                    <a:pt x="4412" y="4599"/>
                  </a:moveTo>
                  <a:lnTo>
                    <a:pt x="4412" y="4599"/>
                  </a:lnTo>
                  <a:lnTo>
                    <a:pt x="4488" y="4599"/>
                  </a:lnTo>
                  <a:lnTo>
                    <a:pt x="4532" y="4493"/>
                  </a:lnTo>
                  <a:lnTo>
                    <a:pt x="4717" y="4493"/>
                  </a:lnTo>
                  <a:lnTo>
                    <a:pt x="4760" y="4599"/>
                  </a:lnTo>
                  <a:lnTo>
                    <a:pt x="4835" y="4599"/>
                  </a:lnTo>
                  <a:lnTo>
                    <a:pt x="4629" y="4138"/>
                  </a:lnTo>
                  <a:lnTo>
                    <a:pt x="4412" y="4599"/>
                  </a:lnTo>
                  <a:close/>
                  <a:moveTo>
                    <a:pt x="4558" y="4431"/>
                  </a:moveTo>
                  <a:lnTo>
                    <a:pt x="4558" y="4431"/>
                  </a:lnTo>
                  <a:lnTo>
                    <a:pt x="4624" y="4284"/>
                  </a:lnTo>
                  <a:lnTo>
                    <a:pt x="4629" y="4284"/>
                  </a:lnTo>
                  <a:lnTo>
                    <a:pt x="4691" y="4431"/>
                  </a:lnTo>
                  <a:lnTo>
                    <a:pt x="4558" y="4431"/>
                  </a:lnTo>
                  <a:close/>
                  <a:moveTo>
                    <a:pt x="5347" y="4227"/>
                  </a:moveTo>
                  <a:lnTo>
                    <a:pt x="5347" y="4227"/>
                  </a:lnTo>
                  <a:lnTo>
                    <a:pt x="5448" y="4227"/>
                  </a:lnTo>
                  <a:lnTo>
                    <a:pt x="5448" y="4599"/>
                  </a:lnTo>
                  <a:lnTo>
                    <a:pt x="5515" y="4599"/>
                  </a:lnTo>
                  <a:lnTo>
                    <a:pt x="5515" y="4227"/>
                  </a:lnTo>
                  <a:lnTo>
                    <a:pt x="5612" y="4227"/>
                  </a:lnTo>
                  <a:lnTo>
                    <a:pt x="5612" y="4165"/>
                  </a:lnTo>
                  <a:lnTo>
                    <a:pt x="5347" y="4165"/>
                  </a:lnTo>
                  <a:lnTo>
                    <a:pt x="5347" y="4227"/>
                  </a:lnTo>
                  <a:close/>
                </a:path>
              </a:pathLst>
            </a:custGeom>
            <a:solidFill>
              <a:srgbClr val="CB004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2828305" y="2683842"/>
              <a:ext cx="2524125" cy="592137"/>
            </a:xfrm>
            <a:custGeom>
              <a:avLst/>
              <a:gdLst/>
              <a:ahLst/>
              <a:cxnLst>
                <a:cxn ang="0">
                  <a:pos x="8654" y="1336"/>
                </a:cxn>
                <a:cxn ang="0">
                  <a:pos x="8122" y="46"/>
                </a:cxn>
                <a:cxn ang="0">
                  <a:pos x="8215" y="168"/>
                </a:cxn>
                <a:cxn ang="0">
                  <a:pos x="8325" y="278"/>
                </a:cxn>
                <a:cxn ang="0">
                  <a:pos x="8531" y="2169"/>
                </a:cxn>
                <a:cxn ang="0">
                  <a:pos x="9002" y="2169"/>
                </a:cxn>
                <a:cxn ang="0">
                  <a:pos x="9343" y="46"/>
                </a:cxn>
                <a:cxn ang="0">
                  <a:pos x="1537" y="168"/>
                </a:cxn>
                <a:cxn ang="0">
                  <a:pos x="1620" y="168"/>
                </a:cxn>
                <a:cxn ang="0">
                  <a:pos x="1730" y="278"/>
                </a:cxn>
                <a:cxn ang="0">
                  <a:pos x="2071" y="2169"/>
                </a:cxn>
                <a:cxn ang="0">
                  <a:pos x="1537" y="46"/>
                </a:cxn>
                <a:cxn ang="0">
                  <a:pos x="503" y="0"/>
                </a:cxn>
                <a:cxn ang="0">
                  <a:pos x="146" y="0"/>
                </a:cxn>
                <a:cxn ang="0">
                  <a:pos x="103" y="596"/>
                </a:cxn>
                <a:cxn ang="0">
                  <a:pos x="687" y="349"/>
                </a:cxn>
                <a:cxn ang="0">
                  <a:pos x="572" y="1021"/>
                </a:cxn>
                <a:cxn ang="0">
                  <a:pos x="336" y="695"/>
                </a:cxn>
                <a:cxn ang="0">
                  <a:pos x="430" y="1431"/>
                </a:cxn>
                <a:cxn ang="0">
                  <a:pos x="687" y="1136"/>
                </a:cxn>
                <a:cxn ang="0">
                  <a:pos x="478" y="2076"/>
                </a:cxn>
                <a:cxn ang="0">
                  <a:pos x="23" y="1677"/>
                </a:cxn>
                <a:cxn ang="0">
                  <a:pos x="503" y="2194"/>
                </a:cxn>
                <a:cxn ang="0">
                  <a:pos x="1021" y="742"/>
                </a:cxn>
                <a:cxn ang="0">
                  <a:pos x="4940" y="168"/>
                </a:cxn>
                <a:cxn ang="0">
                  <a:pos x="4954" y="168"/>
                </a:cxn>
                <a:cxn ang="0">
                  <a:pos x="5064" y="278"/>
                </a:cxn>
                <a:cxn ang="0">
                  <a:pos x="5405" y="2169"/>
                </a:cxn>
                <a:cxn ang="0">
                  <a:pos x="5700" y="168"/>
                </a:cxn>
                <a:cxn ang="0">
                  <a:pos x="6041" y="2169"/>
                </a:cxn>
                <a:cxn ang="0">
                  <a:pos x="6072" y="200"/>
                </a:cxn>
                <a:cxn ang="0">
                  <a:pos x="6165" y="168"/>
                </a:cxn>
                <a:cxn ang="0">
                  <a:pos x="4940" y="46"/>
                </a:cxn>
                <a:cxn ang="0">
                  <a:pos x="7226" y="2076"/>
                </a:cxn>
                <a:cxn ang="0">
                  <a:pos x="7016" y="1843"/>
                </a:cxn>
                <a:cxn ang="0">
                  <a:pos x="7226" y="111"/>
                </a:cxn>
                <a:cxn ang="0">
                  <a:pos x="7730" y="609"/>
                </a:cxn>
                <a:cxn ang="0">
                  <a:pos x="7199" y="0"/>
                </a:cxn>
                <a:cxn ang="0">
                  <a:pos x="6681" y="1503"/>
                </a:cxn>
                <a:cxn ang="0">
                  <a:pos x="7213" y="2194"/>
                </a:cxn>
                <a:cxn ang="0">
                  <a:pos x="7646" y="1428"/>
                </a:cxn>
                <a:cxn ang="0">
                  <a:pos x="2711" y="46"/>
                </a:cxn>
                <a:cxn ang="0">
                  <a:pos x="2549" y="46"/>
                </a:cxn>
                <a:cxn ang="0">
                  <a:pos x="2440" y="2169"/>
                </a:cxn>
                <a:cxn ang="0">
                  <a:pos x="2327" y="908"/>
                </a:cxn>
              </a:cxnLst>
              <a:rect l="0" t="0" r="r" b="b"/>
              <a:pathLst>
                <a:path w="9343" h="2194">
                  <a:moveTo>
                    <a:pt x="9002" y="46"/>
                  </a:moveTo>
                  <a:lnTo>
                    <a:pt x="8654" y="1336"/>
                  </a:lnTo>
                  <a:lnTo>
                    <a:pt x="8654" y="46"/>
                  </a:lnTo>
                  <a:lnTo>
                    <a:pt x="8122" y="46"/>
                  </a:lnTo>
                  <a:lnTo>
                    <a:pt x="8122" y="168"/>
                  </a:lnTo>
                  <a:lnTo>
                    <a:pt x="8215" y="168"/>
                  </a:lnTo>
                  <a:cubicBezTo>
                    <a:pt x="8243" y="168"/>
                    <a:pt x="8272" y="178"/>
                    <a:pt x="8293" y="200"/>
                  </a:cubicBezTo>
                  <a:cubicBezTo>
                    <a:pt x="8314" y="221"/>
                    <a:pt x="8325" y="249"/>
                    <a:pt x="8325" y="278"/>
                  </a:cubicBezTo>
                  <a:lnTo>
                    <a:pt x="8325" y="2169"/>
                  </a:lnTo>
                  <a:lnTo>
                    <a:pt x="8531" y="2169"/>
                  </a:lnTo>
                  <a:lnTo>
                    <a:pt x="9002" y="475"/>
                  </a:lnTo>
                  <a:lnTo>
                    <a:pt x="9002" y="2169"/>
                  </a:lnTo>
                  <a:lnTo>
                    <a:pt x="9343" y="2169"/>
                  </a:lnTo>
                  <a:lnTo>
                    <a:pt x="9343" y="46"/>
                  </a:lnTo>
                  <a:lnTo>
                    <a:pt x="9002" y="46"/>
                  </a:lnTo>
                  <a:close/>
                  <a:moveTo>
                    <a:pt x="1537" y="168"/>
                  </a:moveTo>
                  <a:lnTo>
                    <a:pt x="1537" y="168"/>
                  </a:lnTo>
                  <a:lnTo>
                    <a:pt x="1620" y="168"/>
                  </a:lnTo>
                  <a:cubicBezTo>
                    <a:pt x="1649" y="168"/>
                    <a:pt x="1677" y="178"/>
                    <a:pt x="1698" y="200"/>
                  </a:cubicBezTo>
                  <a:cubicBezTo>
                    <a:pt x="1720" y="221"/>
                    <a:pt x="1730" y="249"/>
                    <a:pt x="1730" y="278"/>
                  </a:cubicBezTo>
                  <a:lnTo>
                    <a:pt x="1730" y="2169"/>
                  </a:lnTo>
                  <a:lnTo>
                    <a:pt x="2071" y="2169"/>
                  </a:lnTo>
                  <a:lnTo>
                    <a:pt x="2071" y="46"/>
                  </a:lnTo>
                  <a:lnTo>
                    <a:pt x="1537" y="46"/>
                  </a:lnTo>
                  <a:lnTo>
                    <a:pt x="1537" y="168"/>
                  </a:lnTo>
                  <a:close/>
                  <a:moveTo>
                    <a:pt x="503" y="0"/>
                  </a:moveTo>
                  <a:lnTo>
                    <a:pt x="503" y="0"/>
                  </a:lnTo>
                  <a:cubicBezTo>
                    <a:pt x="501" y="0"/>
                    <a:pt x="146" y="0"/>
                    <a:pt x="146" y="0"/>
                  </a:cubicBezTo>
                  <a:cubicBezTo>
                    <a:pt x="146" y="0"/>
                    <a:pt x="47" y="179"/>
                    <a:pt x="0" y="596"/>
                  </a:cubicBezTo>
                  <a:lnTo>
                    <a:pt x="103" y="596"/>
                  </a:lnTo>
                  <a:cubicBezTo>
                    <a:pt x="168" y="181"/>
                    <a:pt x="325" y="109"/>
                    <a:pt x="478" y="109"/>
                  </a:cubicBezTo>
                  <a:cubicBezTo>
                    <a:pt x="607" y="109"/>
                    <a:pt x="684" y="225"/>
                    <a:pt x="687" y="349"/>
                  </a:cubicBezTo>
                  <a:cubicBezTo>
                    <a:pt x="687" y="350"/>
                    <a:pt x="687" y="675"/>
                    <a:pt x="687" y="1021"/>
                  </a:cubicBezTo>
                  <a:lnTo>
                    <a:pt x="572" y="1021"/>
                  </a:lnTo>
                  <a:cubicBezTo>
                    <a:pt x="496" y="1021"/>
                    <a:pt x="467" y="969"/>
                    <a:pt x="430" y="695"/>
                  </a:cubicBezTo>
                  <a:lnTo>
                    <a:pt x="336" y="695"/>
                  </a:lnTo>
                  <a:lnTo>
                    <a:pt x="336" y="1431"/>
                  </a:lnTo>
                  <a:lnTo>
                    <a:pt x="430" y="1431"/>
                  </a:lnTo>
                  <a:cubicBezTo>
                    <a:pt x="467" y="1159"/>
                    <a:pt x="496" y="1136"/>
                    <a:pt x="572" y="1136"/>
                  </a:cubicBezTo>
                  <a:cubicBezTo>
                    <a:pt x="580" y="1136"/>
                    <a:pt x="687" y="1136"/>
                    <a:pt x="687" y="1136"/>
                  </a:cubicBezTo>
                  <a:lnTo>
                    <a:pt x="687" y="1843"/>
                  </a:lnTo>
                  <a:cubicBezTo>
                    <a:pt x="687" y="1991"/>
                    <a:pt x="588" y="2076"/>
                    <a:pt x="478" y="2076"/>
                  </a:cubicBezTo>
                  <a:cubicBezTo>
                    <a:pt x="371" y="2076"/>
                    <a:pt x="217" y="2012"/>
                    <a:pt x="133" y="1677"/>
                  </a:cubicBezTo>
                  <a:lnTo>
                    <a:pt x="23" y="1677"/>
                  </a:lnTo>
                  <a:cubicBezTo>
                    <a:pt x="100" y="2070"/>
                    <a:pt x="268" y="2194"/>
                    <a:pt x="489" y="2194"/>
                  </a:cubicBezTo>
                  <a:lnTo>
                    <a:pt x="503" y="2194"/>
                  </a:lnTo>
                  <a:cubicBezTo>
                    <a:pt x="755" y="2194"/>
                    <a:pt x="1021" y="1978"/>
                    <a:pt x="1021" y="1503"/>
                  </a:cubicBezTo>
                  <a:lnTo>
                    <a:pt x="1021" y="742"/>
                  </a:lnTo>
                  <a:cubicBezTo>
                    <a:pt x="1021" y="285"/>
                    <a:pt x="774" y="0"/>
                    <a:pt x="503" y="0"/>
                  </a:cubicBezTo>
                  <a:close/>
                  <a:moveTo>
                    <a:pt x="4940" y="168"/>
                  </a:moveTo>
                  <a:lnTo>
                    <a:pt x="4940" y="168"/>
                  </a:lnTo>
                  <a:lnTo>
                    <a:pt x="4954" y="168"/>
                  </a:lnTo>
                  <a:cubicBezTo>
                    <a:pt x="4982" y="168"/>
                    <a:pt x="5011" y="178"/>
                    <a:pt x="5032" y="200"/>
                  </a:cubicBezTo>
                  <a:cubicBezTo>
                    <a:pt x="5054" y="221"/>
                    <a:pt x="5064" y="249"/>
                    <a:pt x="5064" y="278"/>
                  </a:cubicBezTo>
                  <a:lnTo>
                    <a:pt x="5064" y="2169"/>
                  </a:lnTo>
                  <a:lnTo>
                    <a:pt x="5405" y="2169"/>
                  </a:lnTo>
                  <a:lnTo>
                    <a:pt x="5405" y="168"/>
                  </a:lnTo>
                  <a:lnTo>
                    <a:pt x="5700" y="168"/>
                  </a:lnTo>
                  <a:lnTo>
                    <a:pt x="5700" y="2169"/>
                  </a:lnTo>
                  <a:lnTo>
                    <a:pt x="6041" y="2169"/>
                  </a:lnTo>
                  <a:lnTo>
                    <a:pt x="6041" y="278"/>
                  </a:lnTo>
                  <a:cubicBezTo>
                    <a:pt x="6041" y="249"/>
                    <a:pt x="6051" y="221"/>
                    <a:pt x="6072" y="200"/>
                  </a:cubicBezTo>
                  <a:cubicBezTo>
                    <a:pt x="6094" y="178"/>
                    <a:pt x="6122" y="168"/>
                    <a:pt x="6151" y="168"/>
                  </a:cubicBezTo>
                  <a:lnTo>
                    <a:pt x="6165" y="168"/>
                  </a:lnTo>
                  <a:lnTo>
                    <a:pt x="6165" y="46"/>
                  </a:lnTo>
                  <a:lnTo>
                    <a:pt x="4940" y="46"/>
                  </a:lnTo>
                  <a:lnTo>
                    <a:pt x="4940" y="168"/>
                  </a:lnTo>
                  <a:close/>
                  <a:moveTo>
                    <a:pt x="7226" y="2076"/>
                  </a:moveTo>
                  <a:lnTo>
                    <a:pt x="7226" y="2076"/>
                  </a:lnTo>
                  <a:cubicBezTo>
                    <a:pt x="7116" y="2076"/>
                    <a:pt x="7016" y="1991"/>
                    <a:pt x="7016" y="1843"/>
                  </a:cubicBezTo>
                  <a:lnTo>
                    <a:pt x="7016" y="349"/>
                  </a:lnTo>
                  <a:cubicBezTo>
                    <a:pt x="7020" y="225"/>
                    <a:pt x="7097" y="111"/>
                    <a:pt x="7226" y="111"/>
                  </a:cubicBezTo>
                  <a:cubicBezTo>
                    <a:pt x="7413" y="111"/>
                    <a:pt x="7555" y="227"/>
                    <a:pt x="7620" y="609"/>
                  </a:cubicBezTo>
                  <a:lnTo>
                    <a:pt x="7730" y="609"/>
                  </a:lnTo>
                  <a:cubicBezTo>
                    <a:pt x="7660" y="217"/>
                    <a:pt x="7539" y="0"/>
                    <a:pt x="7539" y="0"/>
                  </a:cubicBezTo>
                  <a:lnTo>
                    <a:pt x="7199" y="0"/>
                  </a:lnTo>
                  <a:cubicBezTo>
                    <a:pt x="6898" y="0"/>
                    <a:pt x="6681" y="285"/>
                    <a:pt x="6681" y="742"/>
                  </a:cubicBezTo>
                  <a:lnTo>
                    <a:pt x="6681" y="1503"/>
                  </a:lnTo>
                  <a:cubicBezTo>
                    <a:pt x="6681" y="1948"/>
                    <a:pt x="6929" y="2194"/>
                    <a:pt x="7199" y="2194"/>
                  </a:cubicBezTo>
                  <a:lnTo>
                    <a:pt x="7213" y="2194"/>
                  </a:lnTo>
                  <a:cubicBezTo>
                    <a:pt x="7519" y="2194"/>
                    <a:pt x="7719" y="1954"/>
                    <a:pt x="7767" y="1428"/>
                  </a:cubicBezTo>
                  <a:lnTo>
                    <a:pt x="7646" y="1428"/>
                  </a:lnTo>
                  <a:cubicBezTo>
                    <a:pt x="7593" y="2039"/>
                    <a:pt x="7349" y="2076"/>
                    <a:pt x="7226" y="2076"/>
                  </a:cubicBezTo>
                  <a:close/>
                  <a:moveTo>
                    <a:pt x="2711" y="46"/>
                  </a:moveTo>
                  <a:lnTo>
                    <a:pt x="2711" y="46"/>
                  </a:lnTo>
                  <a:lnTo>
                    <a:pt x="2549" y="46"/>
                  </a:lnTo>
                  <a:lnTo>
                    <a:pt x="2075" y="1125"/>
                  </a:lnTo>
                  <a:lnTo>
                    <a:pt x="2440" y="2169"/>
                  </a:lnTo>
                  <a:lnTo>
                    <a:pt x="2781" y="2169"/>
                  </a:lnTo>
                  <a:lnTo>
                    <a:pt x="2327" y="908"/>
                  </a:lnTo>
                  <a:lnTo>
                    <a:pt x="2711" y="46"/>
                  </a:lnTo>
                  <a:close/>
                </a:path>
              </a:pathLst>
            </a:custGeom>
            <a:solidFill>
              <a:srgbClr val="696D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>
          <a:xfrm>
            <a:off x="989040" y="4118032"/>
            <a:ext cx="7527149" cy="1066416"/>
          </a:xfrm>
          <a:prstGeom prst="rect">
            <a:avLst/>
          </a:prstGeom>
        </p:spPr>
        <p:txBody>
          <a:bodyPr lIns="35993" tIns="35993" rIns="35993" bIns="35993" anchor="b"/>
          <a:lstStyle>
            <a:lvl1pPr marL="0" marR="0" indent="0" algn="l" defTabSz="801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500" baseline="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Название презентации 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Georgia</a:t>
            </a:r>
            <a:r>
              <a:rPr lang="ru-RU" dirty="0" smtClean="0"/>
              <a:t> 29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1" hasCustomPrompt="1"/>
          </p:nvPr>
        </p:nvSpPr>
        <p:spPr>
          <a:xfrm>
            <a:off x="999033" y="5294600"/>
            <a:ext cx="7523176" cy="431800"/>
          </a:xfrm>
          <a:prstGeom prst="rect">
            <a:avLst/>
          </a:prstGeom>
        </p:spPr>
        <p:txBody>
          <a:bodyPr lIns="35993" tIns="35993" rIns="35993" bIns="35993" anchor="b"/>
          <a:lstStyle>
            <a:lvl1pPr>
              <a:buNone/>
              <a:defRPr sz="1600" baseline="0">
                <a:solidFill>
                  <a:schemeClr val="bg2"/>
                </a:solidFill>
                <a:latin typeface="Georgia" pitchFamily="18" charset="0"/>
              </a:defRPr>
            </a:lvl1pPr>
            <a:lvl2pP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/>
            <a:r>
              <a:rPr lang="ru-RU" dirty="0" smtClean="0"/>
              <a:t>Подзаголовок </a:t>
            </a:r>
            <a:r>
              <a:rPr lang="en-US" dirty="0" smtClean="0"/>
              <a:t>Georgia 18</a:t>
            </a:r>
            <a:endParaRPr lang="ru-RU" dirty="0"/>
          </a:p>
        </p:txBody>
      </p:sp>
      <p:pic>
        <p:nvPicPr>
          <p:cNvPr id="11" name="Picture 5" descr="C:\Users\polyakova\Desktop\треуг.e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24" y="5949280"/>
            <a:ext cx="768796" cy="768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023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овый слайд (буллиты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3609" y="1341438"/>
            <a:ext cx="7489205" cy="44640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66653" indent="-266653" algn="l" defTabSz="179968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tabLst>
                <a:tab pos="266653" algn="l"/>
              </a:tabLst>
              <a:defRPr sz="1600" baseline="0">
                <a:latin typeface="Arial" pitchFamily="34" charset="0"/>
              </a:defRPr>
            </a:lvl1pPr>
            <a:lvl2pPr marL="450771" indent="-177768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sz="1400" baseline="0"/>
            </a:lvl2pPr>
            <a:lvl3pPr marL="631714" indent="-187292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sz="12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Уровень 1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0"/>
            <a:endParaRPr lang="ru-RU" dirty="0" smtClean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001659" y="5966432"/>
            <a:ext cx="6450067" cy="694136"/>
          </a:xfrm>
          <a:prstGeom prst="rect">
            <a:avLst/>
          </a:prstGeom>
        </p:spPr>
        <p:txBody>
          <a:bodyPr vert="horz" lIns="35993" tIns="35993" rIns="35993" bIns="35993" rtlCol="0" anchor="t" anchorCtr="0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Разработано «ЭКОПСИ Консалтинг»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43609" y="506570"/>
            <a:ext cx="6128673" cy="70186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defRPr sz="190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592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чист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661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екстовый слайд (буллиты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3609" y="1341438"/>
            <a:ext cx="7489205" cy="44640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66653" indent="-266653" algn="l" defTabSz="179968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tabLst>
                <a:tab pos="266653" algn="l"/>
              </a:tabLst>
              <a:defRPr sz="1600" baseline="0">
                <a:latin typeface="Arial" pitchFamily="34" charset="0"/>
              </a:defRPr>
            </a:lvl1pPr>
            <a:lvl2pPr marL="450771" indent="-177768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sz="1400" baseline="0"/>
            </a:lvl2pPr>
            <a:lvl3pPr marL="631714" indent="-187292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sz="12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Уровень 1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0"/>
            <a:endParaRPr lang="ru-RU" dirty="0" smtClean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001659" y="5966432"/>
            <a:ext cx="6450067" cy="694136"/>
          </a:xfrm>
          <a:prstGeom prst="rect">
            <a:avLst/>
          </a:prstGeom>
        </p:spPr>
        <p:txBody>
          <a:bodyPr vert="horz" lIns="35993" tIns="35993" rIns="35993" bIns="35993" rtlCol="0" anchor="t" anchorCtr="0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Разработано «ЭКОПСИ Консалтинг»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43609" y="506570"/>
            <a:ext cx="6128673" cy="70186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defRPr sz="190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385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екстовый слайд (буллиты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3609" y="1341438"/>
            <a:ext cx="7489205" cy="44640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66653" indent="-266653" algn="l" defTabSz="179968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tabLst>
                <a:tab pos="266653" algn="l"/>
              </a:tabLst>
              <a:defRPr sz="1600" baseline="0">
                <a:latin typeface="Arial" pitchFamily="34" charset="0"/>
              </a:defRPr>
            </a:lvl1pPr>
            <a:lvl2pPr marL="450771" indent="-177768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sz="1400" baseline="0"/>
            </a:lvl2pPr>
            <a:lvl3pPr marL="631714" indent="-187292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sz="12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Уровень 1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0"/>
            <a:endParaRPr lang="ru-RU" dirty="0" smtClean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001659" y="5966432"/>
            <a:ext cx="6450067" cy="694136"/>
          </a:xfrm>
          <a:prstGeom prst="rect">
            <a:avLst/>
          </a:prstGeom>
        </p:spPr>
        <p:txBody>
          <a:bodyPr vert="horz" lIns="35993" tIns="35993" rIns="35993" bIns="35993" rtlCol="0" anchor="t" anchorCtr="0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Разработано «ЭКОПСИ Консалтинг»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43609" y="506570"/>
            <a:ext cx="6128673" cy="70186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defRPr sz="190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484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екстовый слайд (буллиты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3609" y="1341438"/>
            <a:ext cx="7489205" cy="44640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66653" indent="-266653" algn="l" defTabSz="179968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tabLst>
                <a:tab pos="266653" algn="l"/>
              </a:tabLst>
              <a:defRPr sz="1600" baseline="0">
                <a:latin typeface="Arial" pitchFamily="34" charset="0"/>
              </a:defRPr>
            </a:lvl1pPr>
            <a:lvl2pPr marL="450771" indent="-177768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sz="1400" baseline="0"/>
            </a:lvl2pPr>
            <a:lvl3pPr marL="631714" indent="-187292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sz="12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Уровень 1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0"/>
            <a:endParaRPr lang="ru-RU" dirty="0" smtClean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001659" y="5966432"/>
            <a:ext cx="6450067" cy="694136"/>
          </a:xfrm>
          <a:prstGeom prst="rect">
            <a:avLst/>
          </a:prstGeom>
        </p:spPr>
        <p:txBody>
          <a:bodyPr vert="horz" lIns="35993" tIns="35993" rIns="35993" bIns="35993" rtlCol="0" anchor="t" anchorCtr="0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Разработано «ЭКОПСИ Консалтинг»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43609" y="506570"/>
            <a:ext cx="6128673" cy="70186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defRPr sz="190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173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екстовый слайд (буллиты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3609" y="1341438"/>
            <a:ext cx="7489205" cy="44640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66653" indent="-266653" algn="l" defTabSz="179968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tabLst>
                <a:tab pos="266653" algn="l"/>
              </a:tabLst>
              <a:defRPr sz="1600" baseline="0">
                <a:latin typeface="Arial" pitchFamily="34" charset="0"/>
              </a:defRPr>
            </a:lvl1pPr>
            <a:lvl2pPr marL="450771" indent="-177768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sz="1400" baseline="0"/>
            </a:lvl2pPr>
            <a:lvl3pPr marL="631714" indent="-187292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sz="12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Уровень 1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0"/>
            <a:endParaRPr lang="ru-RU" dirty="0" smtClean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001659" y="5966432"/>
            <a:ext cx="6450067" cy="694136"/>
          </a:xfrm>
          <a:prstGeom prst="rect">
            <a:avLst/>
          </a:prstGeom>
        </p:spPr>
        <p:txBody>
          <a:bodyPr vert="horz" lIns="35993" tIns="35993" rIns="35993" bIns="35993" rtlCol="0" anchor="t" anchorCtr="0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Разработано «ЭКОПСИ Консалтинг»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43609" y="506570"/>
            <a:ext cx="6128673" cy="70186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defRPr sz="190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809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Текстовый слайд (буллиты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3609" y="1341438"/>
            <a:ext cx="7489205" cy="44640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66653" indent="-266653" algn="l" defTabSz="179968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tabLst>
                <a:tab pos="266653" algn="l"/>
              </a:tabLst>
              <a:defRPr sz="1600" baseline="0">
                <a:latin typeface="Arial" pitchFamily="34" charset="0"/>
              </a:defRPr>
            </a:lvl1pPr>
            <a:lvl2pPr marL="450771" indent="-177768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3"/>
              </a:buBlip>
              <a:defRPr sz="1400" baseline="0"/>
            </a:lvl2pPr>
            <a:lvl3pPr marL="631714" indent="-187292" algn="l">
              <a:lnSpc>
                <a:spcPct val="100000"/>
              </a:lnSpc>
              <a:spcBef>
                <a:spcPts val="600"/>
              </a:spcBef>
              <a:buFontTx/>
              <a:buBlip>
                <a:blip r:embed="rId2"/>
              </a:buBlip>
              <a:defRPr sz="1200" baseline="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Уровень 1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1"/>
            <a:r>
              <a:rPr lang="ru-RU" dirty="0" smtClean="0"/>
              <a:t>Уровень 2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2"/>
            <a:r>
              <a:rPr lang="ru-RU" dirty="0" smtClean="0"/>
              <a:t>Уровень 3</a:t>
            </a:r>
          </a:p>
          <a:p>
            <a:pPr lvl="0"/>
            <a:r>
              <a:rPr lang="ru-RU" dirty="0" smtClean="0"/>
              <a:t>Уровень 1</a:t>
            </a:r>
          </a:p>
          <a:p>
            <a:pPr lvl="0"/>
            <a:endParaRPr lang="ru-RU" dirty="0" smtClean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8184406" y="6461243"/>
            <a:ext cx="340414" cy="2211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F587643-1B88-42AF-9ED5-2D3C283FD72D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9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001659" y="5966432"/>
            <a:ext cx="6450067" cy="694136"/>
          </a:xfrm>
          <a:prstGeom prst="rect">
            <a:avLst/>
          </a:prstGeom>
        </p:spPr>
        <p:txBody>
          <a:bodyPr vert="horz" lIns="35993" tIns="35993" rIns="35993" bIns="35993" rtlCol="0" anchor="t" anchorCtr="0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Разработано «ЭКОПСИ Консалтинг»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1043609" y="506570"/>
            <a:ext cx="6128673" cy="70186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defRPr sz="1900">
                <a:solidFill>
                  <a:schemeClr val="tx2"/>
                </a:solidFill>
                <a:latin typeface="Georgia" pitchFamily="18" charset="0"/>
              </a:defRPr>
            </a:lvl1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83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744" r:id="rId17"/>
    <p:sldLayoutId id="2147483731" r:id="rId18"/>
    <p:sldLayoutId id="2147483757" r:id="rId19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675383"/>
          </a:xfrm>
        </p:spPr>
        <p:txBody>
          <a:bodyPr/>
          <a:lstStyle/>
          <a:p>
            <a:r>
              <a:rPr lang="ru-RU" sz="4400" dirty="0"/>
              <a:t>Диагностика </a:t>
            </a:r>
            <a:r>
              <a:rPr lang="ru-RU" sz="4400" dirty="0" err="1"/>
              <a:t>метапредметных</a:t>
            </a:r>
            <a:r>
              <a:rPr lang="ru-RU" sz="4400" dirty="0"/>
              <a:t> результатов учащихся 4-х классов в он-лайн режиме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7920880" cy="2743200"/>
          </a:xfrm>
        </p:spPr>
        <p:txBody>
          <a:bodyPr>
            <a:normAutofit/>
          </a:bodyPr>
          <a:lstStyle/>
          <a:p>
            <a:r>
              <a:rPr lang="ru-RU" dirty="0" smtClean="0"/>
              <a:t>Вихман Александр Александрович </a:t>
            </a:r>
          </a:p>
          <a:p>
            <a:r>
              <a:rPr lang="ru-RU" dirty="0"/>
              <a:t>З</a:t>
            </a:r>
            <a:r>
              <a:rPr lang="ru-RU" dirty="0" smtClean="0"/>
              <a:t>аместитель директора Института психологии ПГГПУ, кандидат психологических наук, доцент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5979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40160"/>
          </a:xfrm>
        </p:spPr>
        <p:txBody>
          <a:bodyPr/>
          <a:lstStyle/>
          <a:p>
            <a:r>
              <a:rPr lang="ru-RU" dirty="0" smtClean="0"/>
              <a:t>Ближайшие проекты для начальной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568952" cy="4669979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1. Подготовка </a:t>
            </a:r>
            <a:r>
              <a:rPr lang="ru-RU" b="1" dirty="0">
                <a:latin typeface="Calibri"/>
                <a:ea typeface="Calibri"/>
                <a:cs typeface="Times New Roman"/>
              </a:rPr>
              <a:t>к мониторинговым обследованиям – 2015 в режиме он-лайн</a:t>
            </a:r>
            <a:r>
              <a:rPr lang="ru-RU" dirty="0">
                <a:latin typeface="Calibri"/>
                <a:ea typeface="Calibri"/>
                <a:cs typeface="Times New Roman"/>
              </a:rPr>
              <a:t> (предметные и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метапредметные</a:t>
            </a:r>
            <a:r>
              <a:rPr lang="ru-RU" dirty="0">
                <a:latin typeface="Calibri"/>
                <a:ea typeface="Calibri"/>
                <a:cs typeface="Times New Roman"/>
              </a:rPr>
              <a:t> компетенции, демо-версии)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Стоимость услуги: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бесплатно. Сроки </a:t>
            </a:r>
            <a:r>
              <a:rPr lang="ru-RU" dirty="0">
                <a:latin typeface="Calibri"/>
                <a:ea typeface="Calibri"/>
                <a:cs typeface="Times New Roman"/>
              </a:rPr>
              <a:t>проведения: апрель 2015 г.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2. Интерпретация </a:t>
            </a:r>
            <a:r>
              <a:rPr lang="ru-RU" b="1" dirty="0">
                <a:latin typeface="Calibri"/>
                <a:ea typeface="Calibri"/>
                <a:cs typeface="Times New Roman"/>
              </a:rPr>
              <a:t>результатов демо-версии диагностики </a:t>
            </a:r>
            <a:r>
              <a:rPr lang="ru-RU" b="1" dirty="0" err="1">
                <a:latin typeface="Calibri"/>
                <a:ea typeface="Calibri"/>
                <a:cs typeface="Times New Roman"/>
              </a:rPr>
              <a:t>метапредметных</a:t>
            </a:r>
            <a:r>
              <a:rPr lang="ru-RU" b="1" dirty="0">
                <a:latin typeface="Calibri"/>
                <a:ea typeface="Calibri"/>
                <a:cs typeface="Times New Roman"/>
              </a:rPr>
              <a:t> результатов учащихся </a:t>
            </a:r>
            <a:r>
              <a:rPr lang="ru-RU" dirty="0">
                <a:latin typeface="Calibri"/>
                <a:ea typeface="Calibri"/>
                <a:cs typeface="Times New Roman"/>
              </a:rPr>
              <a:t>(электронный отчет для учителя с рекомендациями и пояснениями)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Стоимость услуги:  1500 рублей (класс из 20-25 человек)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. Сроки </a:t>
            </a:r>
            <a:r>
              <a:rPr lang="ru-RU" dirty="0">
                <a:latin typeface="Calibri"/>
                <a:ea typeface="Calibri"/>
                <a:cs typeface="Times New Roman"/>
              </a:rPr>
              <a:t>проведения: апрель – май 2015 г.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3. Невербальная </a:t>
            </a:r>
            <a:r>
              <a:rPr lang="ru-RU" b="1" dirty="0">
                <a:latin typeface="Calibri"/>
                <a:ea typeface="Calibri"/>
                <a:cs typeface="Times New Roman"/>
              </a:rPr>
              <a:t>диагностика </a:t>
            </a:r>
            <a:r>
              <a:rPr lang="ru-RU" b="1" dirty="0" err="1">
                <a:latin typeface="Calibri"/>
                <a:ea typeface="Calibri"/>
                <a:cs typeface="Times New Roman"/>
              </a:rPr>
              <a:t>метапредметных</a:t>
            </a:r>
            <a:r>
              <a:rPr lang="ru-RU" b="1" dirty="0">
                <a:latin typeface="Calibri"/>
                <a:ea typeface="Calibri"/>
                <a:cs typeface="Times New Roman"/>
              </a:rPr>
              <a:t> результатов учащихся 1-3 классов</a:t>
            </a:r>
            <a:r>
              <a:rPr lang="ru-RU" dirty="0">
                <a:latin typeface="Calibri"/>
                <a:ea typeface="Calibri"/>
                <a:cs typeface="Times New Roman"/>
              </a:rPr>
              <a:t> (познавательный компонент)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Calibri"/>
                <a:ea typeface="Calibri"/>
                <a:cs typeface="Times New Roman"/>
              </a:rPr>
              <a:t>Стоимость услуги: 1500 рублей (класс из 20-25 человек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).  Сроки </a:t>
            </a:r>
            <a:r>
              <a:rPr lang="ru-RU" dirty="0">
                <a:latin typeface="Calibri"/>
                <a:ea typeface="Calibri"/>
                <a:cs typeface="Times New Roman"/>
              </a:rPr>
              <a:t>проведения: апрель – май 2015 г. </a:t>
            </a:r>
          </a:p>
        </p:txBody>
      </p:sp>
    </p:spTree>
    <p:extLst>
      <p:ext uri="{BB962C8B-B14F-4D97-AF65-F5344CB8AC3E}">
        <p14:creationId xmlns:p14="http://schemas.microsoft.com/office/powerpoint/2010/main" val="353381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/>
          <a:lstStyle/>
          <a:p>
            <a:r>
              <a:rPr lang="ru-RU" dirty="0" smtClean="0"/>
              <a:t>Основные методы диагностики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Стандартизированное тестирование</a:t>
            </a:r>
          </a:p>
          <a:p>
            <a:r>
              <a:rPr lang="ru-RU" sz="4400" dirty="0" smtClean="0"/>
              <a:t>Стандартизированное наблюдение</a:t>
            </a:r>
          </a:p>
          <a:p>
            <a:r>
              <a:rPr lang="ru-RU" sz="4400" dirty="0" smtClean="0"/>
              <a:t>Беседа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918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dirty="0" smtClean="0"/>
              <a:t>Общая ситуация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247290"/>
              </p:ext>
            </p:extLst>
          </p:nvPr>
        </p:nvGraphicFramePr>
        <p:xfrm>
          <a:off x="457200" y="1340768"/>
          <a:ext cx="8229600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01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/>
          <a:lstStyle/>
          <a:p>
            <a:r>
              <a:rPr lang="ru-RU" dirty="0" smtClean="0"/>
              <a:t>Бумага или он-лайн: что лучше?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Некоторые преимущества он-лайн: </a:t>
            </a:r>
          </a:p>
          <a:p>
            <a:pPr marL="457200" indent="-457200">
              <a:buAutoNum type="arabicPeriod"/>
            </a:pPr>
            <a:r>
              <a:rPr lang="ru-RU" dirty="0" smtClean="0"/>
              <a:t>Оптимизация времени диагностики (сбор данных, интерпретация)</a:t>
            </a:r>
          </a:p>
          <a:p>
            <a:pPr marL="457200" indent="-457200">
              <a:buAutoNum type="arabicPeriod"/>
            </a:pPr>
            <a:r>
              <a:rPr lang="ru-RU" dirty="0" smtClean="0"/>
              <a:t>Оптимизация материальных затрат (тиражирование, архивация)</a:t>
            </a:r>
          </a:p>
          <a:p>
            <a:pPr marL="457200" indent="-457200">
              <a:buAutoNum type="arabicPeriod"/>
            </a:pPr>
            <a:r>
              <a:rPr lang="ru-RU" dirty="0" smtClean="0"/>
              <a:t>Дополнительные технологии информационной </a:t>
            </a:r>
            <a:r>
              <a:rPr lang="ru-RU" dirty="0" smtClean="0"/>
              <a:t>защиты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Возможность выстраивать систему и логистику диагностики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8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68152"/>
          </a:xfrm>
        </p:spPr>
        <p:txBody>
          <a:bodyPr/>
          <a:lstStyle/>
          <a:p>
            <a:r>
              <a:rPr lang="ru-RU" dirty="0" smtClean="0"/>
              <a:t>Он-лайн система </a:t>
            </a:r>
            <a:r>
              <a:rPr lang="en-US" dirty="0" smtClean="0"/>
              <a:t>testcompetence.ru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1916113"/>
            <a:ext cx="5613400" cy="4210050"/>
          </a:xfrm>
        </p:spPr>
      </p:pic>
    </p:spTree>
    <p:extLst>
      <p:ext uri="{BB962C8B-B14F-4D97-AF65-F5344CB8AC3E}">
        <p14:creationId xmlns:p14="http://schemas.microsoft.com/office/powerpoint/2010/main" val="2926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он-лайн тестирования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3600" dirty="0" smtClean="0"/>
              <a:t>Подготовка базы учащихся</a:t>
            </a:r>
          </a:p>
          <a:p>
            <a:pPr marL="457200" indent="-457200">
              <a:buAutoNum type="arabicPeriod"/>
            </a:pPr>
            <a:r>
              <a:rPr lang="ru-RU" sz="3600" dirty="0" smtClean="0"/>
              <a:t>Подготовка компьютерного класса</a:t>
            </a:r>
          </a:p>
          <a:p>
            <a:pPr marL="457200" indent="-457200">
              <a:buAutoNum type="arabicPeriod"/>
            </a:pPr>
            <a:r>
              <a:rPr lang="ru-RU" sz="3600" dirty="0" smtClean="0"/>
              <a:t>Распределение индивидуальных кодов</a:t>
            </a:r>
          </a:p>
          <a:p>
            <a:pPr marL="457200" indent="-457200">
              <a:buAutoNum type="arabicPeriod"/>
            </a:pPr>
            <a:r>
              <a:rPr lang="ru-RU" sz="3600" dirty="0" smtClean="0"/>
              <a:t>Контроль за выполнением диагностики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2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 t="3257" b="4485"/>
          <a:stretch>
            <a:fillRect/>
          </a:stretch>
        </p:blipFill>
        <p:spPr bwMode="auto">
          <a:xfrm>
            <a:off x="467544" y="692696"/>
            <a:ext cx="835292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053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основания диагностики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Федеральный </a:t>
            </a:r>
            <a:r>
              <a:rPr lang="ru-RU" sz="2800" dirty="0"/>
              <a:t>государственный образовательный стандарт начального общего образования (1-4 </a:t>
            </a:r>
            <a:r>
              <a:rPr lang="ru-RU" sz="2800" dirty="0" err="1"/>
              <a:t>кл</a:t>
            </a:r>
            <a:r>
              <a:rPr lang="ru-RU" sz="2800" dirty="0"/>
              <a:t>.) </a:t>
            </a:r>
            <a:endParaRPr lang="ru-RU" sz="2800" dirty="0" smtClean="0"/>
          </a:p>
          <a:p>
            <a:r>
              <a:rPr lang="ru-RU" sz="2800" dirty="0" smtClean="0"/>
              <a:t>Примерная </a:t>
            </a:r>
            <a:r>
              <a:rPr lang="ru-RU" sz="2800" dirty="0"/>
              <a:t>основная образовательная программа начального общего образования (2010 г</a:t>
            </a:r>
            <a:r>
              <a:rPr lang="ru-RU" sz="2800" dirty="0" smtClean="0"/>
              <a:t>.)</a:t>
            </a:r>
          </a:p>
          <a:p>
            <a:r>
              <a:rPr lang="ru-RU" sz="2800" dirty="0" smtClean="0"/>
              <a:t>Концепт критического мышления </a:t>
            </a:r>
            <a:r>
              <a:rPr lang="en-US" sz="2800" dirty="0"/>
              <a:t>(P.A. </a:t>
            </a:r>
            <a:r>
              <a:rPr lang="en-US" sz="2800" dirty="0" err="1"/>
              <a:t>Facione</a:t>
            </a:r>
            <a:r>
              <a:rPr lang="en-US" sz="2800" dirty="0"/>
              <a:t>, 1990).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3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616258" cy="5472608"/>
          </a:xfrm>
        </p:spPr>
      </p:pic>
      <p:sp>
        <p:nvSpPr>
          <p:cNvPr id="6" name="Прямоугольник 5"/>
          <p:cNvSpPr/>
          <p:nvPr/>
        </p:nvSpPr>
        <p:spPr>
          <a:xfrm>
            <a:off x="2339752" y="1196752"/>
            <a:ext cx="86409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1014</TotalTime>
  <Words>334</Words>
  <Application>Microsoft Office PowerPoint</Application>
  <PresentationFormat>Экран (4:3)</PresentationFormat>
  <Paragraphs>47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Диагностика метапредметных результатов учащихся 4-х классов в он-лайн режиме </vt:lpstr>
      <vt:lpstr>Основные методы диагностики</vt:lpstr>
      <vt:lpstr>Общая ситуация </vt:lpstr>
      <vt:lpstr>Бумага или он-лайн: что лучше?</vt:lpstr>
      <vt:lpstr>Он-лайн система testcompetence.ru</vt:lpstr>
      <vt:lpstr>Схема он-лайн тестирования</vt:lpstr>
      <vt:lpstr>Презентация PowerPoint</vt:lpstr>
      <vt:lpstr>Три основания диагностики</vt:lpstr>
      <vt:lpstr>Презентация PowerPoint</vt:lpstr>
      <vt:lpstr>Ближайшие проекты для начальной школы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Вихман</cp:lastModifiedBy>
  <cp:revision>26</cp:revision>
  <dcterms:created xsi:type="dcterms:W3CDTF">2014-04-02T14:54:30Z</dcterms:created>
  <dcterms:modified xsi:type="dcterms:W3CDTF">2015-03-24T05:24:11Z</dcterms:modified>
</cp:coreProperties>
</file>