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256" r:id="rId3"/>
    <p:sldId id="257" r:id="rId4"/>
    <p:sldId id="262" r:id="rId5"/>
    <p:sldId id="258" r:id="rId6"/>
    <p:sldId id="259" r:id="rId7"/>
    <p:sldId id="26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457200"/>
            <a:ext cx="7803976" cy="4051920"/>
          </a:xfrm>
        </p:spPr>
        <p:txBody>
          <a:bodyPr>
            <a:normAutofit/>
          </a:bodyPr>
          <a:lstStyle/>
          <a:p>
            <a:r>
              <a:rPr lang="ru-RU" dirty="0" smtClean="0"/>
              <a:t>Способы формирования </a:t>
            </a:r>
            <a:r>
              <a:rPr lang="ru-RU" dirty="0" err="1" smtClean="0"/>
              <a:t>метапредметных</a:t>
            </a:r>
            <a:r>
              <a:rPr lang="ru-RU" dirty="0" smtClean="0"/>
              <a:t> умений обучающихся на занятиях во внеурочной деятельности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640" y="1268760"/>
            <a:ext cx="7056784" cy="4955381"/>
          </a:xfrm>
        </p:spPr>
        <p:txBody>
          <a:bodyPr/>
          <a:lstStyle/>
          <a:p>
            <a:endParaRPr lang="ru-RU" dirty="0" smtClean="0"/>
          </a:p>
          <a:p>
            <a:pPr algn="ctr"/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332656"/>
            <a:ext cx="7342584" cy="230425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Цель</a:t>
            </a:r>
            <a:r>
              <a:rPr lang="ru-RU" dirty="0" smtClean="0"/>
              <a:t> – развитие духовно-нравственных качеств личности</a:t>
            </a:r>
            <a:br>
              <a:rPr lang="ru-RU" dirty="0" smtClean="0"/>
            </a:br>
            <a:r>
              <a:rPr lang="ru-RU" dirty="0" smtClean="0"/>
              <a:t>средствами краеведения.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988840"/>
            <a:ext cx="6400800" cy="4032448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ru-RU" b="1" dirty="0" smtClean="0"/>
              <a:t>Обучающие  задачи: </a:t>
            </a:r>
            <a:r>
              <a:rPr lang="ru-RU" dirty="0" smtClean="0"/>
              <a:t>развивать познавательный интерес к истории, культуре и  природе родного края, учить работать с информационными источниками, выбирать необходимый материал.</a:t>
            </a:r>
            <a:endParaRPr lang="ru-RU" b="1" dirty="0" smtClean="0"/>
          </a:p>
          <a:p>
            <a:pPr lvl="0"/>
            <a:r>
              <a:rPr lang="ru-RU" b="1" dirty="0" smtClean="0"/>
              <a:t>Воспитательные  задачи: </a:t>
            </a:r>
            <a:r>
              <a:rPr lang="ru-RU" dirty="0" smtClean="0"/>
              <a:t>воспитывать общественно активную личность с чётко выраженной гражданской позицией, прививать культуру общения и поведения в социуме, навыки здорового образа жизни.</a:t>
            </a:r>
            <a:endParaRPr lang="ru-RU" b="1" dirty="0" smtClean="0"/>
          </a:p>
          <a:p>
            <a:r>
              <a:rPr lang="ru-RU" b="1" dirty="0" smtClean="0"/>
              <a:t>Развивающие  задачи:  </a:t>
            </a:r>
            <a:r>
              <a:rPr lang="ru-RU" dirty="0" smtClean="0"/>
              <a:t>развивать личностные качества - самостоятельность, ответственность, активность, аккуратность и  творческие способности учащихся через вовлечение в разнообразные виды деятельности.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764705"/>
            <a:ext cx="7342584" cy="1152127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НОВИЗНА</a:t>
            </a:r>
            <a:br>
              <a:rPr lang="ru-RU" b="1" dirty="0" smtClean="0"/>
            </a:br>
            <a:r>
              <a:rPr lang="ru-RU" b="1" dirty="0" smtClean="0"/>
              <a:t> </a:t>
            </a:r>
            <a:r>
              <a:rPr lang="ru-RU" dirty="0" smtClean="0"/>
              <a:t>программы: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2492896"/>
            <a:ext cx="7056784" cy="3672408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/>
              <a:t>2</a:t>
            </a:r>
            <a:r>
              <a:rPr lang="ru-RU" b="1" dirty="0" smtClean="0"/>
              <a:t> класс</a:t>
            </a:r>
          </a:p>
          <a:p>
            <a:r>
              <a:rPr lang="ru-RU" b="1" i="1" dirty="0" smtClean="0"/>
              <a:t>Моя семья, мой город</a:t>
            </a:r>
            <a:r>
              <a:rPr lang="ru-RU" b="1" dirty="0" smtClean="0"/>
              <a:t>, мой край</a:t>
            </a:r>
          </a:p>
          <a:p>
            <a:pPr algn="ctr"/>
            <a:r>
              <a:rPr lang="ru-RU" sz="4000" b="1" dirty="0" smtClean="0"/>
              <a:t>3</a:t>
            </a:r>
            <a:r>
              <a:rPr lang="ru-RU" b="1" dirty="0" smtClean="0"/>
              <a:t> класс</a:t>
            </a:r>
          </a:p>
          <a:p>
            <a:r>
              <a:rPr lang="ru-RU" b="1" i="1" dirty="0" smtClean="0"/>
              <a:t>Моя семья, мой род</a:t>
            </a:r>
          </a:p>
          <a:p>
            <a:r>
              <a:rPr lang="ru-RU" b="1" dirty="0" smtClean="0"/>
              <a:t>Моя школа, </a:t>
            </a:r>
            <a:r>
              <a:rPr lang="ru-RU" b="1" i="1" dirty="0" smtClean="0"/>
              <a:t>мой   город</a:t>
            </a:r>
          </a:p>
          <a:p>
            <a:r>
              <a:rPr lang="ru-RU" b="1" dirty="0" smtClean="0"/>
              <a:t>Мой край, моя Отчизна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/>
              <a:t>Продукт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414144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endParaRPr lang="ru-RU" b="1" dirty="0" smtClean="0"/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 индивидуальные и групповые учебно-исследовательские работы учащихся;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 участие в социальных проектах; 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созданные компьютерные презентации;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 оформленные альбомы, стенды, газеты, сувениры;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 выступления на классных часах, родительских собраниях, конференциях;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 публикации материалов </a:t>
            </a:r>
            <a:r>
              <a:rPr lang="ru-RU" sz="3100" dirty="0" smtClean="0"/>
              <a:t>на школьный сайт </a:t>
            </a:r>
            <a:r>
              <a:rPr lang="ru-RU" sz="2400" dirty="0" smtClean="0"/>
              <a:t>,</a:t>
            </a:r>
            <a:r>
              <a:rPr lang="ru-RU" dirty="0" smtClean="0"/>
              <a:t>в СМИ.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568952" cy="185821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100" b="1" dirty="0" smtClean="0"/>
              <a:t>ТЕМА:  «МОДЕЛИРОВАНИЕ   ИНТЕЛЛЕКТУАЛЬНОЙ ИГРЫ »</a:t>
            </a:r>
            <a:br>
              <a:rPr lang="ru-RU" sz="3100" b="1" dirty="0" smtClean="0"/>
            </a:br>
            <a:r>
              <a:rPr lang="ru-RU" dirty="0" smtClean="0"/>
              <a:t> </a:t>
            </a:r>
            <a:r>
              <a:rPr lang="ru-RU" sz="2700" dirty="0" smtClean="0"/>
              <a:t>Цель</a:t>
            </a:r>
            <a:r>
              <a:rPr lang="ru-RU" sz="3100" dirty="0" smtClean="0"/>
              <a:t>: </a:t>
            </a:r>
            <a:r>
              <a:rPr lang="ru-RU" sz="2700" dirty="0" smtClean="0"/>
              <a:t>моделирование краеведческой игры-конкурса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2276872"/>
            <a:ext cx="8003232" cy="3849291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400" dirty="0" smtClean="0"/>
              <a:t>Этапы </a:t>
            </a:r>
          </a:p>
          <a:p>
            <a:r>
              <a:rPr lang="ru-RU" sz="2400" dirty="0" smtClean="0"/>
              <a:t>Организационный момент (коллективная деятельность)</a:t>
            </a:r>
          </a:p>
          <a:p>
            <a:r>
              <a:rPr lang="ru-RU" sz="2400" dirty="0" smtClean="0"/>
              <a:t>Определение цели занятия (коллективная деятельность)</a:t>
            </a:r>
          </a:p>
          <a:p>
            <a:r>
              <a:rPr lang="ru-RU" sz="2400" dirty="0" smtClean="0"/>
              <a:t>Основной этап: моделирование </a:t>
            </a:r>
          </a:p>
          <a:p>
            <a:r>
              <a:rPr lang="ru-RU" sz="2400" dirty="0" smtClean="0"/>
              <a:t>Составление вопросов, заданий для интеллектуального тура игры</a:t>
            </a:r>
          </a:p>
          <a:p>
            <a:r>
              <a:rPr lang="ru-RU" sz="2400" dirty="0" smtClean="0"/>
              <a:t>Представление результатов работы групп</a:t>
            </a:r>
          </a:p>
          <a:p>
            <a:r>
              <a:rPr lang="ru-RU" sz="2400" dirty="0" smtClean="0"/>
              <a:t>Итог.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lum bright="75000"/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267200" cy="2362200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</p:pic>
      <p:pic>
        <p:nvPicPr>
          <p:cNvPr id="1026" name="Picture 2" descr="C:\Users\Natalya\Desktop\400_F_23588625_RxnhhMtFwSXBOCcS2bpCmhiBaVjYpOj7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10811"/>
          <a:stretch>
            <a:fillRect/>
          </a:stretch>
        </p:blipFill>
        <p:spPr bwMode="auto">
          <a:xfrm>
            <a:off x="5791200" y="0"/>
            <a:ext cx="3429000" cy="6859854"/>
          </a:xfrm>
          <a:prstGeom prst="rect">
            <a:avLst/>
          </a:prstGeom>
          <a:noFill/>
        </p:spPr>
      </p:pic>
      <p:pic>
        <p:nvPicPr>
          <p:cNvPr id="7" name="Picture 3" descr="C:\Users\Natalya\Desktop\look.com.ua-29956.jpg"/>
          <p:cNvPicPr>
            <a:picLocks noChangeAspect="1" noChangeArrowheads="1"/>
          </p:cNvPicPr>
          <p:nvPr/>
        </p:nvPicPr>
        <p:blipFill>
          <a:blip r:embed="rId4" cstate="print"/>
          <a:srcRect l="23077" r="21978" b="8571"/>
          <a:stretch>
            <a:fillRect/>
          </a:stretch>
        </p:blipFill>
        <p:spPr bwMode="auto">
          <a:xfrm>
            <a:off x="6172200" y="2743200"/>
            <a:ext cx="2743200" cy="2852928"/>
          </a:xfrm>
          <a:prstGeom prst="ellipse">
            <a:avLst/>
          </a:prstGeom>
          <a:noFill/>
        </p:spPr>
      </p:pic>
      <p:pic>
        <p:nvPicPr>
          <p:cNvPr id="3" name="Picture 2" descr="C:\Users\Natalya\Desktop\400_F_23588625_RxnhhMtFwSXBOCcS2bpCmhiBaVjYpOj7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12034"/>
          <a:stretch>
            <a:fillRect/>
          </a:stretch>
        </p:blipFill>
        <p:spPr bwMode="auto">
          <a:xfrm>
            <a:off x="3429000" y="1524000"/>
            <a:ext cx="2971800" cy="5334000"/>
          </a:xfrm>
          <a:prstGeom prst="rect">
            <a:avLst/>
          </a:prstGeom>
          <a:noFill/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5" cstate="print"/>
          <a:srcRect l="35444" t="25912" r="35443" b="27807"/>
          <a:stretch>
            <a:fillRect/>
          </a:stretch>
        </p:blipFill>
        <p:spPr bwMode="auto">
          <a:xfrm>
            <a:off x="3810000" y="3657600"/>
            <a:ext cx="2229798" cy="2209800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 descr="C:\Users\Natalya\Desktop\400_F_23588625_RxnhhMtFwSXBOCcS2bpCmhiBaVjYpOj7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12034"/>
          <a:stretch>
            <a:fillRect/>
          </a:stretch>
        </p:blipFill>
        <p:spPr bwMode="auto">
          <a:xfrm>
            <a:off x="1371600" y="2286000"/>
            <a:ext cx="2514600" cy="4572000"/>
          </a:xfrm>
          <a:prstGeom prst="rect">
            <a:avLst/>
          </a:prstGeom>
          <a:noFill/>
        </p:spPr>
      </p:pic>
      <p:sp>
        <p:nvSpPr>
          <p:cNvPr id="9" name="Овал 8"/>
          <p:cNvSpPr/>
          <p:nvPr/>
        </p:nvSpPr>
        <p:spPr>
          <a:xfrm>
            <a:off x="1676400" y="4114800"/>
            <a:ext cx="1828800" cy="16764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28800" y="4114800"/>
            <a:ext cx="1562100" cy="1673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 descr="C:\Users\Natalya\Desktop\400_F_23588625_RxnhhMtFwSXBOCcS2bpCmhiBaVjYpOj7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12034"/>
          <a:stretch>
            <a:fillRect/>
          </a:stretch>
        </p:blipFill>
        <p:spPr bwMode="auto">
          <a:xfrm>
            <a:off x="0" y="3581400"/>
            <a:ext cx="1802130" cy="3276600"/>
          </a:xfrm>
          <a:prstGeom prst="rect">
            <a:avLst/>
          </a:prstGeom>
          <a:noFill/>
        </p:spPr>
      </p:pic>
      <p:sp>
        <p:nvSpPr>
          <p:cNvPr id="13" name="Овал 12"/>
          <p:cNvSpPr/>
          <p:nvPr/>
        </p:nvSpPr>
        <p:spPr>
          <a:xfrm>
            <a:off x="304800" y="4953000"/>
            <a:ext cx="1219200" cy="12192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74000" t="35910" r="5429" b="29648"/>
          <a:stretch>
            <a:fillRect/>
          </a:stretch>
        </p:blipFill>
        <p:spPr bwMode="auto">
          <a:xfrm>
            <a:off x="304800" y="5029200"/>
            <a:ext cx="1059874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lum bright="75000"/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334000" cy="2362200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</p:pic>
      <p:sp>
        <p:nvSpPr>
          <p:cNvPr id="15" name="TextBox 14"/>
          <p:cNvSpPr txBox="1"/>
          <p:nvPr/>
        </p:nvSpPr>
        <p:spPr>
          <a:xfrm>
            <a:off x="0" y="147697"/>
            <a:ext cx="5562600" cy="206210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ИСТОРИЯ и КУЛЬТУРА</a:t>
            </a:r>
          </a:p>
          <a:p>
            <a:pPr>
              <a:spcAft>
                <a:spcPts val="1200"/>
              </a:spcAft>
            </a:pPr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ПРИРОДА</a:t>
            </a:r>
          </a:p>
          <a:p>
            <a:pPr>
              <a:spcAft>
                <a:spcPts val="1200"/>
              </a:spcAft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СПОРТ</a:t>
            </a:r>
          </a:p>
        </p:txBody>
      </p:sp>
      <p:pic>
        <p:nvPicPr>
          <p:cNvPr id="1026" name="Picture 2" descr="C:\Users\Natalya\Desktop\400_F_23588625_RxnhhMtFwSXBOCcS2bpCmhiBaVjYpOj7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10811"/>
          <a:stretch>
            <a:fillRect/>
          </a:stretch>
        </p:blipFill>
        <p:spPr bwMode="auto">
          <a:xfrm>
            <a:off x="5791200" y="0"/>
            <a:ext cx="3429000" cy="6859854"/>
          </a:xfrm>
          <a:prstGeom prst="rect">
            <a:avLst/>
          </a:prstGeom>
          <a:noFill/>
        </p:spPr>
      </p:pic>
      <p:pic>
        <p:nvPicPr>
          <p:cNvPr id="7" name="Picture 3" descr="C:\Users\Natalya\Desktop\look.com.ua-29956.jpg"/>
          <p:cNvPicPr>
            <a:picLocks noChangeAspect="1" noChangeArrowheads="1"/>
          </p:cNvPicPr>
          <p:nvPr/>
        </p:nvPicPr>
        <p:blipFill>
          <a:blip r:embed="rId4" cstate="print"/>
          <a:srcRect l="23077" r="21978" b="8571"/>
          <a:stretch>
            <a:fillRect/>
          </a:stretch>
        </p:blipFill>
        <p:spPr bwMode="auto">
          <a:xfrm>
            <a:off x="6172200" y="2743200"/>
            <a:ext cx="2743200" cy="2852928"/>
          </a:xfrm>
          <a:prstGeom prst="ellipse">
            <a:avLst/>
          </a:prstGeom>
          <a:noFill/>
        </p:spPr>
      </p:pic>
      <p:pic>
        <p:nvPicPr>
          <p:cNvPr id="3" name="Picture 2" descr="C:\Users\Natalya\Desktop\400_F_23588625_RxnhhMtFwSXBOCcS2bpCmhiBaVjYpOj7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12034"/>
          <a:stretch>
            <a:fillRect/>
          </a:stretch>
        </p:blipFill>
        <p:spPr bwMode="auto">
          <a:xfrm>
            <a:off x="3429000" y="1524000"/>
            <a:ext cx="2971800" cy="5334000"/>
          </a:xfrm>
          <a:prstGeom prst="rect">
            <a:avLst/>
          </a:prstGeom>
          <a:noFill/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5" cstate="print"/>
          <a:srcRect l="35444" t="25912" r="35443" b="27807"/>
          <a:stretch>
            <a:fillRect/>
          </a:stretch>
        </p:blipFill>
        <p:spPr bwMode="auto">
          <a:xfrm>
            <a:off x="3810000" y="3657600"/>
            <a:ext cx="2229798" cy="2209800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 descr="C:\Users\Natalya\Desktop\400_F_23588625_RxnhhMtFwSXBOCcS2bpCmhiBaVjYpOj7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12034"/>
          <a:stretch>
            <a:fillRect/>
          </a:stretch>
        </p:blipFill>
        <p:spPr bwMode="auto">
          <a:xfrm>
            <a:off x="1371600" y="2286000"/>
            <a:ext cx="2514600" cy="4572000"/>
          </a:xfrm>
          <a:prstGeom prst="rect">
            <a:avLst/>
          </a:prstGeom>
          <a:noFill/>
        </p:spPr>
      </p:pic>
      <p:sp>
        <p:nvSpPr>
          <p:cNvPr id="9" name="Овал 8"/>
          <p:cNvSpPr/>
          <p:nvPr/>
        </p:nvSpPr>
        <p:spPr>
          <a:xfrm>
            <a:off x="1676400" y="4114800"/>
            <a:ext cx="1828800" cy="16764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28800" y="4114800"/>
            <a:ext cx="1562100" cy="1673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 descr="C:\Users\Natalya\Desktop\400_F_23588625_RxnhhMtFwSXBOCcS2bpCmhiBaVjYpOj7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12034"/>
          <a:stretch>
            <a:fillRect/>
          </a:stretch>
        </p:blipFill>
        <p:spPr bwMode="auto">
          <a:xfrm>
            <a:off x="0" y="3581400"/>
            <a:ext cx="1802130" cy="3276600"/>
          </a:xfrm>
          <a:prstGeom prst="rect">
            <a:avLst/>
          </a:prstGeom>
          <a:noFill/>
        </p:spPr>
      </p:pic>
      <p:sp>
        <p:nvSpPr>
          <p:cNvPr id="13" name="Овал 12"/>
          <p:cNvSpPr/>
          <p:nvPr/>
        </p:nvSpPr>
        <p:spPr>
          <a:xfrm>
            <a:off x="304800" y="4953000"/>
            <a:ext cx="1219200" cy="12192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74000" t="35910" r="5429" b="29648"/>
          <a:stretch>
            <a:fillRect/>
          </a:stretch>
        </p:blipFill>
        <p:spPr bwMode="auto">
          <a:xfrm>
            <a:off x="304800" y="5029200"/>
            <a:ext cx="1059874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185</TotalTime>
  <Words>207</Words>
  <Application>Microsoft Office PowerPoint</Application>
  <PresentationFormat>Экран (4:3)</PresentationFormat>
  <Paragraphs>35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Солнцестояние</vt:lpstr>
      <vt:lpstr>Способы формирования метапредметных умений обучающихся на занятиях во внеурочной деятельности</vt:lpstr>
      <vt:lpstr>Цель – развитие духовно-нравственных качеств личности средствами краеведения.  </vt:lpstr>
      <vt:lpstr>НОВИЗНА  программы:</vt:lpstr>
      <vt:lpstr>Продукт</vt:lpstr>
      <vt:lpstr> ТЕМА:  «МОДЕЛИРОВАНИЕ   ИНТЕЛЛЕКТУАЛЬНОЙ ИГРЫ »  Цель: моделирование краеведческой игры-конкурса  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USER3</cp:lastModifiedBy>
  <cp:revision>21</cp:revision>
  <dcterms:modified xsi:type="dcterms:W3CDTF">2015-02-27T11:34:07Z</dcterms:modified>
</cp:coreProperties>
</file>