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8"/>
  </p:notesMasterIdLst>
  <p:sldIdLst>
    <p:sldId id="256" r:id="rId2"/>
    <p:sldId id="257" r:id="rId3"/>
    <p:sldId id="269" r:id="rId4"/>
    <p:sldId id="258" r:id="rId5"/>
    <p:sldId id="259" r:id="rId6"/>
    <p:sldId id="283" r:id="rId7"/>
    <p:sldId id="260" r:id="rId8"/>
    <p:sldId id="261" r:id="rId9"/>
    <p:sldId id="262" r:id="rId10"/>
    <p:sldId id="264" r:id="rId11"/>
    <p:sldId id="265" r:id="rId12"/>
    <p:sldId id="267" r:id="rId13"/>
    <p:sldId id="268" r:id="rId14"/>
    <p:sldId id="263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814" autoAdjust="0"/>
  </p:normalViewPr>
  <p:slideViewPr>
    <p:cSldViewPr>
      <p:cViewPr varScale="1">
        <p:scale>
          <a:sx n="64" d="100"/>
          <a:sy n="64" d="100"/>
        </p:scale>
        <p:origin x="-15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1A6803-DF51-4C94-B885-4EE03DB97D9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7396E7-6F9A-4E77-8BCE-E7E9BF079D9D}" type="asst">
      <dgm:prSet phldrT="[Текст]" custT="1"/>
      <dgm:spPr>
        <a:solidFill>
          <a:schemeClr val="accent3">
            <a:lumMod val="60000"/>
            <a:lumOff val="40000"/>
          </a:schemeClr>
        </a:solidFill>
        <a:ln>
          <a:solidFill>
            <a:srgbClr val="6600CC"/>
          </a:solidFill>
        </a:ln>
      </dgm:spPr>
      <dgm:t>
        <a:bodyPr/>
        <a:lstStyle/>
        <a:p>
          <a:r>
            <a:rPr lang="ru-RU" sz="3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Основные направления работы:</a:t>
          </a:r>
          <a:endParaRPr lang="ru-RU" sz="32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AAF2FB3E-EEFB-4A15-9B24-E33ECA99DF0F}" type="parTrans" cxnId="{C9E0BEFC-7542-4F6F-992F-AEBA7ECE1760}">
      <dgm:prSet/>
      <dgm:spPr/>
      <dgm:t>
        <a:bodyPr/>
        <a:lstStyle/>
        <a:p>
          <a:endParaRPr lang="ru-RU"/>
        </a:p>
      </dgm:t>
    </dgm:pt>
    <dgm:pt modelId="{035753E0-8ECE-4DCD-9733-8FE57E54B277}" type="sibTrans" cxnId="{C9E0BEFC-7542-4F6F-992F-AEBA7ECE1760}">
      <dgm:prSet/>
      <dgm:spPr/>
      <dgm:t>
        <a:bodyPr/>
        <a:lstStyle/>
        <a:p>
          <a:endParaRPr lang="ru-RU"/>
        </a:p>
      </dgm:t>
    </dgm:pt>
    <dgm:pt modelId="{14EAC324-CF65-4744-97C6-73126EB12BF2}">
      <dgm:prSet phldrT="[Текст]" custT="1"/>
      <dgm:spPr>
        <a:solidFill>
          <a:schemeClr val="accent4">
            <a:lumMod val="20000"/>
            <a:lumOff val="80000"/>
          </a:schemeClr>
        </a:solidFill>
        <a:ln>
          <a:solidFill>
            <a:schemeClr val="accent4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МЕТАПРЕДМЕТНОЕ </a:t>
          </a:r>
          <a:r>
            <a: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ЗАНЯТИЕ</a:t>
          </a:r>
          <a:endParaRPr lang="ru-RU" sz="1800" dirty="0">
            <a:solidFill>
              <a:srgbClr val="C00000"/>
            </a:solidFill>
          </a:endParaRPr>
        </a:p>
      </dgm:t>
    </dgm:pt>
    <dgm:pt modelId="{73F11E49-6D9C-4A82-B9A8-CF4166933956}" type="parTrans" cxnId="{7D415302-5955-45B8-8A6B-9A386B7EADE1}">
      <dgm:prSet/>
      <dgm:spPr/>
      <dgm:t>
        <a:bodyPr/>
        <a:lstStyle/>
        <a:p>
          <a:endParaRPr lang="ru-RU"/>
        </a:p>
      </dgm:t>
    </dgm:pt>
    <dgm:pt modelId="{E04206C1-CC12-4305-AD3E-90814ABED3EE}" type="sibTrans" cxnId="{7D415302-5955-45B8-8A6B-9A386B7EADE1}">
      <dgm:prSet/>
      <dgm:spPr/>
      <dgm:t>
        <a:bodyPr/>
        <a:lstStyle/>
        <a:p>
          <a:endParaRPr lang="ru-RU"/>
        </a:p>
      </dgm:t>
    </dgm:pt>
    <dgm:pt modelId="{87A1541D-7292-4F17-8B2F-08DBCF251F03}">
      <dgm:prSet phldrT="[Текст]" custT="1"/>
      <dgm:spPr>
        <a:solidFill>
          <a:schemeClr val="accent5">
            <a:lumMod val="20000"/>
            <a:lumOff val="80000"/>
          </a:schemeClr>
        </a:solid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МЕТАПРЕДМЕТНЫЙ </a:t>
          </a:r>
          <a:r>
            <a: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РЕЗУЛЬТАТ</a:t>
          </a:r>
          <a:endParaRPr lang="ru-RU" sz="1800" dirty="0">
            <a:solidFill>
              <a:srgbClr val="C00000"/>
            </a:solidFill>
          </a:endParaRPr>
        </a:p>
      </dgm:t>
    </dgm:pt>
    <dgm:pt modelId="{E2D4DB30-82B0-4999-8054-6A53C7FB917D}" type="parTrans" cxnId="{66DE7D14-1368-4BAF-AF52-A10E246E0EA3}">
      <dgm:prSet/>
      <dgm:spPr/>
      <dgm:t>
        <a:bodyPr/>
        <a:lstStyle/>
        <a:p>
          <a:endParaRPr lang="ru-RU"/>
        </a:p>
      </dgm:t>
    </dgm:pt>
    <dgm:pt modelId="{9C14DA4C-7FD3-400E-BC84-C7434598B4C0}" type="sibTrans" cxnId="{66DE7D14-1368-4BAF-AF52-A10E246E0EA3}">
      <dgm:prSet/>
      <dgm:spPr/>
      <dgm:t>
        <a:bodyPr/>
        <a:lstStyle/>
        <a:p>
          <a:endParaRPr lang="ru-RU"/>
        </a:p>
      </dgm:t>
    </dgm:pt>
    <dgm:pt modelId="{01DE0FFA-E87C-4ED9-BE95-2C1C84F1ED16}">
      <dgm:prSet custT="1"/>
      <dgm:spPr>
        <a:solidFill>
          <a:schemeClr val="accent3">
            <a:lumMod val="20000"/>
            <a:lumOff val="80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1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МЕТАПРЕДМЕТНОЕ </a:t>
          </a:r>
          <a:r>
            <a: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СОДЕРЖАНИЕ</a:t>
          </a:r>
        </a:p>
      </dgm:t>
    </dgm:pt>
    <dgm:pt modelId="{1E94C66D-BC21-450C-9ABA-DF89968E1B77}" type="parTrans" cxnId="{0E37BE43-8279-4031-9459-CA5EB6BE00EA}">
      <dgm:prSet/>
      <dgm:spPr/>
      <dgm:t>
        <a:bodyPr/>
        <a:lstStyle/>
        <a:p>
          <a:endParaRPr lang="ru-RU"/>
        </a:p>
      </dgm:t>
    </dgm:pt>
    <dgm:pt modelId="{7B9AF5BE-9AAF-4F6D-80B0-897F3AB510D5}" type="sibTrans" cxnId="{0E37BE43-8279-4031-9459-CA5EB6BE00EA}">
      <dgm:prSet/>
      <dgm:spPr/>
      <dgm:t>
        <a:bodyPr/>
        <a:lstStyle/>
        <a:p>
          <a:endParaRPr lang="ru-RU"/>
        </a:p>
      </dgm:t>
    </dgm:pt>
    <dgm:pt modelId="{E1ECAF7E-3AA7-4080-BA9F-38FBF49A4DE3}" type="pres">
      <dgm:prSet presAssocID="{791A6803-DF51-4C94-B885-4EE03DB97D9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5B11F1B-7EF3-416C-84BF-1F42333CB5E8}" type="pres">
      <dgm:prSet presAssocID="{477396E7-6F9A-4E77-8BCE-E7E9BF079D9D}" presName="hierRoot1" presStyleCnt="0">
        <dgm:presLayoutVars>
          <dgm:hierBranch val="init"/>
        </dgm:presLayoutVars>
      </dgm:prSet>
      <dgm:spPr/>
    </dgm:pt>
    <dgm:pt modelId="{E8D0C8ED-83C9-4D94-9DD1-51AC067A14B1}" type="pres">
      <dgm:prSet presAssocID="{477396E7-6F9A-4E77-8BCE-E7E9BF079D9D}" presName="rootComposite1" presStyleCnt="0"/>
      <dgm:spPr/>
    </dgm:pt>
    <dgm:pt modelId="{B9955510-7F5E-4EB8-9475-CA9FAFF6763D}" type="pres">
      <dgm:prSet presAssocID="{477396E7-6F9A-4E77-8BCE-E7E9BF079D9D}" presName="rootText1" presStyleLbl="node0" presStyleIdx="0" presStyleCnt="1" custScaleX="178332" custScaleY="1227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E419523-A030-4248-B1B7-8A87683465E2}" type="pres">
      <dgm:prSet presAssocID="{477396E7-6F9A-4E77-8BCE-E7E9BF079D9D}" presName="rootConnector1" presStyleLbl="asst0" presStyleIdx="0" presStyleCnt="0"/>
      <dgm:spPr/>
      <dgm:t>
        <a:bodyPr/>
        <a:lstStyle/>
        <a:p>
          <a:endParaRPr lang="ru-RU"/>
        </a:p>
      </dgm:t>
    </dgm:pt>
    <dgm:pt modelId="{670B30D5-AAA7-436E-992C-924DEF176D3D}" type="pres">
      <dgm:prSet presAssocID="{477396E7-6F9A-4E77-8BCE-E7E9BF079D9D}" presName="hierChild2" presStyleCnt="0"/>
      <dgm:spPr/>
    </dgm:pt>
    <dgm:pt modelId="{45E8E070-CE03-40E5-9BDF-645F992625C0}" type="pres">
      <dgm:prSet presAssocID="{1E94C66D-BC21-450C-9ABA-DF89968E1B77}" presName="Name37" presStyleLbl="parChTrans1D2" presStyleIdx="0" presStyleCnt="3"/>
      <dgm:spPr/>
      <dgm:t>
        <a:bodyPr/>
        <a:lstStyle/>
        <a:p>
          <a:endParaRPr lang="ru-RU"/>
        </a:p>
      </dgm:t>
    </dgm:pt>
    <dgm:pt modelId="{3DF14039-7E91-49E2-B21F-4A7DA52C9727}" type="pres">
      <dgm:prSet presAssocID="{01DE0FFA-E87C-4ED9-BE95-2C1C84F1ED16}" presName="hierRoot2" presStyleCnt="0">
        <dgm:presLayoutVars>
          <dgm:hierBranch val="init"/>
        </dgm:presLayoutVars>
      </dgm:prSet>
      <dgm:spPr/>
    </dgm:pt>
    <dgm:pt modelId="{42E4FC5C-E355-4C7D-BBC7-C23E3DFB9B3F}" type="pres">
      <dgm:prSet presAssocID="{01DE0FFA-E87C-4ED9-BE95-2C1C84F1ED16}" presName="rootComposite" presStyleCnt="0"/>
      <dgm:spPr/>
    </dgm:pt>
    <dgm:pt modelId="{7671D1D8-99EA-479D-9E9A-7091B8E0893B}" type="pres">
      <dgm:prSet presAssocID="{01DE0FFA-E87C-4ED9-BE95-2C1C84F1ED16}" presName="rootText" presStyleLbl="node2" presStyleIdx="0" presStyleCnt="3" custScaleY="1947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E26341-0C74-4CBA-87E7-CCD392C1799F}" type="pres">
      <dgm:prSet presAssocID="{01DE0FFA-E87C-4ED9-BE95-2C1C84F1ED16}" presName="rootConnector" presStyleLbl="node2" presStyleIdx="0" presStyleCnt="3"/>
      <dgm:spPr/>
      <dgm:t>
        <a:bodyPr/>
        <a:lstStyle/>
        <a:p>
          <a:endParaRPr lang="ru-RU"/>
        </a:p>
      </dgm:t>
    </dgm:pt>
    <dgm:pt modelId="{C6FCF685-D918-4C34-A844-ACAFF2574DB1}" type="pres">
      <dgm:prSet presAssocID="{01DE0FFA-E87C-4ED9-BE95-2C1C84F1ED16}" presName="hierChild4" presStyleCnt="0"/>
      <dgm:spPr/>
    </dgm:pt>
    <dgm:pt modelId="{39B51C6C-F180-4D66-9C9A-A241BDFECE02}" type="pres">
      <dgm:prSet presAssocID="{01DE0FFA-E87C-4ED9-BE95-2C1C84F1ED16}" presName="hierChild5" presStyleCnt="0"/>
      <dgm:spPr/>
    </dgm:pt>
    <dgm:pt modelId="{10C9C599-E946-48F5-94A5-6A8BDC5A5941}" type="pres">
      <dgm:prSet presAssocID="{73F11E49-6D9C-4A82-B9A8-CF4166933956}" presName="Name37" presStyleLbl="parChTrans1D2" presStyleIdx="1" presStyleCnt="3"/>
      <dgm:spPr/>
      <dgm:t>
        <a:bodyPr/>
        <a:lstStyle/>
        <a:p>
          <a:endParaRPr lang="ru-RU"/>
        </a:p>
      </dgm:t>
    </dgm:pt>
    <dgm:pt modelId="{3A674A00-1900-4ADE-9A12-9244C679B6C1}" type="pres">
      <dgm:prSet presAssocID="{14EAC324-CF65-4744-97C6-73126EB12BF2}" presName="hierRoot2" presStyleCnt="0">
        <dgm:presLayoutVars>
          <dgm:hierBranch val="init"/>
        </dgm:presLayoutVars>
      </dgm:prSet>
      <dgm:spPr/>
    </dgm:pt>
    <dgm:pt modelId="{8C0BC4FE-86C7-4958-B00E-F7290209E9A2}" type="pres">
      <dgm:prSet presAssocID="{14EAC324-CF65-4744-97C6-73126EB12BF2}" presName="rootComposite" presStyleCnt="0"/>
      <dgm:spPr/>
    </dgm:pt>
    <dgm:pt modelId="{D666A9A4-B615-4001-AAA6-2A00AFAB178F}" type="pres">
      <dgm:prSet presAssocID="{14EAC324-CF65-4744-97C6-73126EB12BF2}" presName="rootText" presStyleLbl="node2" presStyleIdx="1" presStyleCnt="3" custScaleY="1947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C5C01D-3D49-4E63-9609-EE680FD82FD0}" type="pres">
      <dgm:prSet presAssocID="{14EAC324-CF65-4744-97C6-73126EB12BF2}" presName="rootConnector" presStyleLbl="node2" presStyleIdx="1" presStyleCnt="3"/>
      <dgm:spPr/>
      <dgm:t>
        <a:bodyPr/>
        <a:lstStyle/>
        <a:p>
          <a:endParaRPr lang="ru-RU"/>
        </a:p>
      </dgm:t>
    </dgm:pt>
    <dgm:pt modelId="{CE6B49CC-F0AA-4C56-B2D7-D324B241BA87}" type="pres">
      <dgm:prSet presAssocID="{14EAC324-CF65-4744-97C6-73126EB12BF2}" presName="hierChild4" presStyleCnt="0"/>
      <dgm:spPr/>
    </dgm:pt>
    <dgm:pt modelId="{152C0BF2-2DB0-458C-82EB-CDCEBFD60902}" type="pres">
      <dgm:prSet presAssocID="{14EAC324-CF65-4744-97C6-73126EB12BF2}" presName="hierChild5" presStyleCnt="0"/>
      <dgm:spPr/>
    </dgm:pt>
    <dgm:pt modelId="{B1CB5964-3206-417A-B137-4E8DBDE14ACA}" type="pres">
      <dgm:prSet presAssocID="{E2D4DB30-82B0-4999-8054-6A53C7FB917D}" presName="Name37" presStyleLbl="parChTrans1D2" presStyleIdx="2" presStyleCnt="3"/>
      <dgm:spPr/>
      <dgm:t>
        <a:bodyPr/>
        <a:lstStyle/>
        <a:p>
          <a:endParaRPr lang="ru-RU"/>
        </a:p>
      </dgm:t>
    </dgm:pt>
    <dgm:pt modelId="{61098AC1-D35D-4907-AD28-BBBC8D5294A7}" type="pres">
      <dgm:prSet presAssocID="{87A1541D-7292-4F17-8B2F-08DBCF251F03}" presName="hierRoot2" presStyleCnt="0">
        <dgm:presLayoutVars>
          <dgm:hierBranch val="init"/>
        </dgm:presLayoutVars>
      </dgm:prSet>
      <dgm:spPr/>
    </dgm:pt>
    <dgm:pt modelId="{0957361F-2C54-478C-ACB3-189EBDE85EA0}" type="pres">
      <dgm:prSet presAssocID="{87A1541D-7292-4F17-8B2F-08DBCF251F03}" presName="rootComposite" presStyleCnt="0"/>
      <dgm:spPr/>
    </dgm:pt>
    <dgm:pt modelId="{485A4F3D-BD69-4604-AF7E-73542A7BC88D}" type="pres">
      <dgm:prSet presAssocID="{87A1541D-7292-4F17-8B2F-08DBCF251F03}" presName="rootText" presStyleLbl="node2" presStyleIdx="2" presStyleCnt="3" custScaleY="1971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277A5C1-B7C8-49F9-A317-A26808072074}" type="pres">
      <dgm:prSet presAssocID="{87A1541D-7292-4F17-8B2F-08DBCF251F03}" presName="rootConnector" presStyleLbl="node2" presStyleIdx="2" presStyleCnt="3"/>
      <dgm:spPr/>
      <dgm:t>
        <a:bodyPr/>
        <a:lstStyle/>
        <a:p>
          <a:endParaRPr lang="ru-RU"/>
        </a:p>
      </dgm:t>
    </dgm:pt>
    <dgm:pt modelId="{53B95CFD-253A-497A-AE79-5D4AE239E1F2}" type="pres">
      <dgm:prSet presAssocID="{87A1541D-7292-4F17-8B2F-08DBCF251F03}" presName="hierChild4" presStyleCnt="0"/>
      <dgm:spPr/>
    </dgm:pt>
    <dgm:pt modelId="{44B04C14-C8A3-4683-955D-90CD2160406A}" type="pres">
      <dgm:prSet presAssocID="{87A1541D-7292-4F17-8B2F-08DBCF251F03}" presName="hierChild5" presStyleCnt="0"/>
      <dgm:spPr/>
    </dgm:pt>
    <dgm:pt modelId="{2C7A045A-2671-4ECB-A9FE-514C05F53050}" type="pres">
      <dgm:prSet presAssocID="{477396E7-6F9A-4E77-8BCE-E7E9BF079D9D}" presName="hierChild3" presStyleCnt="0"/>
      <dgm:spPr/>
    </dgm:pt>
  </dgm:ptLst>
  <dgm:cxnLst>
    <dgm:cxn modelId="{A683F715-4689-48DA-AAE8-2B0C7D8A0BCC}" type="presOf" srcId="{01DE0FFA-E87C-4ED9-BE95-2C1C84F1ED16}" destId="{17E26341-0C74-4CBA-87E7-CCD392C1799F}" srcOrd="1" destOrd="0" presId="urn:microsoft.com/office/officeart/2005/8/layout/orgChart1"/>
    <dgm:cxn modelId="{182C37D0-AA4A-4D07-8E4D-FC6FDAD0BB58}" type="presOf" srcId="{73F11E49-6D9C-4A82-B9A8-CF4166933956}" destId="{10C9C599-E946-48F5-94A5-6A8BDC5A5941}" srcOrd="0" destOrd="0" presId="urn:microsoft.com/office/officeart/2005/8/layout/orgChart1"/>
    <dgm:cxn modelId="{3989C3D8-3B00-4186-B498-59581C9CBD2A}" type="presOf" srcId="{87A1541D-7292-4F17-8B2F-08DBCF251F03}" destId="{485A4F3D-BD69-4604-AF7E-73542A7BC88D}" srcOrd="0" destOrd="0" presId="urn:microsoft.com/office/officeart/2005/8/layout/orgChart1"/>
    <dgm:cxn modelId="{12D3D44D-1646-4D3A-95AE-9203A91E89F6}" type="presOf" srcId="{791A6803-DF51-4C94-B885-4EE03DB97D9B}" destId="{E1ECAF7E-3AA7-4080-BA9F-38FBF49A4DE3}" srcOrd="0" destOrd="0" presId="urn:microsoft.com/office/officeart/2005/8/layout/orgChart1"/>
    <dgm:cxn modelId="{66DE7D14-1368-4BAF-AF52-A10E246E0EA3}" srcId="{477396E7-6F9A-4E77-8BCE-E7E9BF079D9D}" destId="{87A1541D-7292-4F17-8B2F-08DBCF251F03}" srcOrd="2" destOrd="0" parTransId="{E2D4DB30-82B0-4999-8054-6A53C7FB917D}" sibTransId="{9C14DA4C-7FD3-400E-BC84-C7434598B4C0}"/>
    <dgm:cxn modelId="{C9E0BEFC-7542-4F6F-992F-AEBA7ECE1760}" srcId="{791A6803-DF51-4C94-B885-4EE03DB97D9B}" destId="{477396E7-6F9A-4E77-8BCE-E7E9BF079D9D}" srcOrd="0" destOrd="0" parTransId="{AAF2FB3E-EEFB-4A15-9B24-E33ECA99DF0F}" sibTransId="{035753E0-8ECE-4DCD-9733-8FE57E54B277}"/>
    <dgm:cxn modelId="{69853DD1-591A-440E-B3AE-85754A64D6DA}" type="presOf" srcId="{14EAC324-CF65-4744-97C6-73126EB12BF2}" destId="{0DC5C01D-3D49-4E63-9609-EE680FD82FD0}" srcOrd="1" destOrd="0" presId="urn:microsoft.com/office/officeart/2005/8/layout/orgChart1"/>
    <dgm:cxn modelId="{3C781B46-8090-4F57-9B5F-C12FB13B3AE6}" type="presOf" srcId="{477396E7-6F9A-4E77-8BCE-E7E9BF079D9D}" destId="{AE419523-A030-4248-B1B7-8A87683465E2}" srcOrd="1" destOrd="0" presId="urn:microsoft.com/office/officeart/2005/8/layout/orgChart1"/>
    <dgm:cxn modelId="{1CE39875-B033-4A9D-85AA-798623D2D2C6}" type="presOf" srcId="{14EAC324-CF65-4744-97C6-73126EB12BF2}" destId="{D666A9A4-B615-4001-AAA6-2A00AFAB178F}" srcOrd="0" destOrd="0" presId="urn:microsoft.com/office/officeart/2005/8/layout/orgChart1"/>
    <dgm:cxn modelId="{0E37BE43-8279-4031-9459-CA5EB6BE00EA}" srcId="{477396E7-6F9A-4E77-8BCE-E7E9BF079D9D}" destId="{01DE0FFA-E87C-4ED9-BE95-2C1C84F1ED16}" srcOrd="0" destOrd="0" parTransId="{1E94C66D-BC21-450C-9ABA-DF89968E1B77}" sibTransId="{7B9AF5BE-9AAF-4F6D-80B0-897F3AB510D5}"/>
    <dgm:cxn modelId="{7D415302-5955-45B8-8A6B-9A386B7EADE1}" srcId="{477396E7-6F9A-4E77-8BCE-E7E9BF079D9D}" destId="{14EAC324-CF65-4744-97C6-73126EB12BF2}" srcOrd="1" destOrd="0" parTransId="{73F11E49-6D9C-4A82-B9A8-CF4166933956}" sibTransId="{E04206C1-CC12-4305-AD3E-90814ABED3EE}"/>
    <dgm:cxn modelId="{C9A67F37-BD4C-4781-B3F2-DC17430DF2E9}" type="presOf" srcId="{87A1541D-7292-4F17-8B2F-08DBCF251F03}" destId="{F277A5C1-B7C8-49F9-A317-A26808072074}" srcOrd="1" destOrd="0" presId="urn:microsoft.com/office/officeart/2005/8/layout/orgChart1"/>
    <dgm:cxn modelId="{B0B7729F-F8CF-4B19-9B0C-47FE79CB00B5}" type="presOf" srcId="{1E94C66D-BC21-450C-9ABA-DF89968E1B77}" destId="{45E8E070-CE03-40E5-9BDF-645F992625C0}" srcOrd="0" destOrd="0" presId="urn:microsoft.com/office/officeart/2005/8/layout/orgChart1"/>
    <dgm:cxn modelId="{F8914F7D-2233-4C89-B702-FC76C61F0067}" type="presOf" srcId="{E2D4DB30-82B0-4999-8054-6A53C7FB917D}" destId="{B1CB5964-3206-417A-B137-4E8DBDE14ACA}" srcOrd="0" destOrd="0" presId="urn:microsoft.com/office/officeart/2005/8/layout/orgChart1"/>
    <dgm:cxn modelId="{C03A7D2A-2E2B-4A29-8986-FF26EF64F1BD}" type="presOf" srcId="{477396E7-6F9A-4E77-8BCE-E7E9BF079D9D}" destId="{B9955510-7F5E-4EB8-9475-CA9FAFF6763D}" srcOrd="0" destOrd="0" presId="urn:microsoft.com/office/officeart/2005/8/layout/orgChart1"/>
    <dgm:cxn modelId="{E102ABE3-9136-45FB-9CCC-6E085280F2E3}" type="presOf" srcId="{01DE0FFA-E87C-4ED9-BE95-2C1C84F1ED16}" destId="{7671D1D8-99EA-479D-9E9A-7091B8E0893B}" srcOrd="0" destOrd="0" presId="urn:microsoft.com/office/officeart/2005/8/layout/orgChart1"/>
    <dgm:cxn modelId="{DD55D521-D7A5-493F-BE8B-A30A0246C9EF}" type="presParOf" srcId="{E1ECAF7E-3AA7-4080-BA9F-38FBF49A4DE3}" destId="{55B11F1B-7EF3-416C-84BF-1F42333CB5E8}" srcOrd="0" destOrd="0" presId="urn:microsoft.com/office/officeart/2005/8/layout/orgChart1"/>
    <dgm:cxn modelId="{3BEDCF51-7EDD-42D3-92A0-7047E15656AE}" type="presParOf" srcId="{55B11F1B-7EF3-416C-84BF-1F42333CB5E8}" destId="{E8D0C8ED-83C9-4D94-9DD1-51AC067A14B1}" srcOrd="0" destOrd="0" presId="urn:microsoft.com/office/officeart/2005/8/layout/orgChart1"/>
    <dgm:cxn modelId="{35E82A31-F717-47A7-A6D4-316942AF330D}" type="presParOf" srcId="{E8D0C8ED-83C9-4D94-9DD1-51AC067A14B1}" destId="{B9955510-7F5E-4EB8-9475-CA9FAFF6763D}" srcOrd="0" destOrd="0" presId="urn:microsoft.com/office/officeart/2005/8/layout/orgChart1"/>
    <dgm:cxn modelId="{93A60EDB-2B85-463F-98DC-2E33DFC723E7}" type="presParOf" srcId="{E8D0C8ED-83C9-4D94-9DD1-51AC067A14B1}" destId="{AE419523-A030-4248-B1B7-8A87683465E2}" srcOrd="1" destOrd="0" presId="urn:microsoft.com/office/officeart/2005/8/layout/orgChart1"/>
    <dgm:cxn modelId="{6C006B15-654B-4052-A8F6-A1C81EC392E9}" type="presParOf" srcId="{55B11F1B-7EF3-416C-84BF-1F42333CB5E8}" destId="{670B30D5-AAA7-436E-992C-924DEF176D3D}" srcOrd="1" destOrd="0" presId="urn:microsoft.com/office/officeart/2005/8/layout/orgChart1"/>
    <dgm:cxn modelId="{197043D1-7DDF-4471-996D-95BE0013B828}" type="presParOf" srcId="{670B30D5-AAA7-436E-992C-924DEF176D3D}" destId="{45E8E070-CE03-40E5-9BDF-645F992625C0}" srcOrd="0" destOrd="0" presId="urn:microsoft.com/office/officeart/2005/8/layout/orgChart1"/>
    <dgm:cxn modelId="{B775DA12-7D70-423C-8819-4CDEC88A0CFF}" type="presParOf" srcId="{670B30D5-AAA7-436E-992C-924DEF176D3D}" destId="{3DF14039-7E91-49E2-B21F-4A7DA52C9727}" srcOrd="1" destOrd="0" presId="urn:microsoft.com/office/officeart/2005/8/layout/orgChart1"/>
    <dgm:cxn modelId="{A0CC28CF-458D-4743-B9EB-C6A688A9A6AC}" type="presParOf" srcId="{3DF14039-7E91-49E2-B21F-4A7DA52C9727}" destId="{42E4FC5C-E355-4C7D-BBC7-C23E3DFB9B3F}" srcOrd="0" destOrd="0" presId="urn:microsoft.com/office/officeart/2005/8/layout/orgChart1"/>
    <dgm:cxn modelId="{1ED72625-2ADA-4C50-B822-3B087D478CD5}" type="presParOf" srcId="{42E4FC5C-E355-4C7D-BBC7-C23E3DFB9B3F}" destId="{7671D1D8-99EA-479D-9E9A-7091B8E0893B}" srcOrd="0" destOrd="0" presId="urn:microsoft.com/office/officeart/2005/8/layout/orgChart1"/>
    <dgm:cxn modelId="{6F8093E1-4C55-4C94-AEBF-A9475D459196}" type="presParOf" srcId="{42E4FC5C-E355-4C7D-BBC7-C23E3DFB9B3F}" destId="{17E26341-0C74-4CBA-87E7-CCD392C1799F}" srcOrd="1" destOrd="0" presId="urn:microsoft.com/office/officeart/2005/8/layout/orgChart1"/>
    <dgm:cxn modelId="{4FBAD3D4-FE14-4392-9997-6A8405B7DFD8}" type="presParOf" srcId="{3DF14039-7E91-49E2-B21F-4A7DA52C9727}" destId="{C6FCF685-D918-4C34-A844-ACAFF2574DB1}" srcOrd="1" destOrd="0" presId="urn:microsoft.com/office/officeart/2005/8/layout/orgChart1"/>
    <dgm:cxn modelId="{586AF73B-83F6-4AB0-8A03-6B6EC329193C}" type="presParOf" srcId="{3DF14039-7E91-49E2-B21F-4A7DA52C9727}" destId="{39B51C6C-F180-4D66-9C9A-A241BDFECE02}" srcOrd="2" destOrd="0" presId="urn:microsoft.com/office/officeart/2005/8/layout/orgChart1"/>
    <dgm:cxn modelId="{442F8BCB-4773-40B1-8088-13825E98B52C}" type="presParOf" srcId="{670B30D5-AAA7-436E-992C-924DEF176D3D}" destId="{10C9C599-E946-48F5-94A5-6A8BDC5A5941}" srcOrd="2" destOrd="0" presId="urn:microsoft.com/office/officeart/2005/8/layout/orgChart1"/>
    <dgm:cxn modelId="{54BA38A0-E44F-4E67-B661-A01F446D8875}" type="presParOf" srcId="{670B30D5-AAA7-436E-992C-924DEF176D3D}" destId="{3A674A00-1900-4ADE-9A12-9244C679B6C1}" srcOrd="3" destOrd="0" presId="urn:microsoft.com/office/officeart/2005/8/layout/orgChart1"/>
    <dgm:cxn modelId="{E58D0901-7B15-4507-803E-E075AC714C7C}" type="presParOf" srcId="{3A674A00-1900-4ADE-9A12-9244C679B6C1}" destId="{8C0BC4FE-86C7-4958-B00E-F7290209E9A2}" srcOrd="0" destOrd="0" presId="urn:microsoft.com/office/officeart/2005/8/layout/orgChart1"/>
    <dgm:cxn modelId="{F6507F96-1486-4C59-B913-6B86A648ABC6}" type="presParOf" srcId="{8C0BC4FE-86C7-4958-B00E-F7290209E9A2}" destId="{D666A9A4-B615-4001-AAA6-2A00AFAB178F}" srcOrd="0" destOrd="0" presId="urn:microsoft.com/office/officeart/2005/8/layout/orgChart1"/>
    <dgm:cxn modelId="{2E0A284D-4B8D-49ED-A268-1B7EBD9D8C10}" type="presParOf" srcId="{8C0BC4FE-86C7-4958-B00E-F7290209E9A2}" destId="{0DC5C01D-3D49-4E63-9609-EE680FD82FD0}" srcOrd="1" destOrd="0" presId="urn:microsoft.com/office/officeart/2005/8/layout/orgChart1"/>
    <dgm:cxn modelId="{5FCFBAA5-F38A-4D81-B587-271E3631C47B}" type="presParOf" srcId="{3A674A00-1900-4ADE-9A12-9244C679B6C1}" destId="{CE6B49CC-F0AA-4C56-B2D7-D324B241BA87}" srcOrd="1" destOrd="0" presId="urn:microsoft.com/office/officeart/2005/8/layout/orgChart1"/>
    <dgm:cxn modelId="{BC96D38C-19A6-4B3A-A145-A18DEE9A03FD}" type="presParOf" srcId="{3A674A00-1900-4ADE-9A12-9244C679B6C1}" destId="{152C0BF2-2DB0-458C-82EB-CDCEBFD60902}" srcOrd="2" destOrd="0" presId="urn:microsoft.com/office/officeart/2005/8/layout/orgChart1"/>
    <dgm:cxn modelId="{9E0DF828-D606-4ABF-BABB-0702E7F4B6A6}" type="presParOf" srcId="{670B30D5-AAA7-436E-992C-924DEF176D3D}" destId="{B1CB5964-3206-417A-B137-4E8DBDE14ACA}" srcOrd="4" destOrd="0" presId="urn:microsoft.com/office/officeart/2005/8/layout/orgChart1"/>
    <dgm:cxn modelId="{A211F39D-479C-47BB-83F9-9932F97ECF84}" type="presParOf" srcId="{670B30D5-AAA7-436E-992C-924DEF176D3D}" destId="{61098AC1-D35D-4907-AD28-BBBC8D5294A7}" srcOrd="5" destOrd="0" presId="urn:microsoft.com/office/officeart/2005/8/layout/orgChart1"/>
    <dgm:cxn modelId="{7987AE4A-B62D-46CB-ADB5-075F25A74C90}" type="presParOf" srcId="{61098AC1-D35D-4907-AD28-BBBC8D5294A7}" destId="{0957361F-2C54-478C-ACB3-189EBDE85EA0}" srcOrd="0" destOrd="0" presId="urn:microsoft.com/office/officeart/2005/8/layout/orgChart1"/>
    <dgm:cxn modelId="{11FBD9DB-9F07-4208-96D3-043C5CF379C1}" type="presParOf" srcId="{0957361F-2C54-478C-ACB3-189EBDE85EA0}" destId="{485A4F3D-BD69-4604-AF7E-73542A7BC88D}" srcOrd="0" destOrd="0" presId="urn:microsoft.com/office/officeart/2005/8/layout/orgChart1"/>
    <dgm:cxn modelId="{78E988D4-AA11-4198-B8BA-394651274C9A}" type="presParOf" srcId="{0957361F-2C54-478C-ACB3-189EBDE85EA0}" destId="{F277A5C1-B7C8-49F9-A317-A26808072074}" srcOrd="1" destOrd="0" presId="urn:microsoft.com/office/officeart/2005/8/layout/orgChart1"/>
    <dgm:cxn modelId="{51B47C03-AF91-4F7D-A6AF-F557E7073078}" type="presParOf" srcId="{61098AC1-D35D-4907-AD28-BBBC8D5294A7}" destId="{53B95CFD-253A-497A-AE79-5D4AE239E1F2}" srcOrd="1" destOrd="0" presId="urn:microsoft.com/office/officeart/2005/8/layout/orgChart1"/>
    <dgm:cxn modelId="{FC573DE1-A382-435A-B848-7A0F4BEDAA2C}" type="presParOf" srcId="{61098AC1-D35D-4907-AD28-BBBC8D5294A7}" destId="{44B04C14-C8A3-4683-955D-90CD2160406A}" srcOrd="2" destOrd="0" presId="urn:microsoft.com/office/officeart/2005/8/layout/orgChart1"/>
    <dgm:cxn modelId="{0A05E891-F4CE-4298-BCA9-10877D3B11D2}" type="presParOf" srcId="{55B11F1B-7EF3-416C-84BF-1F42333CB5E8}" destId="{2C7A045A-2671-4ECB-A9FE-514C05F5305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1CB5964-3206-417A-B137-4E8DBDE14ACA}">
      <dsp:nvSpPr>
        <dsp:cNvPr id="0" name=""/>
        <dsp:cNvSpPr/>
      </dsp:nvSpPr>
      <dsp:spPr>
        <a:xfrm>
          <a:off x="4212468" y="2383167"/>
          <a:ext cx="2980351" cy="517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8625"/>
              </a:lnTo>
              <a:lnTo>
                <a:pt x="2980351" y="258625"/>
              </a:lnTo>
              <a:lnTo>
                <a:pt x="2980351" y="5172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C9C599-E946-48F5-94A5-6A8BDC5A5941}">
      <dsp:nvSpPr>
        <dsp:cNvPr id="0" name=""/>
        <dsp:cNvSpPr/>
      </dsp:nvSpPr>
      <dsp:spPr>
        <a:xfrm>
          <a:off x="4166748" y="2383167"/>
          <a:ext cx="91440" cy="51725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172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E8E070-CE03-40E5-9BDF-645F992625C0}">
      <dsp:nvSpPr>
        <dsp:cNvPr id="0" name=""/>
        <dsp:cNvSpPr/>
      </dsp:nvSpPr>
      <dsp:spPr>
        <a:xfrm>
          <a:off x="1232116" y="2383167"/>
          <a:ext cx="2980351" cy="517251"/>
        </a:xfrm>
        <a:custGeom>
          <a:avLst/>
          <a:gdLst/>
          <a:ahLst/>
          <a:cxnLst/>
          <a:rect l="0" t="0" r="0" b="0"/>
          <a:pathLst>
            <a:path>
              <a:moveTo>
                <a:pt x="2980351" y="0"/>
              </a:moveTo>
              <a:lnTo>
                <a:pt x="2980351" y="258625"/>
              </a:lnTo>
              <a:lnTo>
                <a:pt x="0" y="258625"/>
              </a:lnTo>
              <a:lnTo>
                <a:pt x="0" y="5172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955510-7F5E-4EB8-9475-CA9FAFF6763D}">
      <dsp:nvSpPr>
        <dsp:cNvPr id="0" name=""/>
        <dsp:cNvSpPr/>
      </dsp:nvSpPr>
      <dsp:spPr>
        <a:xfrm>
          <a:off x="2016219" y="871513"/>
          <a:ext cx="4392496" cy="1511654"/>
        </a:xfrm>
        <a:prstGeom prst="rect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rgbClr val="6600C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Основные направления работы:</a:t>
          </a:r>
          <a:endParaRPr lang="ru-RU" sz="32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2016219" y="871513"/>
        <a:ext cx="4392496" cy="1511654"/>
      </dsp:txXfrm>
    </dsp:sp>
    <dsp:sp modelId="{7671D1D8-99EA-479D-9E9A-7091B8E0893B}">
      <dsp:nvSpPr>
        <dsp:cNvPr id="0" name=""/>
        <dsp:cNvSpPr/>
      </dsp:nvSpPr>
      <dsp:spPr>
        <a:xfrm>
          <a:off x="565" y="2900418"/>
          <a:ext cx="2463100" cy="2398505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МЕТАПРЕДМЕТНОЕ </a:t>
          </a:r>
          <a:r>
            <a:rPr lang="ru-RU" sz="18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СОДЕРЖАНИЕ</a:t>
          </a:r>
        </a:p>
      </dsp:txBody>
      <dsp:txXfrm>
        <a:off x="565" y="2900418"/>
        <a:ext cx="2463100" cy="2398505"/>
      </dsp:txXfrm>
    </dsp:sp>
    <dsp:sp modelId="{D666A9A4-B615-4001-AAA6-2A00AFAB178F}">
      <dsp:nvSpPr>
        <dsp:cNvPr id="0" name=""/>
        <dsp:cNvSpPr/>
      </dsp:nvSpPr>
      <dsp:spPr>
        <a:xfrm>
          <a:off x="2980917" y="2900418"/>
          <a:ext cx="2463100" cy="2398505"/>
        </a:xfrm>
        <a:prstGeom prst="rect">
          <a:avLst/>
        </a:prstGeom>
        <a:solidFill>
          <a:schemeClr val="accent4">
            <a:lumMod val="20000"/>
            <a:lumOff val="80000"/>
          </a:schemeClr>
        </a:solidFill>
        <a:ln w="25400" cap="flat" cmpd="sng" algn="ctr">
          <a:solidFill>
            <a:schemeClr val="accent4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МЕТАПРЕДМЕТНОЕ </a:t>
          </a:r>
          <a:r>
            <a:rPr lang="ru-RU" sz="18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ЗАНЯТИЕ</a:t>
          </a:r>
          <a:endParaRPr lang="ru-RU" sz="1800" kern="1200" dirty="0">
            <a:solidFill>
              <a:srgbClr val="C00000"/>
            </a:solidFill>
          </a:endParaRPr>
        </a:p>
      </dsp:txBody>
      <dsp:txXfrm>
        <a:off x="2980917" y="2900418"/>
        <a:ext cx="2463100" cy="2398505"/>
      </dsp:txXfrm>
    </dsp:sp>
    <dsp:sp modelId="{485A4F3D-BD69-4604-AF7E-73542A7BC88D}">
      <dsp:nvSpPr>
        <dsp:cNvPr id="0" name=""/>
        <dsp:cNvSpPr/>
      </dsp:nvSpPr>
      <dsp:spPr>
        <a:xfrm>
          <a:off x="5961269" y="2900418"/>
          <a:ext cx="2463100" cy="2428174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accent5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МЕТАПРЕДМЕТНЫЙ </a:t>
          </a:r>
          <a:r>
            <a:rPr lang="ru-RU" sz="18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РЕЗУЛЬТАТ</a:t>
          </a:r>
          <a:endParaRPr lang="ru-RU" sz="1800" kern="1200" dirty="0">
            <a:solidFill>
              <a:srgbClr val="C00000"/>
            </a:solidFill>
          </a:endParaRPr>
        </a:p>
      </dsp:txBody>
      <dsp:txXfrm>
        <a:off x="5961269" y="2900418"/>
        <a:ext cx="2463100" cy="24281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EECB69-164F-438F-810A-20E1ED001BFF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0ECD5-7E98-444A-80C3-4F699744D1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A2831D-819B-4038-9CF9-3AC50796C35D}" type="slidenum">
              <a:rPr lang="ru-RU" smtClean="0">
                <a:latin typeface="Arial" pitchFamily="34" charset="0"/>
              </a:rPr>
              <a:pPr/>
              <a:t>6</a:t>
            </a:fld>
            <a:endParaRPr lang="ru-RU" smtClean="0">
              <a:latin typeface="Arial" pitchFamily="34" charset="0"/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Два последних измерения: ПИРЛС 2006 и ПИЗА 2009.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50CDB5FA-9768-4C9B-B8DE-9722253E9AE7}" type="slidenum">
              <a:rPr lang="ru-RU" sz="1200">
                <a:latin typeface="Times New Roman" pitchFamily="18" charset="0"/>
              </a:rPr>
              <a:pPr algn="r" eaLnBrk="0" hangingPunct="0"/>
              <a:t>13</a:t>
            </a:fld>
            <a:endParaRPr lang="ru-RU" sz="1200">
              <a:latin typeface="Times New Roman" pitchFamily="18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800" smtClean="0"/>
              <a:t>	</a:t>
            </a:r>
            <a:endParaRPr lang="ru-RU" sz="800" b="1" i="1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86862-8BA5-4E85-9DBB-6DBA8A4BCE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standart.edu.ru/" TargetMode="Externa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hyperlink" Target="http://www.standart.edu.ru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nachschool.177spb.edusite.ru/images/p1_132.j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2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simplepastimes.com/prod_images_blowup/151-WORL_hires.jpg" TargetMode="Externa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jpeg"/><Relationship Id="rId4" Type="http://schemas.openxmlformats.org/officeDocument/2006/relationships/oleObject" Target="../embeddings/_____Microsoft_Office_Excel_97-20031.xls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hyperlink" Target="http://nytva.taba.ru/fid/aW1hZ2U6ODM5MzUzLy8/original.jpg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620688"/>
            <a:ext cx="7579568" cy="2016224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Georgia" pitchFamily="18" charset="0"/>
              </a:rPr>
              <a:t>Проблемы реализации нового школьного стандарта</a:t>
            </a:r>
            <a:endParaRPr lang="ru-RU" sz="36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3284984"/>
            <a:ext cx="7406640" cy="1368152"/>
          </a:xfrm>
        </p:spPr>
        <p:txBody>
          <a:bodyPr>
            <a:normAutofit fontScale="92500"/>
          </a:bodyPr>
          <a:lstStyle/>
          <a:p>
            <a:pPr>
              <a:spcBef>
                <a:spcPts val="0"/>
              </a:spcBef>
            </a:pPr>
            <a:r>
              <a:rPr lang="ru-RU" i="1" dirty="0" smtClean="0">
                <a:latin typeface="Georgia" pitchFamily="18" charset="0"/>
              </a:rPr>
              <a:t>М.А.Худякова, заведующий кафедрой естественно-математического образования </a:t>
            </a:r>
          </a:p>
          <a:p>
            <a:pPr>
              <a:spcBef>
                <a:spcPts val="0"/>
              </a:spcBef>
            </a:pPr>
            <a:r>
              <a:rPr lang="ru-RU" i="1" dirty="0" smtClean="0">
                <a:latin typeface="Georgia" pitchFamily="18" charset="0"/>
              </a:rPr>
              <a:t>в начальной школе, к.п.н., доцент</a:t>
            </a:r>
            <a:endParaRPr lang="ru-RU" i="1" dirty="0">
              <a:latin typeface="Georg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Направления развития воспитания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988840"/>
            <a:ext cx="3168650" cy="36734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292080" y="1916832"/>
            <a:ext cx="3241675" cy="37449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2916238" y="1196975"/>
            <a:ext cx="1223962" cy="5762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084888" y="1196975"/>
            <a:ext cx="719137" cy="5762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7" name="TextBox 9"/>
          <p:cNvSpPr txBox="1">
            <a:spLocks noChangeArrowheads="1"/>
          </p:cNvSpPr>
          <p:nvPr/>
        </p:nvSpPr>
        <p:spPr bwMode="auto">
          <a:xfrm>
            <a:off x="1835696" y="2636912"/>
            <a:ext cx="2376488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Развитие социальных институтов воспитания</a:t>
            </a:r>
          </a:p>
        </p:txBody>
      </p:sp>
      <p:sp>
        <p:nvSpPr>
          <p:cNvPr id="20488" name="TextBox 10"/>
          <p:cNvSpPr txBox="1">
            <a:spLocks noChangeArrowheads="1"/>
          </p:cNvSpPr>
          <p:nvPr/>
        </p:nvSpPr>
        <p:spPr bwMode="auto">
          <a:xfrm>
            <a:off x="5580112" y="2060848"/>
            <a:ext cx="2592388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Calibri" pitchFamily="34" charset="0"/>
              </a:rPr>
              <a:t>Обновление воспитательного процесса с учетом современных достижений науки на основе отечественных традиций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Обновление воспитательного процесса</a:t>
            </a:r>
            <a:endParaRPr lang="ru-RU" b="1" dirty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mtClean="0"/>
              <a:t>Гражданское и патриотическое воспитание</a:t>
            </a:r>
          </a:p>
          <a:p>
            <a:r>
              <a:rPr lang="ru-RU" smtClean="0"/>
              <a:t>Духовно-нравственное развитие</a:t>
            </a:r>
          </a:p>
          <a:p>
            <a:r>
              <a:rPr lang="ru-RU" smtClean="0"/>
              <a:t>Приобщение детей к культурному наследию</a:t>
            </a:r>
          </a:p>
          <a:p>
            <a:r>
              <a:rPr lang="ru-RU" smtClean="0"/>
              <a:t>Физическое развитие и культура здоровья:</a:t>
            </a:r>
          </a:p>
          <a:p>
            <a:r>
              <a:rPr lang="ru-RU" smtClean="0"/>
              <a:t>Трудовое воспитание и профессиональное самоопределение</a:t>
            </a:r>
          </a:p>
          <a:p>
            <a:r>
              <a:rPr lang="ru-RU" smtClean="0"/>
              <a:t>Экологическое воспитание</a:t>
            </a:r>
          </a:p>
          <a:p>
            <a:endParaRPr lang="ru-RU" smtClean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12" name="Rectangle 28"/>
          <p:cNvSpPr>
            <a:spLocks noGrp="1" noChangeArrowheads="1"/>
          </p:cNvSpPr>
          <p:nvPr>
            <p:ph type="title"/>
          </p:nvPr>
        </p:nvSpPr>
        <p:spPr>
          <a:xfrm>
            <a:off x="457200" y="476673"/>
            <a:ext cx="5915000" cy="72008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ВНЕУРОЧНАЯ ДЕЯТЕЛЬНОСТЬ</a:t>
            </a:r>
            <a:r>
              <a:rPr lang="ru-RU" sz="2400" b="1" dirty="0" smtClean="0">
                <a:latin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</a:rPr>
            </a:br>
            <a:endParaRPr lang="ru-RU" sz="2400" b="1" dirty="0" smtClean="0">
              <a:latin typeface="Times New Roman" pitchFamily="18" charset="0"/>
            </a:endParaRPr>
          </a:p>
        </p:txBody>
      </p:sp>
      <p:pic>
        <p:nvPicPr>
          <p:cNvPr id="4099" name="Picture 4" descr="stand_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0"/>
            <a:ext cx="2916237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ph type="tbl" idx="1"/>
          </p:nvPr>
        </p:nvGraphicFramePr>
        <p:xfrm>
          <a:off x="1043605" y="1052737"/>
          <a:ext cx="8100394" cy="5529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0197"/>
                <a:gridCol w="4050197"/>
              </a:tblGrid>
              <a:tr h="50027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НАПРАВЛЕНИЯ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ВИДЫ ДЕЯТЕЛЬНОСТИ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9003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kern="1200" dirty="0" smtClean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Спортивно-оздоровительное</a:t>
                      </a:r>
                    </a:p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Художественно-эстетическое </a:t>
                      </a:r>
                    </a:p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Научно-познавательное </a:t>
                      </a:r>
                    </a:p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Военно-патриотическое </a:t>
                      </a:r>
                    </a:p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Общественно-полезная   деятельность </a:t>
                      </a:r>
                    </a:p>
                    <a:p>
                      <a:pPr>
                        <a:lnSpc>
                          <a:spcPct val="15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Проектная деятельность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Игровая;</a:t>
                      </a:r>
                    </a:p>
                    <a:p>
                      <a:pPr>
                        <a:lnSpc>
                          <a:spcPct val="9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Познавательная;</a:t>
                      </a:r>
                    </a:p>
                    <a:p>
                      <a:pPr>
                        <a:lnSpc>
                          <a:spcPct val="9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Проблемно-ценностное общение;</a:t>
                      </a:r>
                    </a:p>
                    <a:p>
                      <a:pPr>
                        <a:lnSpc>
                          <a:spcPct val="9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Досугово-развлекательная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деятельность (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досуговое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общение);</a:t>
                      </a:r>
                    </a:p>
                    <a:p>
                      <a:pPr>
                        <a:lnSpc>
                          <a:spcPct val="9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Художественное творчество;</a:t>
                      </a:r>
                    </a:p>
                    <a:p>
                      <a:pPr>
                        <a:lnSpc>
                          <a:spcPct val="9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Социальное творчество (социально преобразующая добровольческая деятельность);</a:t>
                      </a:r>
                    </a:p>
                    <a:p>
                      <a:pPr>
                        <a:lnSpc>
                          <a:spcPct val="9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Техническое творчество</a:t>
                      </a:r>
                    </a:p>
                    <a:p>
                      <a:pPr>
                        <a:lnSpc>
                          <a:spcPct val="9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Трудовая (производственная) деятельность;</a:t>
                      </a:r>
                    </a:p>
                    <a:p>
                      <a:pPr>
                        <a:lnSpc>
                          <a:spcPct val="9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Спортивно-оздоровительная деятельность;</a:t>
                      </a:r>
                    </a:p>
                    <a:p>
                      <a:pPr>
                        <a:lnSpc>
                          <a:spcPct val="90000"/>
                        </a:lnSpc>
                        <a:buFont typeface="Wingdings" pitchFamily="2" charset="2"/>
                        <a:buChar char="Ø"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</a:rPr>
                        <a:t> Туристско-краеведческая деятельность.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0"/>
          <p:cNvSpPr>
            <a:spLocks noChangeArrowheads="1"/>
          </p:cNvSpPr>
          <p:nvPr/>
        </p:nvSpPr>
        <p:spPr bwMode="auto">
          <a:xfrm rot="10800000">
            <a:off x="6551612" y="2564904"/>
            <a:ext cx="2592388" cy="234156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CC"/>
          </a:solidFill>
          <a:ln w="14351" algn="ctr">
            <a:solidFill>
              <a:srgbClr val="FF99CC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31747" name="AutoShape 12"/>
          <p:cNvSpPr>
            <a:spLocks noChangeArrowheads="1"/>
          </p:cNvSpPr>
          <p:nvPr/>
        </p:nvSpPr>
        <p:spPr bwMode="auto">
          <a:xfrm rot="-5400000">
            <a:off x="3974133" y="4639469"/>
            <a:ext cx="1592262" cy="28448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99FF"/>
          </a:solidFill>
          <a:ln w="14351" algn="ctr">
            <a:solidFill>
              <a:srgbClr val="FFCCCC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31748" name="AutoShape 5"/>
          <p:cNvSpPr>
            <a:spLocks noChangeArrowheads="1"/>
          </p:cNvSpPr>
          <p:nvPr/>
        </p:nvSpPr>
        <p:spPr bwMode="auto">
          <a:xfrm>
            <a:off x="1259632" y="2420888"/>
            <a:ext cx="2555875" cy="248443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CCFF"/>
          </a:solidFill>
          <a:ln w="14351" algn="ctr">
            <a:solidFill>
              <a:srgbClr val="FF99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5" name="Rectangle 6"/>
          <p:cNvSpPr txBox="1">
            <a:spLocks noGrp="1" noChangeArrowheads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/>
            <a:endParaRPr lang="ru-RU" sz="1400">
              <a:latin typeface="Times New Roman" pitchFamily="18" charset="0"/>
            </a:endParaRP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1691680" y="3429000"/>
            <a:ext cx="1367433" cy="710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/>
            <a:r>
              <a:rPr lang="ru-RU" sz="2000" b="1" dirty="0"/>
              <a:t>Вклад семьи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6444209" y="3357563"/>
            <a:ext cx="2699792" cy="710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/>
            <a:r>
              <a:rPr lang="ru-RU" sz="2000" b="1" dirty="0"/>
              <a:t>Вклад дружеского </a:t>
            </a:r>
          </a:p>
          <a:p>
            <a:pPr algn="ctr" eaLnBrk="0" hangingPunct="0"/>
            <a:r>
              <a:rPr lang="ru-RU" sz="2000" b="1" dirty="0"/>
              <a:t>окружения</a:t>
            </a:r>
            <a:endParaRPr lang="ru-RU" sz="1400" b="1" dirty="0"/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4139952" y="5661025"/>
            <a:ext cx="1224211" cy="710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/>
            <a:r>
              <a:rPr lang="ru-RU" sz="2000" b="1" dirty="0"/>
              <a:t>Вклад</a:t>
            </a:r>
          </a:p>
          <a:p>
            <a:pPr algn="ctr" eaLnBrk="0" hangingPunct="0"/>
            <a:r>
              <a:rPr lang="ru-RU" sz="2000" b="1" dirty="0"/>
              <a:t> школы</a:t>
            </a:r>
            <a:endParaRPr lang="ru-RU" sz="1400" b="1" dirty="0"/>
          </a:p>
        </p:txBody>
      </p:sp>
      <p:pic>
        <p:nvPicPr>
          <p:cNvPr id="31754" name="Picture 11" descr="Мальчикбезф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772816"/>
            <a:ext cx="17748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8" name="AutoShape 12"/>
          <p:cNvSpPr>
            <a:spLocks noChangeArrowheads="1"/>
          </p:cNvSpPr>
          <p:nvPr/>
        </p:nvSpPr>
        <p:spPr bwMode="auto">
          <a:xfrm rot="-5400000">
            <a:off x="3974133" y="-365621"/>
            <a:ext cx="1592263" cy="28448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14351" algn="ctr">
            <a:solidFill>
              <a:srgbClr val="FFCCCC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31759" name="Text Box 8"/>
          <p:cNvSpPr txBox="1">
            <a:spLocks noChangeArrowheads="1"/>
          </p:cNvSpPr>
          <p:nvPr/>
        </p:nvSpPr>
        <p:spPr bwMode="auto">
          <a:xfrm>
            <a:off x="3995936" y="908050"/>
            <a:ext cx="1656184" cy="710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/>
            <a:r>
              <a:rPr lang="ru-RU" sz="2000" b="1" dirty="0"/>
              <a:t>Личностный рост</a:t>
            </a:r>
            <a:endParaRPr lang="ru-RU" sz="1400" b="1" dirty="0"/>
          </a:p>
        </p:txBody>
      </p:sp>
      <p:sp>
        <p:nvSpPr>
          <p:cNvPr id="31760" name="AutoShape 12"/>
          <p:cNvSpPr>
            <a:spLocks noChangeArrowheads="1"/>
          </p:cNvSpPr>
          <p:nvPr/>
        </p:nvSpPr>
        <p:spPr bwMode="auto">
          <a:xfrm rot="-5400000">
            <a:off x="4964360" y="2676600"/>
            <a:ext cx="1592263" cy="151288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99CC00"/>
          </a:solidFill>
          <a:ln w="14351" algn="ctr">
            <a:solidFill>
              <a:srgbClr val="FFCCCC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31761" name="Text Box 8"/>
          <p:cNvSpPr txBox="1">
            <a:spLocks noChangeArrowheads="1"/>
          </p:cNvSpPr>
          <p:nvPr/>
        </p:nvSpPr>
        <p:spPr bwMode="auto">
          <a:xfrm>
            <a:off x="5076056" y="3213100"/>
            <a:ext cx="1440632" cy="710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/>
            <a:r>
              <a:rPr lang="ru-RU" sz="2000" b="1" dirty="0" err="1" smtClean="0"/>
              <a:t>Самораз</a:t>
            </a:r>
            <a:endParaRPr lang="ru-RU" sz="2000" b="1" dirty="0" smtClean="0"/>
          </a:p>
          <a:p>
            <a:pPr algn="ctr" eaLnBrk="0" hangingPunct="0"/>
            <a:r>
              <a:rPr lang="ru-RU" sz="2000" b="1" dirty="0" err="1" smtClean="0"/>
              <a:t>витие</a:t>
            </a:r>
            <a:endParaRPr lang="ru-RU" sz="1400" b="1" dirty="0"/>
          </a:p>
        </p:txBody>
      </p:sp>
      <p:sp>
        <p:nvSpPr>
          <p:cNvPr id="31762" name="Text Box 6"/>
          <p:cNvSpPr txBox="1">
            <a:spLocks noChangeArrowheads="1"/>
          </p:cNvSpPr>
          <p:nvPr/>
        </p:nvSpPr>
        <p:spPr bwMode="auto">
          <a:xfrm>
            <a:off x="971600" y="620713"/>
            <a:ext cx="2592288" cy="1571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/>
            <a:r>
              <a:rPr lang="ru-RU" sz="3200" b="1" dirty="0"/>
              <a:t>Различение результатов и эффектов</a:t>
            </a:r>
          </a:p>
        </p:txBody>
      </p:sp>
      <p:pic>
        <p:nvPicPr>
          <p:cNvPr id="5135" name="Picture 4" descr="stand_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7763" y="0"/>
            <a:ext cx="2916237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  <p:bldP spid="31747" grpId="0" animBg="1"/>
      <p:bldP spid="31748" grpId="0" animBg="1"/>
      <p:bldP spid="31750" grpId="0"/>
      <p:bldP spid="31751" grpId="0"/>
      <p:bldP spid="31752" grpId="0"/>
      <p:bldP spid="31758" grpId="0" animBg="1"/>
      <p:bldP spid="31759" grpId="0"/>
      <p:bldP spid="31760" grpId="0" animBg="1"/>
      <p:bldP spid="31761" grpId="0"/>
      <p:bldP spid="317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2211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Georgia" pitchFamily="18" charset="0"/>
              </a:rPr>
              <a:t>ФГОС ступеней обучения – преемственность и развитие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547664" y="2348880"/>
            <a:ext cx="2664296" cy="244827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Georgia" pitchFamily="18" charset="0"/>
              </a:rPr>
              <a:t>ФГОС НОО</a:t>
            </a:r>
            <a:endParaRPr lang="ru-RU" sz="2800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4572000" y="3429000"/>
            <a:ext cx="1152128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084168" y="2420888"/>
            <a:ext cx="2592288" cy="2304256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Georgia" pitchFamily="18" charset="0"/>
              </a:rPr>
              <a:t>ФГОС ООО</a:t>
            </a:r>
            <a:endParaRPr lang="ru-RU" sz="3200" b="1" dirty="0">
              <a:solidFill>
                <a:srgbClr val="7030A0"/>
              </a:solidFill>
              <a:latin typeface="Georgia" pitchFamily="18" charset="0"/>
            </a:endParaRPr>
          </a:p>
        </p:txBody>
      </p:sp>
      <p:pic>
        <p:nvPicPr>
          <p:cNvPr id="7" name="Picture 7" descr="Картинка 88 из 3313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4293096"/>
            <a:ext cx="2160240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31640" y="274320"/>
            <a:ext cx="7602048" cy="994440"/>
          </a:xfrm>
          <a:solidFill>
            <a:schemeClr val="bg1">
              <a:lumMod val="95000"/>
            </a:schemeClr>
          </a:solidFill>
          <a:ln>
            <a:solidFill>
              <a:srgbClr val="6600CC"/>
            </a:solidFill>
          </a:ln>
        </p:spPr>
        <p:txBody>
          <a:bodyPr>
            <a:noAutofit/>
          </a:bodyPr>
          <a:lstStyle/>
          <a:p>
            <a:r>
              <a:rPr lang="ru-RU" sz="2400" b="1" i="1" dirty="0" smtClean="0">
                <a:effectLst/>
                <a:latin typeface="Times New Roman" pitchFamily="18" charset="0"/>
                <a:cs typeface="Times New Roman" pitchFamily="18" charset="0"/>
              </a:rPr>
              <a:t>Привлечение учителей-предметников в образовательный процесс начальной школы позволит:</a:t>
            </a: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187624" y="1524000"/>
            <a:ext cx="3744416" cy="4785320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Учащимся:</a:t>
            </a:r>
          </a:p>
          <a:p>
            <a:r>
              <a:rPr lang="ru-RU" sz="3200" dirty="0" smtClean="0"/>
              <a:t>Адаптироваться к работе с учителями-предметниками;</a:t>
            </a:r>
          </a:p>
          <a:p>
            <a:r>
              <a:rPr lang="ru-RU" sz="3200" dirty="0" smtClean="0"/>
              <a:t>Раскрыть свои ресурсы и способности;</a:t>
            </a:r>
          </a:p>
          <a:p>
            <a:r>
              <a:rPr lang="ru-RU" sz="3200" dirty="0" smtClean="0"/>
              <a:t>Приобрести навыки самообразования;</a:t>
            </a:r>
          </a:p>
          <a:p>
            <a:r>
              <a:rPr lang="ru-RU" sz="3200" dirty="0" smtClean="0"/>
              <a:t>Обеспечить положительное отношение пятиклассников к образовательному процессу, повысить мотивацию;</a:t>
            </a:r>
          </a:p>
          <a:p>
            <a:r>
              <a:rPr lang="ru-RU" sz="3200" dirty="0" smtClean="0"/>
              <a:t>Не снизить качество </a:t>
            </a:r>
            <a:r>
              <a:rPr lang="ru-RU" sz="3200" dirty="0" err="1" smtClean="0"/>
              <a:t>обученности</a:t>
            </a:r>
            <a:r>
              <a:rPr lang="ru-RU" sz="3200" dirty="0" smtClean="0"/>
              <a:t>.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004048" y="1556792"/>
            <a:ext cx="3929640" cy="4824536"/>
          </a:xfr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Учителям:</a:t>
            </a:r>
          </a:p>
          <a:p>
            <a:r>
              <a:rPr lang="ru-RU" sz="3200" dirty="0" smtClean="0"/>
              <a:t>Разработать интегрированные уроки по разным предметам с учетом их преподавания в начальной и основной школе;</a:t>
            </a:r>
          </a:p>
          <a:p>
            <a:r>
              <a:rPr lang="ru-RU" sz="3200" dirty="0" smtClean="0"/>
              <a:t>Повысить свою квалификацию по работе с разновозрастным контингентом учащихся;</a:t>
            </a:r>
          </a:p>
          <a:p>
            <a:r>
              <a:rPr lang="ru-RU" sz="3200" dirty="0" smtClean="0"/>
              <a:t>Овладеть методами изучения личности ребенка, диагностики планируемых результатов в начальной школе;</a:t>
            </a:r>
          </a:p>
          <a:p>
            <a:r>
              <a:rPr lang="ru-RU" sz="3200" dirty="0" smtClean="0"/>
              <a:t>Овладеть приемами организации образовательной деятельности учащихся с учетом их индивидуальных способностей.</a:t>
            </a:r>
          </a:p>
          <a:p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Курсы повышения квалификации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Создано и реализовано 10 программ.</a:t>
            </a:r>
          </a:p>
          <a:p>
            <a:r>
              <a:rPr lang="ru-RU" dirty="0" smtClean="0"/>
              <a:t>Общее количество слушателей – 4 220 человек.</a:t>
            </a:r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890080" cy="77809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/>
              </a:rPr>
              <a:t>Семинары учителей начальных классов</a:t>
            </a:r>
            <a:endParaRPr lang="ru-RU" sz="32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124744"/>
            <a:ext cx="7498080" cy="5544616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Проектирование современного урока: от </a:t>
            </a:r>
            <a:r>
              <a:rPr lang="ru-RU" dirty="0" err="1" smtClean="0"/>
              <a:t>целеполагания</a:t>
            </a:r>
            <a:r>
              <a:rPr lang="ru-RU" dirty="0" smtClean="0"/>
              <a:t> до достижения образовательных результатов</a:t>
            </a:r>
          </a:p>
          <a:p>
            <a:r>
              <a:rPr lang="ru-RU" dirty="0" smtClean="0"/>
              <a:t>Структура самоанализа и анализа современного урока в контексте реализации  ФГОС НОО</a:t>
            </a:r>
          </a:p>
          <a:p>
            <a:r>
              <a:rPr lang="ru-RU" dirty="0" smtClean="0"/>
              <a:t>Развитие профессиональной компетентности учителя начальных классов в процессе реализации ФГОС НОО</a:t>
            </a:r>
          </a:p>
          <a:p>
            <a:r>
              <a:rPr lang="ru-RU" dirty="0" smtClean="0"/>
              <a:t>Диагностика и формирование универсальных учебных действий в начальной школе.</a:t>
            </a:r>
          </a:p>
          <a:p>
            <a:r>
              <a:rPr lang="ru-RU" dirty="0" smtClean="0"/>
              <a:t>Формирование и мониторинг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результатов в начальной школе.</a:t>
            </a:r>
          </a:p>
          <a:p>
            <a:r>
              <a:rPr lang="ru-RU" dirty="0" smtClean="0"/>
              <a:t>Курс ОРКСЭ: теоретико-методические основы и опыт реализации</a:t>
            </a:r>
          </a:p>
          <a:p>
            <a:r>
              <a:rPr lang="ru-RU" dirty="0" smtClean="0"/>
              <a:t>Методика и практика проектирования </a:t>
            </a:r>
            <a:r>
              <a:rPr lang="ru-RU" dirty="0" err="1" smtClean="0"/>
              <a:t>метапредметного</a:t>
            </a:r>
            <a:r>
              <a:rPr lang="ru-RU" dirty="0" smtClean="0"/>
              <a:t> урока (Открытый урок - открытый учитель – новое качество образования).</a:t>
            </a:r>
          </a:p>
          <a:p>
            <a:r>
              <a:rPr lang="ru-RU" dirty="0" smtClean="0"/>
              <a:t>Технологии оценивания УУД.</a:t>
            </a:r>
          </a:p>
          <a:p>
            <a:pPr>
              <a:buNone/>
            </a:pPr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Территории: гг. Пермь, Александровск, Лысьва, Чернушка, Соликамск, Березники, Оса, Чайковский, Нытва, Березники.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956376" cy="122413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/>
              </a:rPr>
              <a:t>Лаборатория учителей начальных классов</a:t>
            </a:r>
            <a:br>
              <a:rPr lang="ru-RU" sz="2400" b="1" dirty="0" smtClean="0">
                <a:solidFill>
                  <a:srgbClr val="C00000"/>
                </a:solidFill>
                <a:effectLst/>
              </a:rPr>
            </a:br>
            <a:r>
              <a:rPr lang="ru-RU" sz="2400" b="1" dirty="0" smtClean="0">
                <a:solidFill>
                  <a:srgbClr val="C00000"/>
                </a:solidFill>
                <a:effectLst/>
              </a:rPr>
              <a:t> «ФГОС НОО: проблемы, поиск решения, деятельность – диалог на пути к успеху»</a:t>
            </a:r>
            <a:endParaRPr lang="ru-RU" sz="2400" b="1" dirty="0">
              <a:solidFill>
                <a:srgbClr val="C00000"/>
              </a:solidFill>
              <a:effectLst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>
            <p:ph idx="1"/>
          </p:nvPr>
        </p:nvGraphicFramePr>
        <p:xfrm>
          <a:off x="1331640" y="1772816"/>
          <a:ext cx="7488832" cy="5085184"/>
        </p:xfrm>
        <a:graphic>
          <a:graphicData uri="http://schemas.openxmlformats.org/presentationml/2006/ole">
            <p:oleObj spid="_x0000_s2050" name="Презентация" r:id="rId3" imgW="4181949" imgH="3136433" progId="PowerPoint.Show.8">
              <p:embed/>
            </p:oleObj>
          </a:graphicData>
        </a:graphic>
      </p:graphicFrame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 проблем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Организация урока в соответствии с требованиями ФГОС.</a:t>
            </a:r>
          </a:p>
          <a:p>
            <a:r>
              <a:rPr lang="ru-RU" dirty="0" smtClean="0"/>
              <a:t>Диагностика предметных и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результатов младших школьников в условиях реализации ФГОС НОО. 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Рисунок 2" descr="http://engschool311.ucoz.ru/FGO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3786214" cy="238664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00002" y="4071942"/>
            <a:ext cx="8643998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buFont typeface="Arial" pitchFamily="34" charset="0"/>
              <a:buChar char="•"/>
              <a:defRPr/>
            </a:pP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latin typeface="Arial" pitchFamily="34" charset="0"/>
                <a:ea typeface="Times New Roman" pitchFamily="18" charset="0"/>
                <a:cs typeface="Arial" charset="0"/>
              </a:rPr>
              <a:t>изменение школьной </a:t>
            </a:r>
          </a:p>
          <a:p>
            <a:pPr eaLnBrk="0" hangingPunct="0">
              <a:spcAft>
                <a:spcPts val="1200"/>
              </a:spcAft>
              <a:defRPr/>
            </a:pP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latin typeface="Arial" pitchFamily="34" charset="0"/>
                <a:ea typeface="Times New Roman" pitchFamily="18" charset="0"/>
                <a:cs typeface="Arial" charset="0"/>
              </a:rPr>
              <a:t>  инфраструктуры</a:t>
            </a:r>
          </a:p>
          <a:p>
            <a:pPr eaLnBrk="0" hangingPunct="0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latin typeface="Arial" pitchFamily="34" charset="0"/>
                <a:ea typeface="Times New Roman" pitchFamily="18" charset="0"/>
                <a:cs typeface="Arial" charset="0"/>
              </a:rPr>
              <a:t>сохранение и укрепление </a:t>
            </a:r>
          </a:p>
          <a:p>
            <a:pPr eaLnBrk="0" hangingPunct="0">
              <a:spcAft>
                <a:spcPts val="0"/>
              </a:spcAft>
              <a:defRPr/>
            </a:pP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latin typeface="Arial" pitchFamily="34" charset="0"/>
                <a:ea typeface="Times New Roman" pitchFamily="18" charset="0"/>
                <a:cs typeface="Arial" charset="0"/>
              </a:rPr>
              <a:t>  здоровья школьников</a:t>
            </a:r>
          </a:p>
          <a:p>
            <a:pPr eaLnBrk="0" hangingPunct="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latin typeface="Arial" pitchFamily="34" charset="0"/>
                <a:ea typeface="Times New Roman" pitchFamily="18" charset="0"/>
                <a:cs typeface="Arial" charset="0"/>
              </a:rPr>
              <a:t>расширение самостоятельности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34" charset="0"/>
                <a:ea typeface="Times New Roman" pitchFamily="18" charset="0"/>
                <a:cs typeface="Arial" charset="0"/>
              </a:rPr>
              <a:t>школ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Arial" pitchFamily="34" charset="0"/>
              <a:cs typeface="Arial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286248" y="489030"/>
            <a:ext cx="8643998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latin typeface="Arial" pitchFamily="34" charset="0"/>
                <a:ea typeface="Times New Roman" pitchFamily="18" charset="0"/>
                <a:cs typeface="Arial" charset="0"/>
              </a:rPr>
              <a:t>переход на новые </a:t>
            </a:r>
          </a:p>
          <a:p>
            <a:pPr>
              <a:spcAft>
                <a:spcPts val="1200"/>
              </a:spcAft>
              <a:defRPr/>
            </a:pP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latin typeface="Arial" pitchFamily="34" charset="0"/>
                <a:ea typeface="Times New Roman" pitchFamily="18" charset="0"/>
                <a:cs typeface="Arial" charset="0"/>
              </a:rPr>
              <a:t>  образовательные стандарты</a:t>
            </a:r>
          </a:p>
          <a:p>
            <a:pPr eaLnBrk="0" hangingPunct="0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latin typeface="Arial" pitchFamily="34" charset="0"/>
                <a:ea typeface="Times New Roman" pitchFamily="18" charset="0"/>
                <a:cs typeface="Arial" charset="0"/>
              </a:rPr>
              <a:t>развитие системы поддержки </a:t>
            </a:r>
          </a:p>
          <a:p>
            <a:pPr eaLnBrk="0" hangingPunct="0">
              <a:spcAft>
                <a:spcPts val="1200"/>
              </a:spcAft>
              <a:defRPr/>
            </a:pP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latin typeface="Arial" pitchFamily="34" charset="0"/>
                <a:ea typeface="Times New Roman" pitchFamily="18" charset="0"/>
                <a:cs typeface="Arial" charset="0"/>
              </a:rPr>
              <a:t>  талантливых детей</a:t>
            </a:r>
          </a:p>
          <a:p>
            <a:pPr eaLnBrk="0" hangingPunct="0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latin typeface="Arial" pitchFamily="34" charset="0"/>
                <a:ea typeface="Times New Roman" pitchFamily="18" charset="0"/>
                <a:cs typeface="Arial" charset="0"/>
              </a:rPr>
              <a:t>совершенствование </a:t>
            </a:r>
          </a:p>
          <a:p>
            <a:pPr eaLnBrk="0" hangingPunct="0">
              <a:spcAft>
                <a:spcPts val="0"/>
              </a:spcAft>
              <a:defRPr/>
            </a:pPr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latin typeface="Arial" pitchFamily="34" charset="0"/>
                <a:ea typeface="Times New Roman" pitchFamily="18" charset="0"/>
                <a:cs typeface="Arial" charset="0"/>
              </a:rPr>
              <a:t>  учительского корпуса</a:t>
            </a:r>
          </a:p>
          <a:p>
            <a:pPr eaLnBrk="0" hangingPunct="0">
              <a:defRPr/>
            </a:pP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latin typeface="Arial" pitchFamily="34" charset="0"/>
              <a:ea typeface="Times New Roman" pitchFamily="18" charset="0"/>
              <a:cs typeface="Arial" charset="0"/>
            </a:endParaRPr>
          </a:p>
        </p:txBody>
      </p:sp>
      <p:pic>
        <p:nvPicPr>
          <p:cNvPr id="17411" name="Picture 3" descr="Файл:Dmitry Medvedev official large photo 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372200" y="3573016"/>
            <a:ext cx="2347894" cy="268842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908050"/>
            <a:ext cx="6766520" cy="1470025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Городской проект </a:t>
            </a:r>
            <a:r>
              <a:rPr lang="ru-RU" dirty="0"/>
              <a:t>«</a:t>
            </a:r>
            <a:r>
              <a:rPr lang="ru-RU" dirty="0" err="1"/>
              <a:t>Метапредметная</a:t>
            </a:r>
            <a:r>
              <a:rPr lang="ru-RU" dirty="0"/>
              <a:t> школа» </a:t>
            </a:r>
          </a:p>
        </p:txBody>
      </p:sp>
      <p:pic>
        <p:nvPicPr>
          <p:cNvPr id="9219" name="Picture 7" descr="Картинка 626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212976"/>
            <a:ext cx="42862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 idx="4294967295"/>
          </p:nvPr>
        </p:nvSpPr>
        <p:spPr>
          <a:xfrm>
            <a:off x="2411760" y="274638"/>
            <a:ext cx="5184576" cy="92211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Arial" charset="0"/>
              </a:rPr>
              <a:t>Школы в проекте:</a:t>
            </a:r>
          </a:p>
        </p:txBody>
      </p:sp>
      <p:sp>
        <p:nvSpPr>
          <p:cNvPr id="27651" name="Rectangle 3"/>
          <p:cNvSpPr>
            <a:spLocks noGrp="1"/>
          </p:cNvSpPr>
          <p:nvPr>
            <p:ph type="body" sz="half" idx="4294967295"/>
          </p:nvPr>
        </p:nvSpPr>
        <p:spPr>
          <a:xfrm>
            <a:off x="971600" y="1484313"/>
            <a:ext cx="2520280" cy="2232719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СОШ №84</a:t>
            </a:r>
          </a:p>
          <a:p>
            <a:pPr>
              <a:buFont typeface="Wingdings" pitchFamily="2" charset="2"/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СОШ №135</a:t>
            </a:r>
          </a:p>
          <a:p>
            <a:pPr>
              <a:buFont typeface="Wingdings" pitchFamily="2" charset="2"/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СОШ №2</a:t>
            </a:r>
          </a:p>
          <a:p>
            <a:pPr>
              <a:buFont typeface="Wingdings" pitchFamily="2" charset="2"/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СОШ №27</a:t>
            </a:r>
          </a:p>
          <a:p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2" name="Rectangle 4"/>
          <p:cNvSpPr>
            <a:spLocks noGrp="1"/>
          </p:cNvSpPr>
          <p:nvPr>
            <p:ph type="body" sz="half" idx="4294967295"/>
          </p:nvPr>
        </p:nvSpPr>
        <p:spPr>
          <a:xfrm>
            <a:off x="6516216" y="1412875"/>
            <a:ext cx="2376264" cy="2232149"/>
          </a:xfrm>
          <a:solidFill>
            <a:schemeClr val="bg2">
              <a:lumMod val="90000"/>
            </a:schemeClr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Гимназия 7</a:t>
            </a:r>
          </a:p>
          <a:p>
            <a:pPr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СОШ № 49</a:t>
            </a:r>
          </a:p>
          <a:p>
            <a:pPr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СОШ № 94</a:t>
            </a:r>
          </a:p>
          <a:p>
            <a:pPr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Гимназия 1</a:t>
            </a:r>
          </a:p>
          <a:p>
            <a:pPr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Лицей 8</a:t>
            </a:r>
          </a:p>
        </p:txBody>
      </p:sp>
      <p:sp>
        <p:nvSpPr>
          <p:cNvPr id="27653" name="Rectangle 5"/>
          <p:cNvSpPr>
            <a:spLocks/>
          </p:cNvSpPr>
          <p:nvPr/>
        </p:nvSpPr>
        <p:spPr bwMode="auto">
          <a:xfrm>
            <a:off x="3635896" y="3212976"/>
            <a:ext cx="2736304" cy="31578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19088" indent="-319088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Гимназия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marL="319088" indent="-319088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Гимназия №10</a:t>
            </a:r>
          </a:p>
          <a:p>
            <a:pPr marL="319088" indent="-319088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СОШ № 63</a:t>
            </a:r>
          </a:p>
          <a:p>
            <a:pPr marL="319088" indent="-319088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Гимназия № 3</a:t>
            </a:r>
          </a:p>
          <a:p>
            <a:pPr marL="319088" indent="-319088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СОШ № 112</a:t>
            </a:r>
          </a:p>
          <a:p>
            <a:pPr marL="319088" indent="-319088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ru-RU" sz="2500" dirty="0">
              <a:latin typeface="Arial" charset="0"/>
            </a:endParaRPr>
          </a:p>
          <a:p>
            <a:pPr marL="319088" indent="-319088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</a:pPr>
            <a:endParaRPr lang="ru-RU" sz="2500" dirty="0">
              <a:latin typeface="Arial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79388" y="2852738"/>
            <a:ext cx="8812212" cy="2736850"/>
          </a:xfrm>
          <a:prstGeom prst="rect">
            <a:avLst/>
          </a:prstGeom>
        </p:spPr>
        <p:txBody>
          <a:bodyPr anchor="b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endPara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fontAlgn="auto">
              <a:spcAft>
                <a:spcPts val="0"/>
              </a:spcAft>
              <a:defRPr/>
            </a:pPr>
            <a:endPara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Схема 1"/>
          <p:cNvGraphicFramePr/>
          <p:nvPr/>
        </p:nvGraphicFramePr>
        <p:xfrm>
          <a:off x="467544" y="325238"/>
          <a:ext cx="8424936" cy="6200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971599" y="228600"/>
            <a:ext cx="7794575" cy="990600"/>
          </a:xfrm>
        </p:spPr>
        <p:txBody>
          <a:bodyPr/>
          <a:lstStyle/>
          <a:p>
            <a:r>
              <a:rPr lang="ru-RU" dirty="0" smtClean="0"/>
              <a:t>Результат работы 1-го года</a:t>
            </a:r>
          </a:p>
        </p:txBody>
      </p:sp>
      <p:sp>
        <p:nvSpPr>
          <p:cNvPr id="12291" name="Объект 2"/>
          <p:cNvSpPr>
            <a:spLocks noGrp="1"/>
          </p:cNvSpPr>
          <p:nvPr>
            <p:ph sz="quarter" idx="1"/>
          </p:nvPr>
        </p:nvSpPr>
        <p:spPr>
          <a:xfrm>
            <a:off x="899592" y="1124744"/>
            <a:ext cx="8136458" cy="4742656"/>
          </a:xfrm>
        </p:spPr>
        <p:txBody>
          <a:bodyPr/>
          <a:lstStyle/>
          <a:p>
            <a:r>
              <a:rPr lang="ru-RU" dirty="0" smtClean="0"/>
              <a:t>городской банк педагогического опыта - информационный ресурс, включающий теоретико-методические материалы, которые позволят учителям  реализовывать </a:t>
            </a:r>
            <a:r>
              <a:rPr lang="ru-RU" dirty="0" err="1" smtClean="0"/>
              <a:t>метапредметный</a:t>
            </a:r>
            <a:r>
              <a:rPr lang="ru-RU" dirty="0" smtClean="0"/>
              <a:t> подход в начальной школе. </a:t>
            </a:r>
          </a:p>
          <a:p>
            <a:endParaRPr lang="ru-RU" dirty="0" smtClean="0"/>
          </a:p>
        </p:txBody>
      </p:sp>
      <p:pic>
        <p:nvPicPr>
          <p:cNvPr id="12292" name="Picture 2" descr="http://comments.ua/img/2011033018025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4221088"/>
            <a:ext cx="3418997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>
          <a:xfrm>
            <a:off x="1187624" y="228600"/>
            <a:ext cx="7575376" cy="990600"/>
          </a:xfrm>
        </p:spPr>
        <p:txBody>
          <a:bodyPr/>
          <a:lstStyle/>
          <a:p>
            <a:r>
              <a:rPr lang="ru-RU" dirty="0" smtClean="0"/>
              <a:t>2014-2015 УЧЕБНЫЙ ГОД</a:t>
            </a:r>
          </a:p>
        </p:txBody>
      </p:sp>
      <p:sp>
        <p:nvSpPr>
          <p:cNvPr id="26627" name="Rectangle 3"/>
          <p:cNvSpPr>
            <a:spLocks noGrp="1"/>
          </p:cNvSpPr>
          <p:nvPr>
            <p:ph type="body" idx="1"/>
          </p:nvPr>
        </p:nvSpPr>
        <p:spPr>
          <a:xfrm>
            <a:off x="1043607" y="1600200"/>
            <a:ext cx="7848873" cy="45259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 smtClean="0">
                <a:latin typeface="Arial" charset="0"/>
              </a:rPr>
              <a:t>НОВЫЙ ПРОДУКТ: </a:t>
            </a:r>
          </a:p>
          <a:p>
            <a:pPr>
              <a:buFont typeface="Wingdings" pitchFamily="2" charset="2"/>
              <a:buNone/>
            </a:pPr>
            <a:endParaRPr lang="ru-RU" dirty="0" smtClean="0">
              <a:latin typeface="Arial" charset="0"/>
            </a:endParaRPr>
          </a:p>
          <a:p>
            <a:r>
              <a:rPr lang="ru-RU" dirty="0" smtClean="0">
                <a:latin typeface="Arial" charset="0"/>
              </a:rPr>
              <a:t>опорные алгоритмы </a:t>
            </a:r>
          </a:p>
          <a:p>
            <a:pPr>
              <a:buFont typeface="Wingdings" pitchFamily="2" charset="2"/>
              <a:buNone/>
            </a:pPr>
            <a:r>
              <a:rPr lang="ru-RU" dirty="0" smtClean="0">
                <a:latin typeface="Arial" charset="0"/>
              </a:rPr>
              <a:t>выполнения УУД </a:t>
            </a:r>
            <a:endParaRPr lang="en-US" dirty="0" smtClean="0">
              <a:latin typeface="Arial" charset="0"/>
            </a:endParaRPr>
          </a:p>
          <a:p>
            <a:r>
              <a:rPr lang="ru-RU" dirty="0" smtClean="0">
                <a:latin typeface="Arial" charset="0"/>
              </a:rPr>
              <a:t>тетрадь  заданий </a:t>
            </a:r>
          </a:p>
          <a:p>
            <a:r>
              <a:rPr lang="ru-RU" dirty="0" smtClean="0">
                <a:latin typeface="Arial" charset="0"/>
              </a:rPr>
              <a:t>интегрированные уроки, </a:t>
            </a:r>
          </a:p>
          <a:p>
            <a:pPr>
              <a:buFont typeface="Wingdings" pitchFamily="2" charset="2"/>
              <a:buNone/>
            </a:pPr>
            <a:r>
              <a:rPr lang="ru-RU" dirty="0" smtClean="0">
                <a:latin typeface="Arial" charset="0"/>
              </a:rPr>
              <a:t>объединенные общей темой</a:t>
            </a:r>
          </a:p>
          <a:p>
            <a:endParaRPr lang="ru-RU" dirty="0" smtClean="0">
              <a:latin typeface="Arial" charset="0"/>
            </a:endParaRPr>
          </a:p>
        </p:txBody>
      </p:sp>
      <p:pic>
        <p:nvPicPr>
          <p:cNvPr id="2055" name="Picture 7" descr="IMG_000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9F8F6"/>
              </a:clrFrom>
              <a:clrTo>
                <a:srgbClr val="F9F8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1628775"/>
            <a:ext cx="2483768" cy="460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8172400" cy="92211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effectLst/>
                <a:latin typeface="Georgia" pitchFamily="18" charset="0"/>
              </a:rPr>
              <a:t>Проект </a:t>
            </a:r>
            <a:br>
              <a:rPr lang="ru-RU" sz="2400" b="1" dirty="0" smtClean="0">
                <a:solidFill>
                  <a:srgbClr val="0070C0"/>
                </a:solidFill>
                <a:effectLst/>
                <a:latin typeface="Georgia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effectLst/>
                <a:latin typeface="Georgia" pitchFamily="18" charset="0"/>
              </a:rPr>
              <a:t>«Организация и проведение внутреннего мониторинга качества образования»</a:t>
            </a:r>
            <a:br>
              <a:rPr lang="ru-RU" sz="2400" b="1" dirty="0" smtClean="0">
                <a:solidFill>
                  <a:srgbClr val="0070C0"/>
                </a:solidFill>
                <a:effectLst/>
                <a:latin typeface="Georgia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effectLst/>
                <a:latin typeface="Georgia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effectLst/>
                <a:latin typeface="Georgia" pitchFamily="18" charset="0"/>
              </a:rPr>
              <a:t>(</a:t>
            </a:r>
            <a:r>
              <a:rPr lang="ru-RU" sz="2000" b="1" dirty="0" err="1" smtClean="0">
                <a:solidFill>
                  <a:schemeClr val="tx1"/>
                </a:solidFill>
                <a:effectLst/>
                <a:latin typeface="Georgia" pitchFamily="18" charset="0"/>
              </a:rPr>
              <a:t>Краснокамский</a:t>
            </a:r>
            <a:r>
              <a:rPr lang="ru-RU" sz="2000" b="1" dirty="0" smtClean="0">
                <a:solidFill>
                  <a:schemeClr val="tx1"/>
                </a:solidFill>
                <a:effectLst/>
                <a:latin typeface="Georgia" pitchFamily="18" charset="0"/>
              </a:rPr>
              <a:t> муниципальный район)</a:t>
            </a:r>
            <a:endParaRPr lang="ru-RU" sz="2000" b="1" dirty="0"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700808"/>
            <a:ext cx="7498080" cy="4547592"/>
          </a:xfrm>
        </p:spPr>
        <p:txBody>
          <a:bodyPr/>
          <a:lstStyle/>
          <a:p>
            <a:r>
              <a:rPr lang="ru-RU" dirty="0" err="1" smtClean="0"/>
              <a:t>Пилотные</a:t>
            </a:r>
            <a:r>
              <a:rPr lang="ru-RU" dirty="0" smtClean="0"/>
              <a:t> образовательные учреждения: СОШ № 1, СОШ № 11, СОШ № 2, СОШ № 10 г. Краснокамска.</a:t>
            </a:r>
          </a:p>
          <a:p>
            <a:endParaRPr lang="ru-RU" dirty="0" smtClean="0"/>
          </a:p>
          <a:p>
            <a:r>
              <a:rPr lang="ru-RU" dirty="0" smtClean="0"/>
              <a:t>Всего в проекте приняли участие 13 школ.</a:t>
            </a:r>
            <a:endParaRPr lang="ru-RU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19" descr="business_woman_walking_hamster_wheel_hg_cl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717032"/>
            <a:ext cx="21431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75656" y="404664"/>
            <a:ext cx="3140121" cy="27363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P1020044.JPG"/>
          <p:cNvPicPr>
            <a:picLocks noChangeAspect="1"/>
          </p:cNvPicPr>
          <p:nvPr/>
        </p:nvPicPr>
        <p:blipFill>
          <a:blip r:embed="rId4" cstate="print"/>
          <a:srcRect l="33593" t="25000" r="36719" b="37500"/>
          <a:stretch>
            <a:fillRect/>
          </a:stretch>
        </p:blipFill>
        <p:spPr>
          <a:xfrm>
            <a:off x="3923928" y="3068960"/>
            <a:ext cx="2714644" cy="25717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2411760" y="5688449"/>
            <a:ext cx="59046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cap="all" dirty="0" smtClean="0">
                <a:ln/>
                <a:effectLst>
                  <a:reflection blurRad="10000" stA="55000" endPos="48000" dist="500" dir="5400000" sy="-100000" algn="bl" rotWithShape="0"/>
                </a:effectLst>
              </a:rPr>
              <a:t>Участие в проектах,  </a:t>
            </a:r>
            <a:r>
              <a:rPr lang="ru-RU" sz="1600" b="1" cap="all" dirty="0" smtClean="0">
                <a:ln/>
                <a:effectLst>
                  <a:reflection blurRad="10000" stA="55000" endPos="48000" dist="500" dir="5400000" sy="-100000" algn="bl" rotWithShape="0"/>
                </a:effectLst>
              </a:rPr>
              <a:t>работе </a:t>
            </a:r>
            <a:r>
              <a:rPr lang="ru-RU" b="1" cap="all" dirty="0" smtClean="0">
                <a:ln/>
                <a:effectLst>
                  <a:reflection blurRad="10000" stA="55000" endPos="48000" dist="500" dir="5400000" sy="-100000" algn="bl" rotWithShape="0"/>
                </a:effectLst>
              </a:rPr>
              <a:t>педагогических </a:t>
            </a:r>
            <a:r>
              <a:rPr lang="ru-RU" b="1" cap="all" dirty="0" smtClean="0">
                <a:ln/>
                <a:effectLst>
                  <a:reflection blurRad="10000" stA="55000" endPos="48000" dist="500" dir="5400000" sy="-100000" algn="bl" rotWithShape="0"/>
                </a:effectLst>
              </a:rPr>
              <a:t>студий</a:t>
            </a:r>
            <a:r>
              <a:rPr lang="ru-RU" b="1" cap="all" dirty="0" smtClean="0">
                <a:ln/>
                <a:effectLst>
                  <a:reflection blurRad="10000" stA="55000" endPos="48000" dist="500" dir="5400000" sy="-100000" algn="bl" rotWithShape="0"/>
                </a:effectLst>
              </a:rPr>
              <a:t>, творческих лабораторий, педагогических мастерских  и …</a:t>
            </a:r>
            <a:endParaRPr lang="ru-RU" b="1" cap="all" dirty="0">
              <a:ln/>
              <a:effectLst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8" name="Picture 16" descr="DSC0652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620688"/>
            <a:ext cx="3528392" cy="2287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effectLst/>
                <a:latin typeface="Georgia" pitchFamily="18" charset="0"/>
              </a:rPr>
              <a:t>Инновационные процессы, связанные с реализацией ФГОС</a:t>
            </a:r>
            <a:endParaRPr lang="ru-RU" sz="3200" b="1" i="1" dirty="0">
              <a:solidFill>
                <a:srgbClr val="7030A0"/>
              </a:solidFill>
              <a:effectLst/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340768"/>
            <a:ext cx="7746064" cy="551723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Новые подходы к организации школьной инфраструктуры;</a:t>
            </a:r>
          </a:p>
          <a:p>
            <a:r>
              <a:rPr lang="ru-RU" dirty="0" smtClean="0"/>
              <a:t>К измерениям образовательных результатов;</a:t>
            </a:r>
          </a:p>
          <a:p>
            <a:r>
              <a:rPr lang="ru-RU" dirty="0" smtClean="0"/>
              <a:t>Новые технологии организации учебной и </a:t>
            </a:r>
            <a:r>
              <a:rPr lang="ru-RU" dirty="0" err="1" smtClean="0"/>
              <a:t>внеучебной</a:t>
            </a:r>
            <a:r>
              <a:rPr lang="ru-RU" dirty="0" smtClean="0"/>
              <a:t> деятельности;</a:t>
            </a:r>
          </a:p>
          <a:p>
            <a:r>
              <a:rPr lang="ru-RU" dirty="0" smtClean="0"/>
              <a:t>Максимальное использование потенциала </a:t>
            </a:r>
            <a:r>
              <a:rPr lang="ru-RU" dirty="0" err="1" smtClean="0"/>
              <a:t>внеучебной</a:t>
            </a:r>
            <a:r>
              <a:rPr lang="ru-RU" dirty="0" smtClean="0"/>
              <a:t> деятельности, дополнительного образования на основе интеграции и междисциплинарного взаимодействия;</a:t>
            </a:r>
          </a:p>
          <a:p>
            <a:r>
              <a:rPr lang="ru-RU" dirty="0" smtClean="0"/>
              <a:t>Поиск возможностей обеспечения индивидуальных образовательных запросов всех субъектов образовательного процесса;</a:t>
            </a:r>
          </a:p>
          <a:p>
            <a:r>
              <a:rPr lang="ru-RU" dirty="0" smtClean="0"/>
              <a:t>Новые подходы к организации труда учителей;</a:t>
            </a:r>
          </a:p>
          <a:p>
            <a:r>
              <a:rPr lang="ru-RU" dirty="0" smtClean="0"/>
              <a:t>Формирование готовности учителей к организации преемственности учащихся начальной школы и основной в рамках ФГОС;</a:t>
            </a:r>
          </a:p>
          <a:p>
            <a:r>
              <a:rPr lang="ru-RU" dirty="0" smtClean="0"/>
              <a:t>Новые формы и методы обеспечения мотивационной готовности учителей к повышению своего профессионального мастерства.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  <a:effectLst/>
                <a:latin typeface="Georgia" pitchFamily="18" charset="0"/>
              </a:rPr>
              <a:t>«Качества человека </a:t>
            </a:r>
            <a:r>
              <a:rPr lang="en-US" i="1" dirty="0" smtClean="0">
                <a:solidFill>
                  <a:srgbClr val="FF0000"/>
                </a:solidFill>
                <a:effectLst/>
                <a:latin typeface="Georgia" pitchFamily="18" charset="0"/>
              </a:rPr>
              <a:t>XXI</a:t>
            </a:r>
            <a:r>
              <a:rPr lang="ru-RU" i="1" dirty="0" smtClean="0">
                <a:solidFill>
                  <a:srgbClr val="FF0000"/>
                </a:solidFill>
                <a:effectLst/>
                <a:latin typeface="Georgia" pitchFamily="18" charset="0"/>
              </a:rPr>
              <a:t> века» (ЮНЕСКО)</a:t>
            </a:r>
            <a:endParaRPr lang="ru-RU" i="1" dirty="0">
              <a:solidFill>
                <a:srgbClr val="FF0000"/>
              </a:solidFill>
              <a:effectLst/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Адаптивность,</a:t>
            </a:r>
          </a:p>
          <a:p>
            <a:pPr lvl="0"/>
            <a:r>
              <a:rPr lang="ru-RU" dirty="0" smtClean="0"/>
              <a:t>Коммуникативные умения,</a:t>
            </a:r>
          </a:p>
          <a:p>
            <a:pPr lvl="0"/>
            <a:r>
              <a:rPr lang="ru-RU" dirty="0" smtClean="0"/>
              <a:t>Творчество и любознательность,</a:t>
            </a:r>
          </a:p>
          <a:p>
            <a:pPr lvl="0"/>
            <a:r>
              <a:rPr lang="ru-RU" dirty="0" smtClean="0"/>
              <a:t>Критическое и системное мышление,</a:t>
            </a:r>
          </a:p>
          <a:p>
            <a:pPr lvl="0"/>
            <a:r>
              <a:rPr lang="ru-RU" dirty="0" smtClean="0"/>
              <a:t>Умение работать с информацией </a:t>
            </a:r>
          </a:p>
          <a:p>
            <a:pPr lvl="0">
              <a:buNone/>
            </a:pPr>
            <a:r>
              <a:rPr lang="ru-RU" dirty="0" smtClean="0"/>
              <a:t>	и </a:t>
            </a:r>
            <a:r>
              <a:rPr lang="ru-RU" dirty="0" err="1" smtClean="0"/>
              <a:t>медиасредствами</a:t>
            </a:r>
            <a:r>
              <a:rPr lang="ru-RU" dirty="0" smtClean="0"/>
              <a:t>,</a:t>
            </a:r>
          </a:p>
          <a:p>
            <a:pPr lvl="0"/>
            <a:r>
              <a:rPr lang="ru-RU" dirty="0" smtClean="0"/>
              <a:t>Межличностное взаимодействие </a:t>
            </a:r>
          </a:p>
          <a:p>
            <a:pPr lvl="0">
              <a:buNone/>
            </a:pPr>
            <a:r>
              <a:rPr lang="ru-RU" dirty="0" smtClean="0"/>
              <a:t>	и сотрудничество,</a:t>
            </a:r>
          </a:p>
          <a:p>
            <a:pPr lvl="0"/>
            <a:r>
              <a:rPr lang="ru-RU" dirty="0" smtClean="0"/>
              <a:t>Умение ставить и решать проблемы,</a:t>
            </a:r>
          </a:p>
          <a:p>
            <a:pPr lvl="0"/>
            <a:r>
              <a:rPr lang="ru-RU" dirty="0" smtClean="0"/>
              <a:t>Направленность и саморазвитие,</a:t>
            </a:r>
          </a:p>
          <a:p>
            <a:pPr lvl="0"/>
            <a:r>
              <a:rPr lang="ru-RU" dirty="0" smtClean="0"/>
              <a:t>Социальная ответственность.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/>
          <a:lstStyle/>
          <a:p>
            <a:r>
              <a:rPr lang="ru-RU" dirty="0" smtClean="0"/>
              <a:t>Проблемы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124744"/>
            <a:ext cx="7498080" cy="5123656"/>
          </a:xfrm>
        </p:spPr>
        <p:txBody>
          <a:bodyPr>
            <a:normAutofit fontScale="85000" lnSpcReduction="10000"/>
          </a:bodyPr>
          <a:lstStyle/>
          <a:p>
            <a:endParaRPr lang="ru-RU" b="1" dirty="0" smtClean="0"/>
          </a:p>
          <a:p>
            <a:r>
              <a:rPr lang="ru-RU" b="1" dirty="0" smtClean="0"/>
              <a:t>Организация образовательного процесса. </a:t>
            </a:r>
            <a:endParaRPr lang="ru-RU" dirty="0" smtClean="0"/>
          </a:p>
          <a:p>
            <a:pPr lvl="0"/>
            <a:r>
              <a:rPr lang="ru-RU" b="1" dirty="0" smtClean="0"/>
              <a:t>Достижение новых образовательных результатов .</a:t>
            </a:r>
          </a:p>
          <a:p>
            <a:pPr lvl="0"/>
            <a:r>
              <a:rPr lang="ru-RU" b="1" dirty="0" smtClean="0"/>
              <a:t>Разработка контрольно-измерительных материалов для формирования и диагностики планируемых результатов.</a:t>
            </a:r>
          </a:p>
          <a:p>
            <a:r>
              <a:rPr lang="ru-RU" b="1" dirty="0" smtClean="0"/>
              <a:t>Организация внеурочной деятельности и социализация обучающихся.</a:t>
            </a:r>
          </a:p>
          <a:p>
            <a:r>
              <a:rPr lang="ru-RU" b="1" dirty="0" smtClean="0"/>
              <a:t>Обеспечение преемственности (ДОУ – НОО – ООО).</a:t>
            </a:r>
          </a:p>
          <a:p>
            <a:r>
              <a:rPr lang="ru-RU" b="1" dirty="0" smtClean="0"/>
              <a:t>Учитель и новый ФГОС.</a:t>
            </a:r>
            <a:endParaRPr lang="ru-RU" dirty="0" smtClean="0"/>
          </a:p>
          <a:p>
            <a:pPr lvl="0"/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88640"/>
            <a:ext cx="2736850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2500299" y="981075"/>
            <a:ext cx="6473840" cy="11398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dirty="0" smtClean="0"/>
              <a:t>Сравнение результатов двух исследований читательской грамотности российских учащихся (</a:t>
            </a:r>
            <a:r>
              <a:rPr lang="en-US" sz="3200" dirty="0" smtClean="0"/>
              <a:t>PIRLS </a:t>
            </a:r>
            <a:r>
              <a:rPr lang="ru-RU" sz="3200" dirty="0" smtClean="0"/>
              <a:t>и </a:t>
            </a:r>
            <a:r>
              <a:rPr lang="en-US" sz="3200" dirty="0" smtClean="0"/>
              <a:t>PISA)</a:t>
            </a:r>
            <a:endParaRPr lang="ru-RU" sz="3200" dirty="0" smtClean="0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395288" y="2792413"/>
          <a:ext cx="8461375" cy="3522662"/>
        </p:xfrm>
        <a:graphic>
          <a:graphicData uri="http://schemas.openxmlformats.org/presentationml/2006/ole">
            <p:oleObj spid="_x0000_s3074" name="Chart" r:id="rId4" imgW="8763160" imgH="3648172" progId="Excel.Sheet.8">
              <p:embed/>
            </p:oleObj>
          </a:graphicData>
        </a:graphic>
      </p:graphicFrame>
      <p:pic>
        <p:nvPicPr>
          <p:cNvPr id="14340" name="Picture 9" descr="книга2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285720" y="428604"/>
            <a:ext cx="1800225" cy="1800225"/>
          </a:xfr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94122"/>
          </a:xfrm>
        </p:spPr>
        <p:txBody>
          <a:bodyPr>
            <a:normAutofit fontScale="90000"/>
          </a:bodyPr>
          <a:lstStyle/>
          <a:p>
            <a:r>
              <a:rPr lang="ru-RU" b="1" i="1" dirty="0" err="1" smtClean="0">
                <a:solidFill>
                  <a:srgbClr val="0070C0"/>
                </a:solidFill>
                <a:effectLst/>
                <a:latin typeface="Georgia" pitchFamily="18" charset="0"/>
              </a:rPr>
              <a:t>Метапредметные</a:t>
            </a:r>
            <a:r>
              <a:rPr lang="ru-RU" b="1" i="1" dirty="0" smtClean="0">
                <a:solidFill>
                  <a:srgbClr val="0070C0"/>
                </a:solidFill>
                <a:effectLst/>
                <a:latin typeface="Georgia" pitchFamily="18" charset="0"/>
              </a:rPr>
              <a:t> умения и </a:t>
            </a:r>
            <a:r>
              <a:rPr lang="ru-RU" b="1" i="1" dirty="0" err="1" smtClean="0">
                <a:solidFill>
                  <a:srgbClr val="0070C0"/>
                </a:solidFill>
                <a:effectLst/>
                <a:latin typeface="Georgia" pitchFamily="18" charset="0"/>
              </a:rPr>
              <a:t>компетенности</a:t>
            </a:r>
            <a:endParaRPr lang="ru-RU" b="1" i="1" dirty="0">
              <a:solidFill>
                <a:srgbClr val="0070C0"/>
              </a:solidFill>
              <a:effectLst/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err="1" smtClean="0"/>
              <a:t>функиональное</a:t>
            </a:r>
            <a:r>
              <a:rPr lang="ru-RU" dirty="0" smtClean="0"/>
              <a:t> чтение – способность работать с текстом как информационной системой;</a:t>
            </a:r>
          </a:p>
          <a:p>
            <a:r>
              <a:rPr lang="ru-RU" dirty="0" smtClean="0"/>
              <a:t>информационные умения – способность работать с информацией;</a:t>
            </a:r>
          </a:p>
          <a:p>
            <a:r>
              <a:rPr lang="ru-RU" dirty="0" smtClean="0"/>
              <a:t>способность к взаимодействию, умение работать в команде;</a:t>
            </a:r>
          </a:p>
          <a:p>
            <a:r>
              <a:rPr lang="ru-RU" dirty="0" smtClean="0"/>
              <a:t>организационные умения + самостоятельность</a:t>
            </a:r>
            <a:endParaRPr lang="ru-RU" dirty="0"/>
          </a:p>
        </p:txBody>
      </p:sp>
      <p:pic>
        <p:nvPicPr>
          <p:cNvPr id="5" name="Picture 6" descr="http://childology.in/images/Logo/School_resourc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4869160"/>
            <a:ext cx="1835696" cy="1802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http://www.christmas-plus.ru/images/stories/oborud/pchelka-u-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51294"/>
          <a:stretch>
            <a:fillRect/>
          </a:stretch>
        </p:blipFill>
        <p:spPr bwMode="auto">
          <a:xfrm rot="20693589">
            <a:off x="1470006" y="409641"/>
            <a:ext cx="1944216" cy="187220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Picture 20" descr="http://www.christmas-plus.ru/images/stories/oborud/pchelka-u-01.jpg"/>
          <p:cNvPicPr>
            <a:picLocks noChangeAspect="1" noChangeArrowheads="1"/>
          </p:cNvPicPr>
          <p:nvPr/>
        </p:nvPicPr>
        <p:blipFill>
          <a:blip r:embed="rId2" cstate="print"/>
          <a:srcRect l="48705"/>
          <a:stretch>
            <a:fillRect/>
          </a:stretch>
        </p:blipFill>
        <p:spPr bwMode="auto">
          <a:xfrm rot="600148">
            <a:off x="6245577" y="195766"/>
            <a:ext cx="2435483" cy="207170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Picture 18" descr="http://im7-tub-ru.yandex.net/i?id=332554488-17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060848"/>
            <a:ext cx="2970883" cy="223224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Picture 12" descr="Картинка 42 из 91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755576" y="4365104"/>
            <a:ext cx="3048339" cy="2286254"/>
          </a:xfrm>
          <a:prstGeom prst="rect">
            <a:avLst/>
          </a:prstGeom>
          <a:noFill/>
          <a:ln/>
        </p:spPr>
      </p:pic>
      <p:pic>
        <p:nvPicPr>
          <p:cNvPr id="8" name="Picture 2" descr="http://hselyceum.perm.ru/images/school/DSC_016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4581128"/>
            <a:ext cx="2787650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1115616" y="188641"/>
            <a:ext cx="8028384" cy="18002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Проект «Стратегия развития воспитания в Российской Федерации до 2025 года»</a:t>
            </a:r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349500"/>
            <a:ext cx="7088188" cy="3289300"/>
          </a:xfrm>
        </p:spPr>
        <p:txBody>
          <a:bodyPr/>
          <a:lstStyle/>
          <a:p>
            <a:endParaRPr lang="ru-RU" b="1" smtClean="0">
              <a:solidFill>
                <a:srgbClr val="FF0000"/>
              </a:solidFill>
            </a:endParaRPr>
          </a:p>
        </p:txBody>
      </p:sp>
      <p:pic>
        <p:nvPicPr>
          <p:cNvPr id="14339" name="Picture 4" descr="МФТИ выиграл грант Правительства РФ для государственной поддержки научных исследован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988840"/>
            <a:ext cx="6912768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198</TotalTime>
  <Words>817</Words>
  <Application>Microsoft Office PowerPoint</Application>
  <PresentationFormat>Экран (4:3)</PresentationFormat>
  <Paragraphs>160</Paragraphs>
  <Slides>26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29" baseType="lpstr">
      <vt:lpstr>Солнцестояние</vt:lpstr>
      <vt:lpstr>Chart</vt:lpstr>
      <vt:lpstr>Презентация</vt:lpstr>
      <vt:lpstr>Проблемы реализации нового школьного стандарта</vt:lpstr>
      <vt:lpstr>Слайд 2</vt:lpstr>
      <vt:lpstr>Инновационные процессы, связанные с реализацией ФГОС</vt:lpstr>
      <vt:lpstr>«Качества человека XXI века» (ЮНЕСКО)</vt:lpstr>
      <vt:lpstr>Проблемы</vt:lpstr>
      <vt:lpstr>Сравнение результатов двух исследований читательской грамотности российских учащихся (PIRLS и PISA)</vt:lpstr>
      <vt:lpstr>Метапредметные умения и компетенности</vt:lpstr>
      <vt:lpstr>Слайд 8</vt:lpstr>
      <vt:lpstr>Проект «Стратегия развития воспитания в Российской Федерации до 2025 года»</vt:lpstr>
      <vt:lpstr>Направления развития воспитания</vt:lpstr>
      <vt:lpstr>Обновление воспитательного процесса</vt:lpstr>
      <vt:lpstr>ВНЕУРОЧНАЯ ДЕЯТЕЛЬНОСТЬ </vt:lpstr>
      <vt:lpstr>Слайд 13</vt:lpstr>
      <vt:lpstr>ФГОС ступеней обучения – преемственность и развитие</vt:lpstr>
      <vt:lpstr>Привлечение учителей-предметников в образовательный процесс начальной школы позволит:</vt:lpstr>
      <vt:lpstr>Курсы повышения квалификации</vt:lpstr>
      <vt:lpstr>Семинары учителей начальных классов</vt:lpstr>
      <vt:lpstr>Лаборатория учителей начальных классов  «ФГОС НОО: проблемы, поиск решения, деятельность – диалог на пути к успеху»</vt:lpstr>
      <vt:lpstr>Решение проблем</vt:lpstr>
      <vt:lpstr>Городской проект «Метапредметная школа» </vt:lpstr>
      <vt:lpstr>Школы в проекте:</vt:lpstr>
      <vt:lpstr>Слайд 22</vt:lpstr>
      <vt:lpstr>Результат работы 1-го года</vt:lpstr>
      <vt:lpstr>2014-2015 УЧЕБНЫЙ ГОД</vt:lpstr>
      <vt:lpstr>Проект  «Организация и проведение внутреннего мониторинга качества образования»  (Краснокамский муниципальный район)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Открытые задачи</dc:title>
  <dc:creator>User</dc:creator>
  <cp:lastModifiedBy>User</cp:lastModifiedBy>
  <cp:revision>36</cp:revision>
  <dcterms:created xsi:type="dcterms:W3CDTF">2015-03-23T15:51:57Z</dcterms:created>
  <dcterms:modified xsi:type="dcterms:W3CDTF">2015-03-23T19:23:41Z</dcterms:modified>
</cp:coreProperties>
</file>