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9"/>
  </p:notesMasterIdLst>
  <p:sldIdLst>
    <p:sldId id="261" r:id="rId2"/>
    <p:sldId id="265" r:id="rId3"/>
    <p:sldId id="274" r:id="rId4"/>
    <p:sldId id="267" r:id="rId5"/>
    <p:sldId id="269" r:id="rId6"/>
    <p:sldId id="270" r:id="rId7"/>
    <p:sldId id="268" r:id="rId8"/>
    <p:sldId id="271" r:id="rId9"/>
    <p:sldId id="275" r:id="rId10"/>
    <p:sldId id="272" r:id="rId11"/>
    <p:sldId id="264" r:id="rId12"/>
    <p:sldId id="278" r:id="rId13"/>
    <p:sldId id="277" r:id="rId14"/>
    <p:sldId id="279" r:id="rId15"/>
    <p:sldId id="281" r:id="rId16"/>
    <p:sldId id="280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33FF"/>
    <a:srgbClr val="CC00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8" autoAdjust="0"/>
    <p:restoredTop sz="94660"/>
  </p:normalViewPr>
  <p:slideViewPr>
    <p:cSldViewPr>
      <p:cViewPr varScale="1">
        <p:scale>
          <a:sx n="106" d="100"/>
          <a:sy n="106" d="100"/>
        </p:scale>
        <p:origin x="-10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E3F53D-6A86-458D-9123-8640A86B455F}" type="doc">
      <dgm:prSet loTypeId="urn:microsoft.com/office/officeart/2005/8/layout/venn1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6743CD55-EAEC-41D2-B577-8F71918C8120}">
      <dgm:prSet phldrT="[Текст]" custT="1"/>
      <dgm:spPr/>
      <dgm:t>
        <a:bodyPr/>
        <a:lstStyle/>
        <a:p>
          <a:r>
            <a:rPr lang="ru-RU" sz="2400" dirty="0" smtClean="0"/>
            <a:t>1</a:t>
          </a:r>
          <a:endParaRPr lang="ru-RU" sz="2400" dirty="0"/>
        </a:p>
      </dgm:t>
    </dgm:pt>
    <dgm:pt modelId="{537B083A-4DBB-4196-BCB0-A4BBBDE9DB42}" type="parTrans" cxnId="{2AF93E5C-2E02-4CA6-B8BF-6AED63D79637}">
      <dgm:prSet/>
      <dgm:spPr/>
      <dgm:t>
        <a:bodyPr/>
        <a:lstStyle/>
        <a:p>
          <a:endParaRPr lang="ru-RU"/>
        </a:p>
      </dgm:t>
    </dgm:pt>
    <dgm:pt modelId="{CF834999-9B2D-4E06-B722-436DFE0614CC}" type="sibTrans" cxnId="{2AF93E5C-2E02-4CA6-B8BF-6AED63D79637}">
      <dgm:prSet/>
      <dgm:spPr/>
      <dgm:t>
        <a:bodyPr/>
        <a:lstStyle/>
        <a:p>
          <a:endParaRPr lang="ru-RU"/>
        </a:p>
      </dgm:t>
    </dgm:pt>
    <dgm:pt modelId="{CBC1939D-5B14-4A77-81AC-97DE73339CDF}">
      <dgm:prSet phldrT="[Текст]" custT="1"/>
      <dgm:spPr/>
      <dgm:t>
        <a:bodyPr/>
        <a:lstStyle/>
        <a:p>
          <a:r>
            <a:rPr lang="ru-RU" sz="2400" dirty="0" smtClean="0"/>
            <a:t>2</a:t>
          </a:r>
          <a:endParaRPr lang="ru-RU" sz="2400" dirty="0"/>
        </a:p>
      </dgm:t>
    </dgm:pt>
    <dgm:pt modelId="{90ECCC10-138A-4E74-85A7-1692DBC0807B}" type="parTrans" cxnId="{855C81A1-3F4E-4B2D-B9AF-F9680053C01D}">
      <dgm:prSet/>
      <dgm:spPr/>
      <dgm:t>
        <a:bodyPr/>
        <a:lstStyle/>
        <a:p>
          <a:endParaRPr lang="ru-RU"/>
        </a:p>
      </dgm:t>
    </dgm:pt>
    <dgm:pt modelId="{5833056D-AE0C-48AA-94F0-8E14829FFBA1}" type="sibTrans" cxnId="{855C81A1-3F4E-4B2D-B9AF-F9680053C01D}">
      <dgm:prSet/>
      <dgm:spPr/>
      <dgm:t>
        <a:bodyPr/>
        <a:lstStyle/>
        <a:p>
          <a:endParaRPr lang="ru-RU"/>
        </a:p>
      </dgm:t>
    </dgm:pt>
    <dgm:pt modelId="{2C2D349C-0706-4FCA-8684-C7B732F47F4B}">
      <dgm:prSet phldrT="[Текст]" custT="1"/>
      <dgm:spPr/>
      <dgm:t>
        <a:bodyPr/>
        <a:lstStyle/>
        <a:p>
          <a:r>
            <a:rPr lang="ru-RU" sz="2400" dirty="0" smtClean="0"/>
            <a:t>3</a:t>
          </a:r>
          <a:endParaRPr lang="ru-RU" sz="2400" dirty="0"/>
        </a:p>
      </dgm:t>
    </dgm:pt>
    <dgm:pt modelId="{5AAC7DCE-E36F-46CD-87FB-8287A82DAD89}" type="parTrans" cxnId="{09983934-2CEB-4441-AB29-2900D69BE0CD}">
      <dgm:prSet/>
      <dgm:spPr/>
      <dgm:t>
        <a:bodyPr/>
        <a:lstStyle/>
        <a:p>
          <a:endParaRPr lang="ru-RU"/>
        </a:p>
      </dgm:t>
    </dgm:pt>
    <dgm:pt modelId="{194766C6-1548-45EE-AC8E-6F4FA1238E4B}" type="sibTrans" cxnId="{09983934-2CEB-4441-AB29-2900D69BE0CD}">
      <dgm:prSet/>
      <dgm:spPr/>
      <dgm:t>
        <a:bodyPr/>
        <a:lstStyle/>
        <a:p>
          <a:endParaRPr lang="ru-RU"/>
        </a:p>
      </dgm:t>
    </dgm:pt>
    <dgm:pt modelId="{49A28E69-466A-4749-B516-1C3AA603CAA2}">
      <dgm:prSet phldrT="[Текст]" custT="1"/>
      <dgm:spPr/>
      <dgm:t>
        <a:bodyPr/>
        <a:lstStyle/>
        <a:p>
          <a:r>
            <a:rPr lang="ru-RU" sz="2400" dirty="0" smtClean="0"/>
            <a:t>4</a:t>
          </a:r>
          <a:endParaRPr lang="ru-RU" sz="2400" dirty="0"/>
        </a:p>
      </dgm:t>
    </dgm:pt>
    <dgm:pt modelId="{A741C8F1-EF13-4A30-8944-F349686613B9}" type="parTrans" cxnId="{F855FC35-09DF-4C0A-BDCF-4BA744EECF8F}">
      <dgm:prSet/>
      <dgm:spPr/>
      <dgm:t>
        <a:bodyPr/>
        <a:lstStyle/>
        <a:p>
          <a:endParaRPr lang="ru-RU"/>
        </a:p>
      </dgm:t>
    </dgm:pt>
    <dgm:pt modelId="{CB12174A-651C-4F60-9A34-81132BFBA1EB}" type="sibTrans" cxnId="{F855FC35-09DF-4C0A-BDCF-4BA744EECF8F}">
      <dgm:prSet/>
      <dgm:spPr/>
      <dgm:t>
        <a:bodyPr/>
        <a:lstStyle/>
        <a:p>
          <a:endParaRPr lang="ru-RU"/>
        </a:p>
      </dgm:t>
    </dgm:pt>
    <dgm:pt modelId="{E56D2E4D-D2A7-43CE-B67A-4CE2DEABE432}">
      <dgm:prSet phldrT="[Текст]" custT="1"/>
      <dgm:spPr/>
      <dgm:t>
        <a:bodyPr/>
        <a:lstStyle/>
        <a:p>
          <a:r>
            <a:rPr lang="ru-RU" sz="2400" dirty="0" smtClean="0"/>
            <a:t>5</a:t>
          </a:r>
          <a:endParaRPr lang="ru-RU" sz="2400" dirty="0"/>
        </a:p>
      </dgm:t>
    </dgm:pt>
    <dgm:pt modelId="{6345A119-BD71-471B-8FD5-C693AB20A36F}" type="parTrans" cxnId="{7F1A04B6-0FA1-4FE5-82AB-854C722974C3}">
      <dgm:prSet/>
      <dgm:spPr/>
      <dgm:t>
        <a:bodyPr/>
        <a:lstStyle/>
        <a:p>
          <a:endParaRPr lang="ru-RU"/>
        </a:p>
      </dgm:t>
    </dgm:pt>
    <dgm:pt modelId="{1A33A929-342B-4B20-A826-6C1EF323FD23}" type="sibTrans" cxnId="{7F1A04B6-0FA1-4FE5-82AB-854C722974C3}">
      <dgm:prSet/>
      <dgm:spPr/>
      <dgm:t>
        <a:bodyPr/>
        <a:lstStyle/>
        <a:p>
          <a:endParaRPr lang="ru-RU"/>
        </a:p>
      </dgm:t>
    </dgm:pt>
    <dgm:pt modelId="{B6E5A350-FEFE-4980-83F6-1D8F872BC9BA}" type="pres">
      <dgm:prSet presAssocID="{4FE3F53D-6A86-458D-9123-8640A86B455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907180-582C-4A24-8266-4AB8F6E7A36E}" type="pres">
      <dgm:prSet presAssocID="{6743CD55-EAEC-41D2-B577-8F71918C8120}" presName="circ1" presStyleLbl="vennNode1" presStyleIdx="0" presStyleCnt="5"/>
      <dgm:spPr/>
    </dgm:pt>
    <dgm:pt modelId="{4FB9B901-BD6E-4849-B116-B0D7A4E31883}" type="pres">
      <dgm:prSet presAssocID="{6743CD55-EAEC-41D2-B577-8F71918C8120}" presName="circ1Tx" presStyleLbl="revTx" presStyleIdx="0" presStyleCnt="0" custFlipVert="0" custFlipHor="0" custScaleX="82970" custScaleY="95726" custLinFactNeighborX="1511" custLinFactNeighborY="502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74858-1AB7-4A4D-B311-98FB48FB2AEC}" type="pres">
      <dgm:prSet presAssocID="{CBC1939D-5B14-4A77-81AC-97DE73339CDF}" presName="circ2" presStyleLbl="vennNode1" presStyleIdx="1" presStyleCnt="5"/>
      <dgm:spPr/>
    </dgm:pt>
    <dgm:pt modelId="{D5A44F5F-D0DC-4743-AEA9-285662B4CC79}" type="pres">
      <dgm:prSet presAssocID="{CBC1939D-5B14-4A77-81AC-97DE73339CDF}" presName="circ2Tx" presStyleLbl="revTx" presStyleIdx="0" presStyleCnt="0" custLinFactNeighborX="-45606" custLinFactNeighborY="221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ED4C7-59AA-403E-8C1C-70255218D14D}" type="pres">
      <dgm:prSet presAssocID="{2C2D349C-0706-4FCA-8684-C7B732F47F4B}" presName="circ3" presStyleLbl="vennNode1" presStyleIdx="2" presStyleCnt="5" custLinFactNeighborX="2956" custLinFactNeighborY="15367"/>
      <dgm:spPr/>
    </dgm:pt>
    <dgm:pt modelId="{F02CD787-E822-4344-B954-DB25B53E6002}" type="pres">
      <dgm:prSet presAssocID="{2C2D349C-0706-4FCA-8684-C7B732F47F4B}" presName="circ3Tx" presStyleLbl="revTx" presStyleIdx="0" presStyleCnt="0" custLinFactNeighborX="-73242" custLinFactNeighborY="-80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C3939-9C60-4620-96FB-0313DA293871}" type="pres">
      <dgm:prSet presAssocID="{49A28E69-466A-4749-B516-1C3AA603CAA2}" presName="circ4" presStyleLbl="vennNode1" presStyleIdx="3" presStyleCnt="5"/>
      <dgm:spPr/>
    </dgm:pt>
    <dgm:pt modelId="{A5556DA5-1B8F-41A2-A5F7-E420DFDFFD71}" type="pres">
      <dgm:prSet presAssocID="{49A28E69-466A-4749-B516-1C3AA603CAA2}" presName="circ4Tx" presStyleLbl="revTx" presStyleIdx="0" presStyleCnt="0" custLinFactNeighborX="69543" custLinFactNeighborY="-212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CC2944-F018-45A6-BDE5-012EA82D087A}" type="pres">
      <dgm:prSet presAssocID="{E56D2E4D-D2A7-43CE-B67A-4CE2DEABE432}" presName="circ5" presStyleLbl="vennNode1" presStyleIdx="4" presStyleCnt="5"/>
      <dgm:spPr/>
    </dgm:pt>
    <dgm:pt modelId="{F86F7E22-E8CE-47D9-AB79-C486A4DD1EDB}" type="pres">
      <dgm:prSet presAssocID="{E56D2E4D-D2A7-43CE-B67A-4CE2DEABE432}" presName="circ5Tx" presStyleLbl="revTx" presStyleIdx="0" presStyleCnt="0" custLinFactNeighborX="61380" custLinFactNeighborY="221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9E9446-61A8-4672-91A7-6B90A19DA024}" type="presOf" srcId="{CBC1939D-5B14-4A77-81AC-97DE73339CDF}" destId="{D5A44F5F-D0DC-4743-AEA9-285662B4CC79}" srcOrd="0" destOrd="0" presId="urn:microsoft.com/office/officeart/2005/8/layout/venn1"/>
    <dgm:cxn modelId="{2823A2A9-90DB-4778-AB5F-02E7267FC9E7}" type="presOf" srcId="{E56D2E4D-D2A7-43CE-B67A-4CE2DEABE432}" destId="{F86F7E22-E8CE-47D9-AB79-C486A4DD1EDB}" srcOrd="0" destOrd="0" presId="urn:microsoft.com/office/officeart/2005/8/layout/venn1"/>
    <dgm:cxn modelId="{21AC34A8-C81D-4A3F-895F-2580AB999B09}" type="presOf" srcId="{4FE3F53D-6A86-458D-9123-8640A86B455F}" destId="{B6E5A350-FEFE-4980-83F6-1D8F872BC9BA}" srcOrd="0" destOrd="0" presId="urn:microsoft.com/office/officeart/2005/8/layout/venn1"/>
    <dgm:cxn modelId="{E321116A-EC5D-4DAA-B053-88B6428D8990}" type="presOf" srcId="{6743CD55-EAEC-41D2-B577-8F71918C8120}" destId="{4FB9B901-BD6E-4849-B116-B0D7A4E31883}" srcOrd="0" destOrd="0" presId="urn:microsoft.com/office/officeart/2005/8/layout/venn1"/>
    <dgm:cxn modelId="{F855FC35-09DF-4C0A-BDCF-4BA744EECF8F}" srcId="{4FE3F53D-6A86-458D-9123-8640A86B455F}" destId="{49A28E69-466A-4749-B516-1C3AA603CAA2}" srcOrd="3" destOrd="0" parTransId="{A741C8F1-EF13-4A30-8944-F349686613B9}" sibTransId="{CB12174A-651C-4F60-9A34-81132BFBA1EB}"/>
    <dgm:cxn modelId="{7F1A04B6-0FA1-4FE5-82AB-854C722974C3}" srcId="{4FE3F53D-6A86-458D-9123-8640A86B455F}" destId="{E56D2E4D-D2A7-43CE-B67A-4CE2DEABE432}" srcOrd="4" destOrd="0" parTransId="{6345A119-BD71-471B-8FD5-C693AB20A36F}" sibTransId="{1A33A929-342B-4B20-A826-6C1EF323FD23}"/>
    <dgm:cxn modelId="{09983934-2CEB-4441-AB29-2900D69BE0CD}" srcId="{4FE3F53D-6A86-458D-9123-8640A86B455F}" destId="{2C2D349C-0706-4FCA-8684-C7B732F47F4B}" srcOrd="2" destOrd="0" parTransId="{5AAC7DCE-E36F-46CD-87FB-8287A82DAD89}" sibTransId="{194766C6-1548-45EE-AC8E-6F4FA1238E4B}"/>
    <dgm:cxn modelId="{2875D210-9F15-43E0-98F4-7641679B762A}" type="presOf" srcId="{2C2D349C-0706-4FCA-8684-C7B732F47F4B}" destId="{F02CD787-E822-4344-B954-DB25B53E6002}" srcOrd="0" destOrd="0" presId="urn:microsoft.com/office/officeart/2005/8/layout/venn1"/>
    <dgm:cxn modelId="{2AF93E5C-2E02-4CA6-B8BF-6AED63D79637}" srcId="{4FE3F53D-6A86-458D-9123-8640A86B455F}" destId="{6743CD55-EAEC-41D2-B577-8F71918C8120}" srcOrd="0" destOrd="0" parTransId="{537B083A-4DBB-4196-BCB0-A4BBBDE9DB42}" sibTransId="{CF834999-9B2D-4E06-B722-436DFE0614CC}"/>
    <dgm:cxn modelId="{DEDFDBF0-9C78-419E-8FCA-236CB5B4FC01}" type="presOf" srcId="{49A28E69-466A-4749-B516-1C3AA603CAA2}" destId="{A5556DA5-1B8F-41A2-A5F7-E420DFDFFD71}" srcOrd="0" destOrd="0" presId="urn:microsoft.com/office/officeart/2005/8/layout/venn1"/>
    <dgm:cxn modelId="{855C81A1-3F4E-4B2D-B9AF-F9680053C01D}" srcId="{4FE3F53D-6A86-458D-9123-8640A86B455F}" destId="{CBC1939D-5B14-4A77-81AC-97DE73339CDF}" srcOrd="1" destOrd="0" parTransId="{90ECCC10-138A-4E74-85A7-1692DBC0807B}" sibTransId="{5833056D-AE0C-48AA-94F0-8E14829FFBA1}"/>
    <dgm:cxn modelId="{753EB4F3-330E-464A-8B1B-4C2C31B205EF}" type="presParOf" srcId="{B6E5A350-FEFE-4980-83F6-1D8F872BC9BA}" destId="{25907180-582C-4A24-8266-4AB8F6E7A36E}" srcOrd="0" destOrd="0" presId="urn:microsoft.com/office/officeart/2005/8/layout/venn1"/>
    <dgm:cxn modelId="{97CAC034-6F81-4ED0-8148-C40AAA28833D}" type="presParOf" srcId="{B6E5A350-FEFE-4980-83F6-1D8F872BC9BA}" destId="{4FB9B901-BD6E-4849-B116-B0D7A4E31883}" srcOrd="1" destOrd="0" presId="urn:microsoft.com/office/officeart/2005/8/layout/venn1"/>
    <dgm:cxn modelId="{FD01EFB4-E3ED-4B65-AA82-1995360D27F1}" type="presParOf" srcId="{B6E5A350-FEFE-4980-83F6-1D8F872BC9BA}" destId="{01074858-1AB7-4A4D-B311-98FB48FB2AEC}" srcOrd="2" destOrd="0" presId="urn:microsoft.com/office/officeart/2005/8/layout/venn1"/>
    <dgm:cxn modelId="{8C569982-A0E6-4622-8476-A8DDBCB6AA02}" type="presParOf" srcId="{B6E5A350-FEFE-4980-83F6-1D8F872BC9BA}" destId="{D5A44F5F-D0DC-4743-AEA9-285662B4CC79}" srcOrd="3" destOrd="0" presId="urn:microsoft.com/office/officeart/2005/8/layout/venn1"/>
    <dgm:cxn modelId="{3D355A8C-5FF2-4B63-922A-02EAE1AF6732}" type="presParOf" srcId="{B6E5A350-FEFE-4980-83F6-1D8F872BC9BA}" destId="{A47ED4C7-59AA-403E-8C1C-70255218D14D}" srcOrd="4" destOrd="0" presId="urn:microsoft.com/office/officeart/2005/8/layout/venn1"/>
    <dgm:cxn modelId="{909E43AC-C6F9-4974-A283-B2C7BB370B24}" type="presParOf" srcId="{B6E5A350-FEFE-4980-83F6-1D8F872BC9BA}" destId="{F02CD787-E822-4344-B954-DB25B53E6002}" srcOrd="5" destOrd="0" presId="urn:microsoft.com/office/officeart/2005/8/layout/venn1"/>
    <dgm:cxn modelId="{E9EFC74F-E7DC-4551-9BD6-EBBB4D00BD89}" type="presParOf" srcId="{B6E5A350-FEFE-4980-83F6-1D8F872BC9BA}" destId="{167C3939-9C60-4620-96FB-0313DA293871}" srcOrd="6" destOrd="0" presId="urn:microsoft.com/office/officeart/2005/8/layout/venn1"/>
    <dgm:cxn modelId="{0E489401-42D4-484C-957E-B86AB29492F9}" type="presParOf" srcId="{B6E5A350-FEFE-4980-83F6-1D8F872BC9BA}" destId="{A5556DA5-1B8F-41A2-A5F7-E420DFDFFD71}" srcOrd="7" destOrd="0" presId="urn:microsoft.com/office/officeart/2005/8/layout/venn1"/>
    <dgm:cxn modelId="{F4B56C65-F3A4-4055-9ABD-0FB55A893323}" type="presParOf" srcId="{B6E5A350-FEFE-4980-83F6-1D8F872BC9BA}" destId="{13CC2944-F018-45A6-BDE5-012EA82D087A}" srcOrd="8" destOrd="0" presId="urn:microsoft.com/office/officeart/2005/8/layout/venn1"/>
    <dgm:cxn modelId="{9382210B-73FD-4F37-B811-37D74F00B0CA}" type="presParOf" srcId="{B6E5A350-FEFE-4980-83F6-1D8F872BC9BA}" destId="{F86F7E22-E8CE-47D9-AB79-C486A4DD1EDB}" srcOrd="9" destOrd="0" presId="urn:microsoft.com/office/officeart/2005/8/layout/venn1"/>
  </dgm:cxnLst>
  <dgm:bg>
    <a:solidFill>
      <a:schemeClr val="accent2">
        <a:lumMod val="60000"/>
        <a:lumOff val="40000"/>
      </a:schemeClr>
    </a:solidFill>
  </dgm:bg>
  <dgm:whole>
    <a:ln>
      <a:solidFill>
        <a:schemeClr val="accent2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192207-5369-4E61-BB75-32AC4FE51842}" type="doc">
      <dgm:prSet loTypeId="urn:microsoft.com/office/officeart/2005/8/layout/arrow5" loCatId="process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3835D7CC-95ED-412B-BF1E-0213417EEA96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8AA002FB-51CC-4A02-BF02-32D5F08ACA84}" type="parTrans" cxnId="{6CF7CA93-6F8C-4B2D-8AAF-188941800B02}">
      <dgm:prSet/>
      <dgm:spPr/>
      <dgm:t>
        <a:bodyPr/>
        <a:lstStyle/>
        <a:p>
          <a:endParaRPr lang="ru-RU"/>
        </a:p>
      </dgm:t>
    </dgm:pt>
    <dgm:pt modelId="{9A5B5563-70B9-420E-A08F-5BFD12A4A438}" type="sibTrans" cxnId="{6CF7CA93-6F8C-4B2D-8AAF-188941800B02}">
      <dgm:prSet/>
      <dgm:spPr/>
      <dgm:t>
        <a:bodyPr/>
        <a:lstStyle/>
        <a:p>
          <a:endParaRPr lang="ru-RU"/>
        </a:p>
      </dgm:t>
    </dgm:pt>
    <dgm:pt modelId="{36049ABC-5D9A-4C94-8385-B7EAACA62E3F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6C6D430C-A0CD-413B-9B06-A1BC839AC7FF}" type="parTrans" cxnId="{D6A45B0E-2ABA-474F-9C31-5AFF8CFBA208}">
      <dgm:prSet/>
      <dgm:spPr/>
      <dgm:t>
        <a:bodyPr/>
        <a:lstStyle/>
        <a:p>
          <a:endParaRPr lang="ru-RU"/>
        </a:p>
      </dgm:t>
    </dgm:pt>
    <dgm:pt modelId="{A98EBD41-E9D3-4D74-A562-486C85900F9A}" type="sibTrans" cxnId="{D6A45B0E-2ABA-474F-9C31-5AFF8CFBA208}">
      <dgm:prSet/>
      <dgm:spPr/>
      <dgm:t>
        <a:bodyPr/>
        <a:lstStyle/>
        <a:p>
          <a:endParaRPr lang="ru-RU"/>
        </a:p>
      </dgm:t>
    </dgm:pt>
    <dgm:pt modelId="{676C57A5-9480-4EAE-A270-A9854C37CD44}" type="pres">
      <dgm:prSet presAssocID="{50192207-5369-4E61-BB75-32AC4FE5184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550B4E-3B69-4A85-8F3E-38636A6AB971}" type="pres">
      <dgm:prSet presAssocID="{3835D7CC-95ED-412B-BF1E-0213417EEA96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0D9FC-7CBE-485E-8575-5C0C7CEEA65B}" type="pres">
      <dgm:prSet presAssocID="{36049ABC-5D9A-4C94-8385-B7EAACA62E3F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00B4A3-B5CB-4C95-96EA-6DA3DF529137}" type="presOf" srcId="{3835D7CC-95ED-412B-BF1E-0213417EEA96}" destId="{77550B4E-3B69-4A85-8F3E-38636A6AB971}" srcOrd="0" destOrd="0" presId="urn:microsoft.com/office/officeart/2005/8/layout/arrow5"/>
    <dgm:cxn modelId="{B26DFF61-8B09-4AEC-AD93-B40258C1B939}" type="presOf" srcId="{36049ABC-5D9A-4C94-8385-B7EAACA62E3F}" destId="{DD10D9FC-7CBE-485E-8575-5C0C7CEEA65B}" srcOrd="0" destOrd="0" presId="urn:microsoft.com/office/officeart/2005/8/layout/arrow5"/>
    <dgm:cxn modelId="{6CF7CA93-6F8C-4B2D-8AAF-188941800B02}" srcId="{50192207-5369-4E61-BB75-32AC4FE51842}" destId="{3835D7CC-95ED-412B-BF1E-0213417EEA96}" srcOrd="0" destOrd="0" parTransId="{8AA002FB-51CC-4A02-BF02-32D5F08ACA84}" sibTransId="{9A5B5563-70B9-420E-A08F-5BFD12A4A438}"/>
    <dgm:cxn modelId="{D6A45B0E-2ABA-474F-9C31-5AFF8CFBA208}" srcId="{50192207-5369-4E61-BB75-32AC4FE51842}" destId="{36049ABC-5D9A-4C94-8385-B7EAACA62E3F}" srcOrd="1" destOrd="0" parTransId="{6C6D430C-A0CD-413B-9B06-A1BC839AC7FF}" sibTransId="{A98EBD41-E9D3-4D74-A562-486C85900F9A}"/>
    <dgm:cxn modelId="{F5167081-6000-4B67-AAD4-180E31870066}" type="presOf" srcId="{50192207-5369-4E61-BB75-32AC4FE51842}" destId="{676C57A5-9480-4EAE-A270-A9854C37CD44}" srcOrd="0" destOrd="0" presId="urn:microsoft.com/office/officeart/2005/8/layout/arrow5"/>
    <dgm:cxn modelId="{8DAB49D1-BDDD-4AFC-8A8B-0DA99FCB0718}" type="presParOf" srcId="{676C57A5-9480-4EAE-A270-A9854C37CD44}" destId="{77550B4E-3B69-4A85-8F3E-38636A6AB971}" srcOrd="0" destOrd="0" presId="urn:microsoft.com/office/officeart/2005/8/layout/arrow5"/>
    <dgm:cxn modelId="{B9A93D69-0DA3-4616-B2EA-12CA05F257EF}" type="presParOf" srcId="{676C57A5-9480-4EAE-A270-A9854C37CD44}" destId="{DD10D9FC-7CBE-485E-8575-5C0C7CEEA65B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75B34E-9C4F-4608-8885-8D55F70A4E5A}" type="doc">
      <dgm:prSet loTypeId="urn:microsoft.com/office/officeart/2005/8/layout/arrow1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8C9C59B7-9344-4190-8890-EDB5FD998229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D3979E28-DB0B-4B5B-AD83-F3812F4354F0}" type="parTrans" cxnId="{CBE6730A-6171-413A-BE80-4CAFFE422F32}">
      <dgm:prSet/>
      <dgm:spPr/>
      <dgm:t>
        <a:bodyPr/>
        <a:lstStyle/>
        <a:p>
          <a:endParaRPr lang="ru-RU"/>
        </a:p>
      </dgm:t>
    </dgm:pt>
    <dgm:pt modelId="{5E82B9F0-5F63-429D-AB1E-0127D094F71A}" type="sibTrans" cxnId="{CBE6730A-6171-413A-BE80-4CAFFE422F32}">
      <dgm:prSet/>
      <dgm:spPr/>
      <dgm:t>
        <a:bodyPr/>
        <a:lstStyle/>
        <a:p>
          <a:endParaRPr lang="ru-RU"/>
        </a:p>
      </dgm:t>
    </dgm:pt>
    <dgm:pt modelId="{F1DDC5B8-4420-4CDD-A032-464DCB061156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99D33155-B5AC-48F6-AEDA-0E5C5AFA02EC}" type="parTrans" cxnId="{E240B95F-58C2-4CBC-9776-66B8E8E656BE}">
      <dgm:prSet/>
      <dgm:spPr/>
      <dgm:t>
        <a:bodyPr/>
        <a:lstStyle/>
        <a:p>
          <a:endParaRPr lang="ru-RU"/>
        </a:p>
      </dgm:t>
    </dgm:pt>
    <dgm:pt modelId="{6B824C1C-4FD9-4780-B545-B2F9B6EBA974}" type="sibTrans" cxnId="{E240B95F-58C2-4CBC-9776-66B8E8E656BE}">
      <dgm:prSet/>
      <dgm:spPr/>
      <dgm:t>
        <a:bodyPr/>
        <a:lstStyle/>
        <a:p>
          <a:endParaRPr lang="ru-RU"/>
        </a:p>
      </dgm:t>
    </dgm:pt>
    <dgm:pt modelId="{F9924D79-0B6A-493E-9F7D-8E687283F62F}" type="pres">
      <dgm:prSet presAssocID="{EA75B34E-9C4F-4608-8885-8D55F70A4E5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8F76ED-EE7D-465A-9F10-514DFC94322B}" type="pres">
      <dgm:prSet presAssocID="{8C9C59B7-9344-4190-8890-EDB5FD998229}" presName="arrow" presStyleLbl="node1" presStyleIdx="0" presStyleCnt="2" custRadScaleRad="164053" custRadScaleInc="-27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22F8D-2AEF-4C3C-936D-F10D3359709A}" type="pres">
      <dgm:prSet presAssocID="{F1DDC5B8-4420-4CDD-A032-464DCB061156}" presName="arrow" presStyleLbl="node1" presStyleIdx="1" presStyleCnt="2" custRadScaleRad="148209" custRadScaleInc="27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40B95F-58C2-4CBC-9776-66B8E8E656BE}" srcId="{EA75B34E-9C4F-4608-8885-8D55F70A4E5A}" destId="{F1DDC5B8-4420-4CDD-A032-464DCB061156}" srcOrd="1" destOrd="0" parTransId="{99D33155-B5AC-48F6-AEDA-0E5C5AFA02EC}" sibTransId="{6B824C1C-4FD9-4780-B545-B2F9B6EBA974}"/>
    <dgm:cxn modelId="{CBE6730A-6171-413A-BE80-4CAFFE422F32}" srcId="{EA75B34E-9C4F-4608-8885-8D55F70A4E5A}" destId="{8C9C59B7-9344-4190-8890-EDB5FD998229}" srcOrd="0" destOrd="0" parTransId="{D3979E28-DB0B-4B5B-AD83-F3812F4354F0}" sibTransId="{5E82B9F0-5F63-429D-AB1E-0127D094F71A}"/>
    <dgm:cxn modelId="{E861B0C5-3BF7-42D2-8BF3-C928151C4029}" type="presOf" srcId="{F1DDC5B8-4420-4CDD-A032-464DCB061156}" destId="{69A22F8D-2AEF-4C3C-936D-F10D3359709A}" srcOrd="0" destOrd="0" presId="urn:microsoft.com/office/officeart/2005/8/layout/arrow1"/>
    <dgm:cxn modelId="{FE5F89C8-B848-4814-8063-2535612365CE}" type="presOf" srcId="{8C9C59B7-9344-4190-8890-EDB5FD998229}" destId="{278F76ED-EE7D-465A-9F10-514DFC94322B}" srcOrd="0" destOrd="0" presId="urn:microsoft.com/office/officeart/2005/8/layout/arrow1"/>
    <dgm:cxn modelId="{DA8F849D-B13C-4F76-A837-6F1EE1137BED}" type="presOf" srcId="{EA75B34E-9C4F-4608-8885-8D55F70A4E5A}" destId="{F9924D79-0B6A-493E-9F7D-8E687283F62F}" srcOrd="0" destOrd="0" presId="urn:microsoft.com/office/officeart/2005/8/layout/arrow1"/>
    <dgm:cxn modelId="{0266E734-E509-4E69-9CF8-98D1B36621BC}" type="presParOf" srcId="{F9924D79-0B6A-493E-9F7D-8E687283F62F}" destId="{278F76ED-EE7D-465A-9F10-514DFC94322B}" srcOrd="0" destOrd="0" presId="urn:microsoft.com/office/officeart/2005/8/layout/arrow1"/>
    <dgm:cxn modelId="{7AFCD4F4-F646-45D2-9614-6DE6E7142AE1}" type="presParOf" srcId="{F9924D79-0B6A-493E-9F7D-8E687283F62F}" destId="{69A22F8D-2AEF-4C3C-936D-F10D3359709A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B69E9A-47F1-4849-86C3-AB2592C0162E}" type="doc">
      <dgm:prSet loTypeId="urn:microsoft.com/office/officeart/2005/8/layout/cycle7" loCatId="cycle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E38A1390-A594-49EE-8602-2D986A1F54F0}">
      <dgm:prSet phldrT="[Текст]"/>
      <dgm:spPr/>
      <dgm:t>
        <a:bodyPr/>
        <a:lstStyle/>
        <a:p>
          <a:r>
            <a:rPr lang="ru-RU" b="1" dirty="0" smtClean="0">
              <a:latin typeface="Arial Black" pitchFamily="34" charset="0"/>
            </a:rPr>
            <a:t>Предметные результаты</a:t>
          </a:r>
          <a:endParaRPr lang="ru-RU" b="1" dirty="0">
            <a:latin typeface="Arial Black" pitchFamily="34" charset="0"/>
          </a:endParaRPr>
        </a:p>
      </dgm:t>
    </dgm:pt>
    <dgm:pt modelId="{5FFF36EE-DA5C-4951-A008-B375C7E6E283}" type="parTrans" cxnId="{0009D983-2FAB-487F-850B-20832AE64157}">
      <dgm:prSet/>
      <dgm:spPr/>
      <dgm:t>
        <a:bodyPr/>
        <a:lstStyle/>
        <a:p>
          <a:endParaRPr lang="ru-RU"/>
        </a:p>
      </dgm:t>
    </dgm:pt>
    <dgm:pt modelId="{27B2CCC6-4FFB-4DF1-A9FD-7BF0C1CC998E}" type="sibTrans" cxnId="{0009D983-2FAB-487F-850B-20832AE64157}">
      <dgm:prSet/>
      <dgm:spPr/>
      <dgm:t>
        <a:bodyPr/>
        <a:lstStyle/>
        <a:p>
          <a:endParaRPr lang="ru-RU"/>
        </a:p>
      </dgm:t>
    </dgm:pt>
    <dgm:pt modelId="{3CD892E2-8118-4944-8028-9845F75D71A0}">
      <dgm:prSet phldrT="[Текст]"/>
      <dgm:spPr/>
      <dgm:t>
        <a:bodyPr/>
        <a:lstStyle/>
        <a:p>
          <a:r>
            <a:rPr lang="ru-RU" b="1" dirty="0" smtClean="0">
              <a:latin typeface="Arial Black" pitchFamily="34" charset="0"/>
            </a:rPr>
            <a:t>Метапредметные результаты</a:t>
          </a:r>
          <a:endParaRPr lang="ru-RU" b="1" dirty="0">
            <a:latin typeface="Arial Black" pitchFamily="34" charset="0"/>
          </a:endParaRPr>
        </a:p>
      </dgm:t>
    </dgm:pt>
    <dgm:pt modelId="{D989A840-0BE0-4DE5-99CF-957608AF90F0}" type="parTrans" cxnId="{3CE54355-7596-477D-AF49-3C0F077FFBF0}">
      <dgm:prSet/>
      <dgm:spPr/>
      <dgm:t>
        <a:bodyPr/>
        <a:lstStyle/>
        <a:p>
          <a:endParaRPr lang="ru-RU"/>
        </a:p>
      </dgm:t>
    </dgm:pt>
    <dgm:pt modelId="{4FF4A9B4-3066-4FA4-9F17-CB5284A65EC0}" type="sibTrans" cxnId="{3CE54355-7596-477D-AF49-3C0F077FFBF0}">
      <dgm:prSet/>
      <dgm:spPr/>
      <dgm:t>
        <a:bodyPr/>
        <a:lstStyle/>
        <a:p>
          <a:endParaRPr lang="ru-RU"/>
        </a:p>
      </dgm:t>
    </dgm:pt>
    <dgm:pt modelId="{B90079B0-718F-4256-9758-F81DCCAF929C}">
      <dgm:prSet phldrT="[Текст]"/>
      <dgm:spPr/>
      <dgm:t>
        <a:bodyPr/>
        <a:lstStyle/>
        <a:p>
          <a:r>
            <a:rPr lang="ru-RU" b="1" dirty="0" smtClean="0">
              <a:latin typeface="Arial Black" pitchFamily="34" charset="0"/>
            </a:rPr>
            <a:t>Личностные результаты</a:t>
          </a:r>
          <a:endParaRPr lang="ru-RU" b="1" dirty="0">
            <a:latin typeface="Arial Black" pitchFamily="34" charset="0"/>
          </a:endParaRPr>
        </a:p>
      </dgm:t>
    </dgm:pt>
    <dgm:pt modelId="{AEE7B42E-958A-4F9E-A7BD-E7AFA7F14D28}" type="parTrans" cxnId="{6BC584DF-F3FD-4832-A245-92450635CC74}">
      <dgm:prSet/>
      <dgm:spPr/>
      <dgm:t>
        <a:bodyPr/>
        <a:lstStyle/>
        <a:p>
          <a:endParaRPr lang="ru-RU"/>
        </a:p>
      </dgm:t>
    </dgm:pt>
    <dgm:pt modelId="{988F11F8-703B-4DD7-91DA-69A5C3024508}" type="sibTrans" cxnId="{6BC584DF-F3FD-4832-A245-92450635CC74}">
      <dgm:prSet/>
      <dgm:spPr/>
      <dgm:t>
        <a:bodyPr/>
        <a:lstStyle/>
        <a:p>
          <a:endParaRPr lang="ru-RU">
            <a:solidFill>
              <a:srgbClr val="00B050"/>
            </a:solidFill>
          </a:endParaRPr>
        </a:p>
      </dgm:t>
    </dgm:pt>
    <dgm:pt modelId="{A31A7CDA-2023-4349-986A-2252B6A16106}" type="pres">
      <dgm:prSet presAssocID="{90B69E9A-47F1-4849-86C3-AB2592C016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6B5E51-A3EF-41B5-815E-80928034CC0A}" type="pres">
      <dgm:prSet presAssocID="{E38A1390-A594-49EE-8602-2D986A1F54F0}" presName="node" presStyleLbl="node1" presStyleIdx="0" presStyleCnt="3" custScaleX="1427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AC1D7-45DF-4F31-BD65-A4A52B3643C9}" type="pres">
      <dgm:prSet presAssocID="{27B2CCC6-4FFB-4DF1-A9FD-7BF0C1CC998E}" presName="sibTrans" presStyleLbl="sibTrans2D1" presStyleIdx="0" presStyleCnt="3" custScaleX="125759" custScaleY="150379" custLinFactNeighborX="21210" custLinFactNeighborY="-22306"/>
      <dgm:spPr/>
      <dgm:t>
        <a:bodyPr/>
        <a:lstStyle/>
        <a:p>
          <a:endParaRPr lang="ru-RU"/>
        </a:p>
      </dgm:t>
    </dgm:pt>
    <dgm:pt modelId="{1FF4849F-89E3-4E1D-98C3-E5D8062592A2}" type="pres">
      <dgm:prSet presAssocID="{27B2CCC6-4FFB-4DF1-A9FD-7BF0C1CC998E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8B27A314-ECEC-4DCD-B69A-D804619BE8AC}" type="pres">
      <dgm:prSet presAssocID="{3CD892E2-8118-4944-8028-9845F75D71A0}" presName="node" presStyleLbl="node1" presStyleIdx="1" presStyleCnt="3" custScaleX="119349" custRadScaleRad="92100" custRadScaleInc="-39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C78F2-7464-4B6E-802C-77C55E07D247}" type="pres">
      <dgm:prSet presAssocID="{4FF4A9B4-3066-4FA4-9F17-CB5284A65EC0}" presName="sibTrans" presStyleLbl="sibTrans2D1" presStyleIdx="1" presStyleCnt="3" custScaleX="120793" custScaleY="115385"/>
      <dgm:spPr/>
      <dgm:t>
        <a:bodyPr/>
        <a:lstStyle/>
        <a:p>
          <a:endParaRPr lang="ru-RU"/>
        </a:p>
      </dgm:t>
    </dgm:pt>
    <dgm:pt modelId="{DBF050DB-EF9A-43D5-9C28-CBA6EDE55D58}" type="pres">
      <dgm:prSet presAssocID="{4FF4A9B4-3066-4FA4-9F17-CB5284A65EC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3D0530A6-A73F-4AD9-AE97-ED8E2DAC9078}" type="pres">
      <dgm:prSet presAssocID="{B90079B0-718F-4256-9758-F81DCCAF929C}" presName="node" presStyleLbl="node1" presStyleIdx="2" presStyleCnt="3" custScaleX="117548" custRadScaleRad="89594" custRadScaleInc="38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98EB0-380E-487D-A7EE-CACB51D206CA}" type="pres">
      <dgm:prSet presAssocID="{988F11F8-703B-4DD7-91DA-69A5C3024508}" presName="sibTrans" presStyleLbl="sibTrans2D1" presStyleIdx="2" presStyleCnt="3" custScaleX="135949" custScaleY="130831" custLinFactNeighborX="-14100" custLinFactNeighborY="-10682"/>
      <dgm:spPr/>
      <dgm:t>
        <a:bodyPr/>
        <a:lstStyle/>
        <a:p>
          <a:endParaRPr lang="ru-RU"/>
        </a:p>
      </dgm:t>
    </dgm:pt>
    <dgm:pt modelId="{370E44C8-DC71-4460-8DA3-9CD6317CB74B}" type="pres">
      <dgm:prSet presAssocID="{988F11F8-703B-4DD7-91DA-69A5C3024508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2E778EA0-82F1-40A1-B4EB-36F420260BAC}" type="presOf" srcId="{988F11F8-703B-4DD7-91DA-69A5C3024508}" destId="{B7F98EB0-380E-487D-A7EE-CACB51D206CA}" srcOrd="0" destOrd="0" presId="urn:microsoft.com/office/officeart/2005/8/layout/cycle7"/>
    <dgm:cxn modelId="{B8AD29FE-9867-44DE-80E9-639C8069B3E7}" type="presOf" srcId="{4FF4A9B4-3066-4FA4-9F17-CB5284A65EC0}" destId="{DBF050DB-EF9A-43D5-9C28-CBA6EDE55D58}" srcOrd="1" destOrd="0" presId="urn:microsoft.com/office/officeart/2005/8/layout/cycle7"/>
    <dgm:cxn modelId="{96FCFE4C-DD86-4164-9B04-D984030F58BB}" type="presOf" srcId="{E38A1390-A594-49EE-8602-2D986A1F54F0}" destId="{816B5E51-A3EF-41B5-815E-80928034CC0A}" srcOrd="0" destOrd="0" presId="urn:microsoft.com/office/officeart/2005/8/layout/cycle7"/>
    <dgm:cxn modelId="{EDDBDCF3-9E60-4034-8BDB-B11E3101A0A3}" type="presOf" srcId="{27B2CCC6-4FFB-4DF1-A9FD-7BF0C1CC998E}" destId="{1FF4849F-89E3-4E1D-98C3-E5D8062592A2}" srcOrd="1" destOrd="0" presId="urn:microsoft.com/office/officeart/2005/8/layout/cycle7"/>
    <dgm:cxn modelId="{5FB61DB3-7830-4171-A745-7598F015D13D}" type="presOf" srcId="{B90079B0-718F-4256-9758-F81DCCAF929C}" destId="{3D0530A6-A73F-4AD9-AE97-ED8E2DAC9078}" srcOrd="0" destOrd="0" presId="urn:microsoft.com/office/officeart/2005/8/layout/cycle7"/>
    <dgm:cxn modelId="{2EB97CF8-7BBF-415B-A26F-CEDACFAC81DA}" type="presOf" srcId="{4FF4A9B4-3066-4FA4-9F17-CB5284A65EC0}" destId="{25FC78F2-7464-4B6E-802C-77C55E07D247}" srcOrd="0" destOrd="0" presId="urn:microsoft.com/office/officeart/2005/8/layout/cycle7"/>
    <dgm:cxn modelId="{3927B56C-ABD3-456D-955B-4DFD203ED919}" type="presOf" srcId="{27B2CCC6-4FFB-4DF1-A9FD-7BF0C1CC998E}" destId="{F6DAC1D7-45DF-4F31-BD65-A4A52B3643C9}" srcOrd="0" destOrd="0" presId="urn:microsoft.com/office/officeart/2005/8/layout/cycle7"/>
    <dgm:cxn modelId="{3CE54355-7596-477D-AF49-3C0F077FFBF0}" srcId="{90B69E9A-47F1-4849-86C3-AB2592C0162E}" destId="{3CD892E2-8118-4944-8028-9845F75D71A0}" srcOrd="1" destOrd="0" parTransId="{D989A840-0BE0-4DE5-99CF-957608AF90F0}" sibTransId="{4FF4A9B4-3066-4FA4-9F17-CB5284A65EC0}"/>
    <dgm:cxn modelId="{0009D983-2FAB-487F-850B-20832AE64157}" srcId="{90B69E9A-47F1-4849-86C3-AB2592C0162E}" destId="{E38A1390-A594-49EE-8602-2D986A1F54F0}" srcOrd="0" destOrd="0" parTransId="{5FFF36EE-DA5C-4951-A008-B375C7E6E283}" sibTransId="{27B2CCC6-4FFB-4DF1-A9FD-7BF0C1CC998E}"/>
    <dgm:cxn modelId="{6BC584DF-F3FD-4832-A245-92450635CC74}" srcId="{90B69E9A-47F1-4849-86C3-AB2592C0162E}" destId="{B90079B0-718F-4256-9758-F81DCCAF929C}" srcOrd="2" destOrd="0" parTransId="{AEE7B42E-958A-4F9E-A7BD-E7AFA7F14D28}" sibTransId="{988F11F8-703B-4DD7-91DA-69A5C3024508}"/>
    <dgm:cxn modelId="{B498EB92-6753-4641-9D92-B4637DDD0183}" type="presOf" srcId="{988F11F8-703B-4DD7-91DA-69A5C3024508}" destId="{370E44C8-DC71-4460-8DA3-9CD6317CB74B}" srcOrd="1" destOrd="0" presId="urn:microsoft.com/office/officeart/2005/8/layout/cycle7"/>
    <dgm:cxn modelId="{8FC7E30C-1CF0-4B17-9405-1A0F60E4C1F4}" type="presOf" srcId="{90B69E9A-47F1-4849-86C3-AB2592C0162E}" destId="{A31A7CDA-2023-4349-986A-2252B6A16106}" srcOrd="0" destOrd="0" presId="urn:microsoft.com/office/officeart/2005/8/layout/cycle7"/>
    <dgm:cxn modelId="{C287EE34-B3D3-4219-88A1-A364056A522F}" type="presOf" srcId="{3CD892E2-8118-4944-8028-9845F75D71A0}" destId="{8B27A314-ECEC-4DCD-B69A-D804619BE8AC}" srcOrd="0" destOrd="0" presId="urn:microsoft.com/office/officeart/2005/8/layout/cycle7"/>
    <dgm:cxn modelId="{C292661A-C413-4BA2-A3A0-C1CFF5EEA89C}" type="presParOf" srcId="{A31A7CDA-2023-4349-986A-2252B6A16106}" destId="{816B5E51-A3EF-41B5-815E-80928034CC0A}" srcOrd="0" destOrd="0" presId="urn:microsoft.com/office/officeart/2005/8/layout/cycle7"/>
    <dgm:cxn modelId="{ECD4CC92-A5B8-4288-85C9-BC2E9DFCFB0E}" type="presParOf" srcId="{A31A7CDA-2023-4349-986A-2252B6A16106}" destId="{F6DAC1D7-45DF-4F31-BD65-A4A52B3643C9}" srcOrd="1" destOrd="0" presId="urn:microsoft.com/office/officeart/2005/8/layout/cycle7"/>
    <dgm:cxn modelId="{D6C31F7F-2F66-4165-8ABB-4D9A00FC0531}" type="presParOf" srcId="{F6DAC1D7-45DF-4F31-BD65-A4A52B3643C9}" destId="{1FF4849F-89E3-4E1D-98C3-E5D8062592A2}" srcOrd="0" destOrd="0" presId="urn:microsoft.com/office/officeart/2005/8/layout/cycle7"/>
    <dgm:cxn modelId="{4FE778A9-EA54-47C6-9E39-D2062979AC17}" type="presParOf" srcId="{A31A7CDA-2023-4349-986A-2252B6A16106}" destId="{8B27A314-ECEC-4DCD-B69A-D804619BE8AC}" srcOrd="2" destOrd="0" presId="urn:microsoft.com/office/officeart/2005/8/layout/cycle7"/>
    <dgm:cxn modelId="{6390A0F1-01D4-4B3D-93B1-B2839731A9DB}" type="presParOf" srcId="{A31A7CDA-2023-4349-986A-2252B6A16106}" destId="{25FC78F2-7464-4B6E-802C-77C55E07D247}" srcOrd="3" destOrd="0" presId="urn:microsoft.com/office/officeart/2005/8/layout/cycle7"/>
    <dgm:cxn modelId="{F492D3D9-7FDB-49A6-8034-E0BB29B4C0B6}" type="presParOf" srcId="{25FC78F2-7464-4B6E-802C-77C55E07D247}" destId="{DBF050DB-EF9A-43D5-9C28-CBA6EDE55D58}" srcOrd="0" destOrd="0" presId="urn:microsoft.com/office/officeart/2005/8/layout/cycle7"/>
    <dgm:cxn modelId="{D2AA81F7-256E-4297-8020-B32F4291AAB9}" type="presParOf" srcId="{A31A7CDA-2023-4349-986A-2252B6A16106}" destId="{3D0530A6-A73F-4AD9-AE97-ED8E2DAC9078}" srcOrd="4" destOrd="0" presId="urn:microsoft.com/office/officeart/2005/8/layout/cycle7"/>
    <dgm:cxn modelId="{84A3C867-D598-4F81-9087-3F13D66F542D}" type="presParOf" srcId="{A31A7CDA-2023-4349-986A-2252B6A16106}" destId="{B7F98EB0-380E-487D-A7EE-CACB51D206CA}" srcOrd="5" destOrd="0" presId="urn:microsoft.com/office/officeart/2005/8/layout/cycle7"/>
    <dgm:cxn modelId="{1D96950B-61B5-4E0B-8A7A-718B5DD27EEB}" type="presParOf" srcId="{B7F98EB0-380E-487D-A7EE-CACB51D206CA}" destId="{370E44C8-DC71-4460-8DA3-9CD6317CB74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A76C732-233D-4C23-8A50-5B3A21D1256D}" type="datetimeFigureOut">
              <a:rPr lang="ru-RU"/>
              <a:pPr>
                <a:defRPr/>
              </a:pPr>
              <a:t>26.03.2015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49AE6D5-5B3C-40DD-B013-FD1CFCAA8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smtClean="0"/>
              <a:t>С начала 90-х и примерно до середины 2000-х слово гуманитаризация было чрезвычайно популярным в педагогических науках. Написаны сотни статей и монографий (в том числе докладчиком), защищены десятки (если не сотни) диссертаций по соответствующей тематике. Затем все переключились на ФГОС, ЕГЭ и др. Многие идеи гуманитаризации отражены во ФГОС, поэтому и сегодня эти идеи имеют значение не только для педагогической науки, но и для педагогической практики. </a:t>
            </a:r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1DE4C4-A91C-4E71-9437-2B4D2D7532C4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Содержание образования объективно гуманитарно. Любое  знание,  приобретаемое  в  процессе  образования  и  являющееся  средством  выработки собственного  взгляда  на мир, на те или иные явления, есть порождение человеческого разума. По  этой  причине  любое  знание, любое понятие является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объективно гуманитарным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 Любое знание несет в себе частицу жизни многих и многих людей, открывших, описавших, удержавших и сохранивших эти знания.</a:t>
            </a: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Любое знание, выраженное в любой форме - форме письменного или устного сообщения, в форме произведения изобразительного искусства, в форме элементов материальной культуры или частицы индивидуального сознания, - есть результат деятельности человека. Это всегда кусочек личных драм и трагедий, гениальных озарений и мучительных раздумий, радостных открытий и трагических разочарований.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Но знают ли об этом дети? </a:t>
            </a: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A35F87-7D89-43AD-8BB6-317DC7A71FD7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Компоненты образовательного процесса в технологии гуманитаризации образования. </a:t>
            </a:r>
          </a:p>
          <a:p>
            <a:r>
              <a:rPr lang="ru-RU" smtClean="0"/>
              <a:t>Выявление гуманитарных проблем и вопросов, приведших (возможно приведших) к обнаружению, созданию, науки, учебного предмета, конкретного основного понятия раздела, темы; поиск собственных путей решения этих проблем и ответов на эти вопросы. </a:t>
            </a:r>
          </a:p>
          <a:p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CC6486-DEFB-416F-99DD-30367A09ED40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0A2D35-A9F3-4452-B68F-8F3C0ED76FE3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ru-RU" smtClean="0"/>
              <a:t>Первый класс, первая четверть.</a:t>
            </a:r>
          </a:p>
          <a:p>
            <a:pPr>
              <a:lnSpc>
                <a:spcPct val="80000"/>
              </a:lnSpc>
            </a:pPr>
            <a:r>
              <a:rPr lang="ru-RU" smtClean="0"/>
              <a:t>На обычной доске слева мелом записаны числовые выражения для вычисления. Справа – числовой луч для вычислений по лучу. После работы с числовыми выражениями Марина Владимировна стирает их с доски и переходит к работе с числовой прямой. Реплика с места «Давайте продлим в другую сторону, а то некрасиво» ….</a:t>
            </a:r>
          </a:p>
          <a:p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E92BBC-8ED7-4FBE-99D8-61477A6467CE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Arial" charset="0"/>
                <a:ea typeface="Calibri" pitchFamily="34" charset="0"/>
                <a:cs typeface="Times New Roman" pitchFamily="18" charset="0"/>
              </a:rPr>
              <a:t>К числу главных проблем российского образования которую  должна решить реализация Федеральных государственных образовательных стандартов (ФГОС) - сложившийся узко предметный подход, в котором каждая образовательная область предстает перед учащимся как не имеющая никакого отношения к другим образовательным областям и в значительной мере и к нему самому, в целом к человеку и человечеству. При узко-предметном подходе жизнь младшего школьника вне урока и изучаемое и делаемое на уроке и к урокам дома – два непересекающихся мира.  </a:t>
            </a:r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E55E72-D2DA-429D-9D04-A96FF0D0B01B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При узко предметном подходе образуются </a:t>
            </a:r>
            <a:r>
              <a:rPr lang="ru-RU" sz="140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две системы субъектного опыта – вне обучения и в обучении, которые в лучшем случае не мешают друг другу (расходящийся субъектный опыт - параллельные миры), а в худшем – ослабляют и обесценивают друг друга (сталкивающийся субъектный опыт - сталкивающиеся миры). </a:t>
            </a: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ADBF1B-A11C-4A0E-9B2D-B3C5E144C8DF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Приведем примеры проявления соответствующих миров. Педагогическая ситуация (С. Е. Царева) … (ТЕКСТ СЛАЙДА)</a:t>
            </a:r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AB150D-79EA-40FB-A8D3-C376879E48C5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Пример проявления сталкивающихся миров – проявления разрушающего взаимодействия субъектного опыта детей вне обучения и в обучении. …. (ТЕКТ СЛАЙДА)</a:t>
            </a:r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319855-2C80-490A-8A09-AB15E237FC1A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С помощью действий с пучками палочек дети легко находят значения двух первых выражения (Опора на «предметную основу вычислительного алгоритма» Термин наш. </a:t>
            </a:r>
          </a:p>
          <a:p>
            <a:r>
              <a:rPr lang="ru-RU" smtClean="0"/>
              <a:t>Затем уже без палочек  легко находят подобные разности . </a:t>
            </a:r>
          </a:p>
          <a:p>
            <a:r>
              <a:rPr lang="ru-RU" smtClean="0"/>
              <a:t>Но тут учительница вспомнила, что планировала  развернутую запись вычисления («теоретическая основа  вычислит. приема» (М.А. Бантова) - правило вычитания числа из суммы.) На доске и в тетрадях появилась запись :  </a:t>
            </a:r>
          </a:p>
          <a:p>
            <a:r>
              <a:rPr lang="ru-RU" smtClean="0"/>
              <a:t>30 – 7  = (30 + 10) – 7 = 30 + (10 – 7) = 30 + 3 = 33</a:t>
            </a:r>
          </a:p>
          <a:p>
            <a:r>
              <a:rPr lang="ru-RU" smtClean="0"/>
              <a:t>После записи детей как подменили.  Теперь уже никто не мог найти значения подобных разностей. </a:t>
            </a:r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8CBDED-B256-4839-878B-7B2004068F03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Обе группы результатов – это личностные достижения учащихся и присвоенные ими способы действий, которые невозможны без понимания смыслов изучаемого, заложенных открывателями, преобразователями, популяризаторами предметного знания, авторами учебных текстов, без порождения собственных смыслов, т.е. без гуманитаризации образования.  </a:t>
            </a:r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EA4F2F-8BE9-4004-8266-AFC6A59C0F29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457200" algn="just">
              <a:lnSpc>
                <a:spcPct val="120000"/>
              </a:lnSpc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Гуманитаризация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- это определение в вещи, событии, явлении, содержании понятия собственно человеческого, имеющего прямое отношение к человеку и обществу.</a:t>
            </a:r>
            <a:endParaRPr lang="ru-RU" sz="80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20000"/>
              </a:lnSpc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Гуманитаризация образования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- это выявление, проявление и усиление в составляющих образование компонентах гуманитарного, т. е. относящегося к человеку и человечеству, к их духовной культуре.</a:t>
            </a:r>
            <a:endParaRPr lang="ru-RU" sz="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B92550-268E-4701-A7B7-5A6F0363A98C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706275-2137-4DF1-A01D-3F821BC4FAC3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56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8ADD07CD-E328-45D6-9321-7C416275E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C27EC-879B-4517-A42D-E0D9B6C58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B274D-6F26-4866-82CA-4CCE1496B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02B46-5894-4EB5-A82F-8EC21482B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3BDF-C98F-4B4C-B741-FC732C86B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E9472-DBD7-40B7-B244-AE3E59A51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DFC98-D09D-4970-AB4D-254410D9E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AB2EC-F3C8-4057-AE19-80C40DF5F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7E7C8-8C10-4880-B551-5E0CC360E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713AE-0E97-4E32-AA3F-952D96F13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71BC8-5F3B-4DD2-9FEB-557654702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FE5A1C7-9F62-460C-A410-78AD3DD94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59;&#1095;&#1077;&#1073;&#1085;&#1080;&#1082;%20&#1087;&#1086;%20&#1052;&#1055;&#1052;%20&#1062;&#1072;&#1088;&#1077;&#1074;&#1072;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6"/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935912" cy="1728788"/>
          </a:xfrm>
        </p:spPr>
        <p:txBody>
          <a:bodyPr anchor="t"/>
          <a:lstStyle/>
          <a:p>
            <a:pPr algn="ctr" eaLnBrk="1" hangingPunct="1"/>
            <a:r>
              <a:rPr lang="ru-RU" sz="2400" b="1" i="1" smtClean="0">
                <a:solidFill>
                  <a:srgbClr val="3333FF"/>
                </a:solidFill>
              </a:rPr>
              <a:t>С.Е. Царева, </a:t>
            </a:r>
            <a:r>
              <a:rPr lang="ru-RU" sz="2000" i="1" smtClean="0">
                <a:solidFill>
                  <a:srgbClr val="3333FF"/>
                </a:solidFill>
              </a:rPr>
              <a:t>к. пед. н., профессор, </a:t>
            </a:r>
            <a:br>
              <a:rPr lang="ru-RU" sz="2000" i="1" smtClean="0">
                <a:solidFill>
                  <a:srgbClr val="3333FF"/>
                </a:solidFill>
              </a:rPr>
            </a:br>
            <a:r>
              <a:rPr lang="ru-RU" sz="2000" i="1" smtClean="0">
                <a:solidFill>
                  <a:srgbClr val="3333FF"/>
                </a:solidFill>
              </a:rPr>
              <a:t>Новосибирский  государственный педагогический университет член редакционного совета журнала «Начальная школа» </a:t>
            </a:r>
            <a:br>
              <a:rPr lang="ru-RU" sz="2000" i="1" smtClean="0">
                <a:solidFill>
                  <a:srgbClr val="3333FF"/>
                </a:solidFill>
              </a:rPr>
            </a:br>
            <a:r>
              <a:rPr lang="ru-RU" sz="2000" i="1" smtClean="0">
                <a:solidFill>
                  <a:srgbClr val="3333FF"/>
                </a:solidFill>
              </a:rPr>
              <a:t>автор учебника для балаквариата по методике преподавания математики в начальной школе</a:t>
            </a:r>
            <a:r>
              <a:rPr lang="ru-RU" sz="2000" b="1" i="1" smtClean="0">
                <a:solidFill>
                  <a:srgbClr val="3333FF"/>
                </a:solidFill>
              </a:rPr>
              <a:t/>
            </a:r>
            <a:br>
              <a:rPr lang="ru-RU" sz="2000" b="1" i="1" smtClean="0">
                <a:solidFill>
                  <a:srgbClr val="3333FF"/>
                </a:solidFill>
              </a:rPr>
            </a:br>
            <a:r>
              <a:rPr lang="ru-RU" sz="2400" b="1" i="1" smtClean="0">
                <a:solidFill>
                  <a:srgbClr val="3333FF"/>
                </a:solidFill>
              </a:rPr>
              <a:t/>
            </a:r>
            <a:br>
              <a:rPr lang="ru-RU" sz="2400" b="1" i="1" smtClean="0">
                <a:solidFill>
                  <a:srgbClr val="3333FF"/>
                </a:solidFill>
              </a:rPr>
            </a:br>
            <a:endParaRPr lang="ru-RU" sz="2400" b="1" i="1" smtClean="0">
              <a:solidFill>
                <a:srgbClr val="3333FF"/>
              </a:solidFill>
            </a:endParaRP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95288" y="2349500"/>
            <a:ext cx="8496300" cy="4105275"/>
          </a:xfrm>
        </p:spPr>
        <p:txBody>
          <a:bodyPr/>
          <a:lstStyle/>
          <a:p>
            <a:pPr indent="360000" algn="ctr" eaLnBrk="1" hangingPunct="1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99"/>
                </a:solidFill>
                <a:latin typeface="+mj-lt"/>
              </a:rPr>
              <a:t>ГУМАНИТАРИЗАЦИЯ ОБРАЗОВАТЕЛЬНЫХ ОБЛАСТЕЙ - НЕОБХОДИМОЕ УСЛОВИЕ </a:t>
            </a:r>
            <a:r>
              <a:rPr lang="ru-RU" b="1" dirty="0" smtClean="0">
                <a:solidFill>
                  <a:schemeClr val="tx2"/>
                </a:solidFill>
                <a:latin typeface="+mj-lt"/>
              </a:rPr>
              <a:t>ДОСТИЖЕНИЯ МЛАДШИМИ ШКОЛЬНИКАМИ ЛИЧНОСТНЫХ И МЕТАПРЕДМЕТНЫХ РЕЗУЛЬТАТОВ ОБУЧЕНИЯ </a:t>
            </a:r>
            <a:endParaRPr lang="ru-RU" b="1" dirty="0" smtClean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4" name="Блок-схема: процесс 3">
            <a:hlinkClick r:id="rId3" action="ppaction://hlinkpres?slideindex=1&amp;slidetitle="/>
          </p:cNvPr>
          <p:cNvSpPr/>
          <p:nvPr/>
        </p:nvSpPr>
        <p:spPr>
          <a:xfrm>
            <a:off x="7451725" y="6308725"/>
            <a:ext cx="1368425" cy="2159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765175"/>
            <a:ext cx="7993063" cy="1008063"/>
          </a:xfrm>
        </p:spPr>
        <p:txBody>
          <a:bodyPr anchor="t"/>
          <a:lstStyle/>
          <a:p>
            <a:pPr algn="ctr" eaLnBrk="1" hangingPunct="1"/>
            <a:r>
              <a:rPr lang="ru-RU" sz="3200" b="1" smtClean="0">
                <a:solidFill>
                  <a:srgbClr val="000099"/>
                </a:solidFill>
              </a:rPr>
              <a:t>ГУМАНИТАРНОСТЬ СОДЕРЖАНИЯ ОБРАЗОВАНИЯ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017713"/>
            <a:ext cx="8270875" cy="3859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000099"/>
                </a:solidFill>
              </a:rPr>
              <a:t>Объективная гуманитарность содержания образования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000099"/>
                </a:solidFill>
              </a:rPr>
              <a:t>Субъективная гуманитарность содержания образования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765175"/>
            <a:ext cx="7793037" cy="865188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0099"/>
                </a:solidFill>
              </a:rPr>
              <a:t>Направления гуманитаризации образовательных областей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17713"/>
            <a:ext cx="8704263" cy="4506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3333FF"/>
                </a:solidFill>
              </a:rPr>
              <a:t>представление в каждой образовательной области вопросов, ответами на которые явилось соответствующее знание, включение учащихся в поиск таких вопросов и собственных ответов на них, сличение своих ответов с представленными в учебных книгах;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3333FF"/>
                </a:solidFill>
              </a:rPr>
              <a:t>обсуждение смыслов знания, его происхождения, границ его истинности и применимости, обеспечение смыслообразования;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3333FF"/>
                </a:solidFill>
              </a:rPr>
              <a:t>признание равноценности и множественности истин, придание истине характера личного переживания;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765175"/>
            <a:ext cx="7793037" cy="865188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0099"/>
                </a:solidFill>
              </a:rPr>
              <a:t>Направления гуманитаризации образовательных областей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17713"/>
            <a:ext cx="8704263" cy="4506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3333FF"/>
                </a:solidFill>
              </a:rPr>
              <a:t>выделение для рассмотрения и обсуждения языка выражения знания, различение содержания знания и способа и формы его выражения;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solidFill>
                  <a:srgbClr val="3333FF"/>
                </a:solidFill>
              </a:rPr>
              <a:t>выявление возможных причин рождения нового знания, нового способа действия, способа выражения знания, обращение в этом поиске к потребностям человека, к отношениям между людьми, к психологическим, социальным, личностным качествам людей, обусловившим обнаружение проблем и разработку путей их решения</a:t>
            </a:r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1187450" y="765175"/>
            <a:ext cx="7793038" cy="719138"/>
          </a:xfrm>
        </p:spPr>
        <p:txBody>
          <a:bodyPr/>
          <a:lstStyle/>
          <a:p>
            <a:r>
              <a:rPr lang="ru-RU" smtClean="0"/>
              <a:t>Пример с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2017713"/>
            <a:ext cx="8559800" cy="411480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                           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                             0   1    2   3   4   5   6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/>
              <a:t> </a:t>
            </a:r>
            <a:r>
              <a:rPr lang="ru-RU" dirty="0" smtClean="0"/>
              <a:t>                            0    1   2   3  4    5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 smtClean="0"/>
              <a:t>        -4   -3  -2  -1  0    1   2   3   4   5    6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572000" y="2852738"/>
            <a:ext cx="4103688" cy="3333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476375" y="4076700"/>
            <a:ext cx="69119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476375" y="5229225"/>
            <a:ext cx="719931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572000" y="285273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051050" y="3983038"/>
            <a:ext cx="0" cy="14287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219700" y="2789238"/>
            <a:ext cx="0" cy="144462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867400" y="2797175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6480175" y="2781300"/>
            <a:ext cx="0" cy="14287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7092950" y="2797175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7740650" y="2741613"/>
            <a:ext cx="0" cy="144462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8388350" y="2708275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572000" y="3978275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3995738" y="3917950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262563" y="3978275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5867400" y="4064000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6480175" y="4051300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7156450" y="4029075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7740650" y="3965575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3348038" y="3960813"/>
            <a:ext cx="0" cy="144462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2700338" y="4049713"/>
            <a:ext cx="0" cy="144462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7761288" y="5084763"/>
            <a:ext cx="0" cy="144462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5305425" y="5118100"/>
            <a:ext cx="0" cy="14287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3995738" y="5118100"/>
            <a:ext cx="0" cy="14287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5942013" y="5097463"/>
            <a:ext cx="0" cy="144462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6480175" y="5127625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7134225" y="5127625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3368675" y="5106988"/>
            <a:ext cx="0" cy="144462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8388350" y="5170488"/>
            <a:ext cx="0" cy="144462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2700338" y="5127625"/>
            <a:ext cx="0" cy="14446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2051050" y="5151438"/>
            <a:ext cx="0" cy="14287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4581525" y="5140325"/>
            <a:ext cx="0" cy="14287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1150938" y="692150"/>
            <a:ext cx="7793037" cy="984250"/>
          </a:xfrm>
        </p:spPr>
        <p:txBody>
          <a:bodyPr/>
          <a:lstStyle/>
          <a:p>
            <a:r>
              <a:rPr lang="ru-RU" smtClean="0"/>
              <a:t>Пример с урока</a:t>
            </a:r>
          </a:p>
        </p:txBody>
      </p:sp>
      <p:sp>
        <p:nvSpPr>
          <p:cNvPr id="40962" name="Объект 2"/>
          <p:cNvSpPr>
            <a:spLocks noGrp="1"/>
          </p:cNvSpPr>
          <p:nvPr>
            <p:ph idx="1"/>
          </p:nvPr>
        </p:nvSpPr>
        <p:spPr>
          <a:xfrm>
            <a:off x="250825" y="2017713"/>
            <a:ext cx="8704263" cy="4579937"/>
          </a:xfrm>
        </p:spPr>
        <p:txBody>
          <a:bodyPr/>
          <a:lstStyle/>
          <a:p>
            <a:pPr marL="0" indent="142875">
              <a:buFont typeface="Wingdings" pitchFamily="2" charset="2"/>
              <a:buNone/>
            </a:pPr>
            <a:r>
              <a:rPr lang="ru-RU" sz="2800" b="1" smtClean="0">
                <a:solidFill>
                  <a:srgbClr val="3333FF"/>
                </a:solidFill>
              </a:rPr>
              <a:t>Предметная область филология. </a:t>
            </a:r>
            <a:r>
              <a:rPr lang="ru-RU" sz="2800" smtClean="0">
                <a:solidFill>
                  <a:srgbClr val="3333FF"/>
                </a:solidFill>
              </a:rPr>
              <a:t>Тема урока в 4 классе «Склонение существительных».  Краткое обсуждение вопросов: «Зачем нужны правила правописания?  Кто и зачем их формулирует?». Проблемная ситуация. На доске и на карточках у каждой группы три таблицы, в которых записаны изменения по падежам трех групп слов. Работа в группах. Результат работы групп – формулирование правил правописания падежных окончаний </a:t>
            </a:r>
            <a:endParaRPr lang="ru-RU" sz="2800" b="1" smtClean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Прямоугольник 1"/>
          <p:cNvSpPr>
            <a:spLocks noChangeArrowheads="1"/>
          </p:cNvSpPr>
          <p:nvPr/>
        </p:nvSpPr>
        <p:spPr bwMode="auto">
          <a:xfrm>
            <a:off x="568325" y="1700213"/>
            <a:ext cx="8135938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95288" algn="just"/>
            <a:r>
              <a:rPr lang="ru-RU" sz="2400" b="1">
                <a:solidFill>
                  <a:srgbClr val="000099"/>
                </a:solidFill>
                <a:cs typeface="Times New Roman" pitchFamily="18" charset="0"/>
              </a:rPr>
              <a:t>Важным условием достижения личностных и метапредметных результатов является соответствующее миропонимание самого учителя, взгляд на мир и образование не с узкопредметных позиций, а с позиций культурно-философских, согласно которым все науки одинаковы в том смысле, что каждая из них есть результат поиска человечеством и человеком ответов на вопросы о мире и о себе, о смысле и ценностях жизни, что нет истин в последней инстанции, но движение в направлении к поиску истин есть источник и двигатель жизни.</a:t>
            </a:r>
            <a:endParaRPr lang="ru-RU" sz="2400" b="1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3010" name="Объект 2"/>
          <p:cNvSpPr>
            <a:spLocks noGrp="1"/>
          </p:cNvSpPr>
          <p:nvPr>
            <p:ph idx="1"/>
          </p:nvPr>
        </p:nvSpPr>
        <p:spPr>
          <a:xfrm>
            <a:off x="395288" y="2017713"/>
            <a:ext cx="8559800" cy="4114800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z="4400" b="1" smtClean="0">
                <a:solidFill>
                  <a:srgbClr val="000099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7848600" cy="1431925"/>
          </a:xfrm>
        </p:spPr>
        <p:txBody>
          <a:bodyPr/>
          <a:lstStyle/>
          <a:p>
            <a:r>
              <a:rPr lang="ru-RU" sz="3000" b="1" smtClean="0"/>
              <a:t>С.Е. Царева Методика преподавания математики в начальной школе. М., Изд. Центр «Академия. – 2014. – 496 </a:t>
            </a:r>
          </a:p>
        </p:txBody>
      </p:sp>
      <p:sp>
        <p:nvSpPr>
          <p:cNvPr id="4403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403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403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403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2205038"/>
            <a:ext cx="2697162" cy="3951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839788" y="333375"/>
            <a:ext cx="8042275" cy="1695450"/>
          </a:xfrm>
        </p:spPr>
        <p:txBody>
          <a:bodyPr anchor="t"/>
          <a:lstStyle/>
          <a:p>
            <a:pPr algn="ctr" eaLnBrk="1" hangingPunct="1"/>
            <a:r>
              <a:rPr lang="ru-RU" sz="2800" b="1" smtClean="0">
                <a:solidFill>
                  <a:srgbClr val="000099"/>
                </a:solidFill>
              </a:rPr>
              <a:t>ПРЕОДОЛЕНИЕ УЗКО ПРЕДМЕТНОГО ПОДХОДА – ОДНА ИЗ ОСНОВНЫХ ПРОБЛЕМ  РОССИЙСКОГО ОБРАЗОВАНИЯ, РЕШЕНИЕ КОТОРОЙ ЗАЛОЖЕНО ВО ФГОС</a:t>
            </a:r>
            <a:br>
              <a:rPr lang="ru-RU" sz="2800" b="1" smtClean="0">
                <a:solidFill>
                  <a:srgbClr val="000099"/>
                </a:solidFill>
              </a:rPr>
            </a:br>
            <a:endParaRPr lang="ru-RU" sz="2800" b="1" smtClean="0">
              <a:solidFill>
                <a:srgbClr val="000099"/>
              </a:solidFill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9313" y="2268538"/>
            <a:ext cx="8137525" cy="4400550"/>
          </a:xfrm>
        </p:spPr>
        <p:txBody>
          <a:bodyPr anchor="b"/>
          <a:lstStyle/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sz="2400" smtClean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sz="2400" smtClean="0">
              <a:solidFill>
                <a:srgbClr val="000099"/>
              </a:solidFill>
            </a:endParaRP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000" smtClean="0">
                <a:solidFill>
                  <a:srgbClr val="000099"/>
                </a:solidFill>
              </a:rPr>
              <a:t>1,2,3,4,5 –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000" smtClean="0">
                <a:solidFill>
                  <a:srgbClr val="000099"/>
                </a:solidFill>
              </a:rPr>
              <a:t>образоват.</a:t>
            </a:r>
          </a:p>
          <a:p>
            <a:pPr marL="0" indent="0" algn="just" eaLnBrk="1" hangingPunct="1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000" smtClean="0">
                <a:solidFill>
                  <a:srgbClr val="000099"/>
                </a:solidFill>
              </a:rPr>
              <a:t>области</a:t>
            </a:r>
            <a:r>
              <a:rPr lang="ru-RU" sz="2000" b="1" smtClean="0">
                <a:solidFill>
                  <a:srgbClr val="000099"/>
                </a:solidFill>
              </a:rPr>
              <a:t>                     </a:t>
            </a: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Узко-предметный,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антигуманитарный В условиях гуманитаризации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подход                          образовательных областей                      </a:t>
            </a:r>
          </a:p>
        </p:txBody>
      </p:sp>
      <p:graphicFrame>
        <p:nvGraphicFramePr>
          <p:cNvPr id="12" name="Схема 11"/>
          <p:cNvGraphicFramePr/>
          <p:nvPr/>
        </p:nvGraphicFramePr>
        <p:xfrm>
          <a:off x="5161044" y="2410746"/>
          <a:ext cx="3528392" cy="3090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6388" name="Группа 21"/>
          <p:cNvGrpSpPr>
            <a:grpSpLocks/>
          </p:cNvGrpSpPr>
          <p:nvPr/>
        </p:nvGrpSpPr>
        <p:grpSpPr bwMode="auto">
          <a:xfrm>
            <a:off x="1789113" y="2233613"/>
            <a:ext cx="2746375" cy="2598737"/>
            <a:chOff x="236436" y="2410746"/>
            <a:chExt cx="3255444" cy="3199405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849890" y="2815313"/>
              <a:ext cx="2145206" cy="216160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solidFill>
                    <a:schemeClr val="tx1"/>
                  </a:solidFill>
                </a:rPr>
                <a:t>ЗНАНИЯ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tx1"/>
                  </a:solidFill>
                </a:rPr>
                <a:t>О МИРЕ, 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tx1"/>
                  </a:solidFill>
                </a:rPr>
                <a:t>О ЧЕЛОВЕКЕ,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tx1"/>
                  </a:solidFill>
                </a:rPr>
                <a:t>О СЕБЕ</a:t>
              </a:r>
            </a:p>
            <a:p>
              <a:pPr algn="ctr">
                <a:defRPr/>
              </a:pPr>
              <a:r>
                <a:rPr lang="ru-RU" sz="2000" b="1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3" name="Овал 2"/>
            <p:cNvSpPr/>
            <p:nvPr/>
          </p:nvSpPr>
          <p:spPr>
            <a:xfrm>
              <a:off x="514936" y="2500650"/>
              <a:ext cx="914535" cy="9146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2172766" y="2410746"/>
              <a:ext cx="914535" cy="9146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2537827" y="3495455"/>
              <a:ext cx="954053" cy="94203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36436" y="3780802"/>
              <a:ext cx="914535" cy="9146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824641" y="4695477"/>
              <a:ext cx="914535" cy="9146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396" name="TextBox 13"/>
            <p:cNvSpPr txBox="1">
              <a:spLocks noChangeArrowheads="1"/>
            </p:cNvSpPr>
            <p:nvPr/>
          </p:nvSpPr>
          <p:spPr bwMode="auto">
            <a:xfrm>
              <a:off x="1214122" y="2630414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1</a:t>
              </a:r>
            </a:p>
          </p:txBody>
        </p:sp>
        <p:sp>
          <p:nvSpPr>
            <p:cNvPr id="16397" name="TextBox 14"/>
            <p:cNvSpPr txBox="1">
              <a:spLocks noChangeArrowheads="1"/>
            </p:cNvSpPr>
            <p:nvPr/>
          </p:nvSpPr>
          <p:spPr bwMode="auto">
            <a:xfrm>
              <a:off x="2486735" y="2722325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2</a:t>
              </a:r>
            </a:p>
          </p:txBody>
        </p:sp>
        <p:sp>
          <p:nvSpPr>
            <p:cNvPr id="16398" name="TextBox 17"/>
            <p:cNvSpPr txBox="1">
              <a:spLocks noChangeArrowheads="1"/>
            </p:cNvSpPr>
            <p:nvPr/>
          </p:nvSpPr>
          <p:spPr bwMode="auto">
            <a:xfrm>
              <a:off x="2839728" y="3781351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3</a:t>
              </a:r>
            </a:p>
          </p:txBody>
        </p:sp>
        <p:sp>
          <p:nvSpPr>
            <p:cNvPr id="16399" name="TextBox 18"/>
            <p:cNvSpPr txBox="1">
              <a:spLocks noChangeArrowheads="1"/>
            </p:cNvSpPr>
            <p:nvPr/>
          </p:nvSpPr>
          <p:spPr bwMode="auto">
            <a:xfrm>
              <a:off x="2126063" y="4976259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4</a:t>
              </a:r>
            </a:p>
          </p:txBody>
        </p:sp>
        <p:sp>
          <p:nvSpPr>
            <p:cNvPr id="16400" name="TextBox 19"/>
            <p:cNvSpPr txBox="1">
              <a:spLocks noChangeArrowheads="1"/>
            </p:cNvSpPr>
            <p:nvPr/>
          </p:nvSpPr>
          <p:spPr bwMode="auto">
            <a:xfrm>
              <a:off x="514224" y="4053885"/>
              <a:ext cx="3113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5</a:t>
              </a:r>
            </a:p>
          </p:txBody>
        </p:sp>
      </p:grpSp>
      <p:sp>
        <p:nvSpPr>
          <p:cNvPr id="16389" name="TextBox 16"/>
          <p:cNvSpPr txBox="1">
            <a:spLocks noChangeArrowheads="1"/>
          </p:cNvSpPr>
          <p:nvPr/>
        </p:nvSpPr>
        <p:spPr bwMode="auto">
          <a:xfrm>
            <a:off x="7418388" y="5046663"/>
            <a:ext cx="393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92150"/>
            <a:ext cx="7704138" cy="1008063"/>
          </a:xfrm>
        </p:spPr>
        <p:txBody>
          <a:bodyPr anchor="t"/>
          <a:lstStyle/>
          <a:p>
            <a:pPr eaLnBrk="1" hangingPunct="1">
              <a:lnSpc>
                <a:spcPct val="95000"/>
              </a:lnSpc>
              <a:defRPr/>
            </a:pPr>
            <a:r>
              <a:rPr lang="ru-RU" sz="2800" b="1" dirty="0">
                <a:solidFill>
                  <a:srgbClr val="000099"/>
                </a:solidFill>
              </a:rPr>
              <a:t> УЗКО ПРЕДМЕТНЫЙ ПОДХОД В ОБУЧЕНИИ </a:t>
            </a:r>
            <a:r>
              <a:rPr lang="ru-RU" sz="2800" b="1" dirty="0" smtClean="0">
                <a:solidFill>
                  <a:srgbClr val="000099"/>
                </a:solidFill>
              </a:rPr>
              <a:t>- </a:t>
            </a:r>
            <a:r>
              <a:rPr lang="ru-RU" sz="2800" b="1" cap="all" dirty="0" err="1" smtClean="0">
                <a:solidFill>
                  <a:srgbClr val="000099"/>
                </a:solidFill>
              </a:rPr>
              <a:t>антигуманитарный</a:t>
            </a:r>
            <a:endParaRPr lang="ru-RU" sz="2800" b="1" cap="all" dirty="0">
              <a:solidFill>
                <a:srgbClr val="000099"/>
              </a:solidFill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3238"/>
            <a:ext cx="8640763" cy="4824412"/>
          </a:xfrm>
        </p:spPr>
        <p:txBody>
          <a:bodyPr/>
          <a:lstStyle/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2400" b="1" smtClean="0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СУБЪЕКТНЫЙ ОПЫТ вне обучения  (1)  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СУБЪЕКТНЫЙ ОПЫТ в обучении (2)  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2400" b="1" smtClean="0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2400" b="1" smtClean="0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2400" b="1" smtClean="0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2400" b="1" smtClean="0">
              <a:solidFill>
                <a:srgbClr val="000099"/>
              </a:solidFill>
            </a:endParaRPr>
          </a:p>
          <a:p>
            <a:pPr marL="0" indent="0" algn="ctr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Разнонаправленный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      расходящийся                      сталкивающийся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(параллельные миры)  (разрушающие друг друга     .                                                                                 миры)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smtClean="0">
                <a:solidFill>
                  <a:srgbClr val="000099"/>
                </a:solidFill>
              </a:rPr>
              <a:t>                      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2400" b="1" smtClean="0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2400" b="1" smtClean="0">
              <a:solidFill>
                <a:srgbClr val="000099"/>
              </a:solidFill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4860032" y="3212976"/>
          <a:ext cx="3696072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395536" y="3068960"/>
          <a:ext cx="3647728" cy="180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765175"/>
            <a:ext cx="7793037" cy="576263"/>
          </a:xfrm>
        </p:spPr>
        <p:txBody>
          <a:bodyPr anchor="t"/>
          <a:lstStyle/>
          <a:p>
            <a:pPr eaLnBrk="1" hangingPunct="1"/>
            <a:r>
              <a:rPr lang="ru-RU" sz="2800" b="1" smtClean="0">
                <a:solidFill>
                  <a:srgbClr val="000099"/>
                </a:solidFill>
              </a:rPr>
              <a:t>ПАРАЛЛЕЛЬНЫЕ МИРЫ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651375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ru-RU" sz="2400" b="1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Педагогическая ситуация </a:t>
            </a:r>
            <a:r>
              <a:rPr lang="ru-RU" sz="240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(С. Е. Царева). </a:t>
            </a:r>
            <a:r>
              <a:rPr lang="ru-RU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Первоклассникам задан вопрос: «Как вы думаете, взрослые решают задачи?», и дети дружно и почему-то радостно «выдохнули»: «Нет». В беседе выяснилось: они убеждены, что задачи есть только в школе и только на уроках математики</a:t>
            </a:r>
            <a:r>
              <a:rPr lang="ru-RU" sz="2400" smtClean="0">
                <a:latin typeface="Arial" charset="0"/>
                <a:cs typeface="Times New Roman" pitchFamily="18" charset="0"/>
              </a:rPr>
              <a:t>. (Царева С.Е.  Методика преподавания математике в начальной школе. М., Изд. центр «Академия», 2014. – С. 209)</a:t>
            </a:r>
            <a:endParaRPr lang="ru-RU" sz="2400" b="1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765175"/>
            <a:ext cx="7793037" cy="576263"/>
          </a:xfrm>
        </p:spPr>
        <p:txBody>
          <a:bodyPr anchor="t"/>
          <a:lstStyle/>
          <a:p>
            <a:pPr eaLnBrk="1" hangingPunct="1"/>
            <a:r>
              <a:rPr lang="ru-RU" sz="2800" b="1" smtClean="0">
                <a:solidFill>
                  <a:srgbClr val="000099"/>
                </a:solidFill>
              </a:rPr>
              <a:t>СТАЛКИВАЮЩИЕСЯ МИРЫ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775" y="1557338"/>
            <a:ext cx="8407400" cy="5111750"/>
          </a:xfrm>
        </p:spPr>
        <p:txBody>
          <a:bodyPr/>
          <a:lstStyle/>
          <a:p>
            <a:pPr algn="r" eaLnBrk="1" hangingPunct="1">
              <a:lnSpc>
                <a:spcPct val="95000"/>
              </a:lnSpc>
            </a:pPr>
            <a:r>
              <a:rPr lang="ru-RU" sz="2000" b="1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Учебник, 1 класс </a:t>
            </a: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1800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Субъектный «не школьный» опыт первоклассника  Вижу – значит знаю. Способы ответа на вопрос сколько: </a:t>
            </a:r>
            <a:r>
              <a:rPr lang="ru-RU" sz="180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Увидев и прочитав первую строчку и вопрос, первоклассник точно знает, сколько у Тани и Саши грибов: он видит все грибы.</a:t>
            </a:r>
          </a:p>
          <a:p>
            <a:pPr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180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800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Субъектный «школьный» опыт первоклассника </a:t>
            </a:r>
            <a:r>
              <a:rPr lang="ru-RU" sz="180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Задача состоит из условия, вопроса, схемы, выражения и ответа. Решить задачу – это сделать схему, записать выражение, решение и ответ.  (</a:t>
            </a:r>
            <a:r>
              <a:rPr lang="ru-RU" sz="140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Царева С.Е. Непростые простые задачи // Нач.шк..- 2005. - № 1; Царева С.Е. МПМ., 2014. – С. 211-212)</a:t>
            </a:r>
          </a:p>
          <a:p>
            <a:pPr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140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2253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995488"/>
            <a:ext cx="6048375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765175"/>
            <a:ext cx="7793037" cy="576263"/>
          </a:xfrm>
        </p:spPr>
        <p:txBody>
          <a:bodyPr anchor="t"/>
          <a:lstStyle/>
          <a:p>
            <a:pPr eaLnBrk="1" hangingPunct="1"/>
            <a:r>
              <a:rPr lang="ru-RU" sz="2800" b="1" smtClean="0">
                <a:solidFill>
                  <a:srgbClr val="000099"/>
                </a:solidFill>
              </a:rPr>
              <a:t>СТАЛКИВАЮЩИЕСЯ МИРЫ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844675"/>
            <a:ext cx="8631238" cy="4824413"/>
          </a:xfrm>
        </p:spPr>
        <p:txBody>
          <a:bodyPr/>
          <a:lstStyle/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 Картинка с урока </a:t>
            </a:r>
            <a:r>
              <a:rPr lang="ru-RU" sz="2400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Первый урок рассмотрения алгоритма вычитания чисел вида</a:t>
            </a:r>
            <a:endParaRPr lang="ru-RU" sz="2000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30 – 7     60 – 3      20 – 6    30 – 5     40 – 8     50 – 2        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С помощью действий с пучками палочек дети легко находят значения двух первых выражений </a:t>
            </a:r>
            <a:r>
              <a:rPr lang="ru-RU" sz="1800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(</a:t>
            </a:r>
            <a:r>
              <a:rPr lang="ru-RU" sz="180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Опора на «</a:t>
            </a:r>
            <a:r>
              <a:rPr lang="ru-RU" sz="1800" b="1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предметную основу вычислительного алгоритма»  Термин С.Е. Царевой  </a:t>
            </a:r>
            <a:r>
              <a:rPr lang="ru-RU" sz="180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См. Начальная школа, 2012, № 11, Царева С.Е. Методика преподавания математики в нач. шк. –М, 2014), </a:t>
            </a:r>
            <a:r>
              <a:rPr lang="ru-RU" sz="1800" b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затем уже без палочек  легко находят подобные разности.</a:t>
            </a:r>
            <a:endParaRPr lang="ru-RU" sz="18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1800" b="1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Но тут учительница вспомнила, что планировала  развернутую запись вычисления («теоретическая основа  вычислит. приема» (М.А. Бантова) - правило вычитания числа из суммы). На доске и в тетрадях появилась запись :  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30 – 7  = (20 + 10) – 7 = 20 + (10 – 7) = 20 + 3 = 23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1800" b="1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После записи детей как подменили.  Теперь уже никто не мог найти значения подобных разностей.  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1800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0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1800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Субъектный «не школьный» опыт первоклассника  </a:t>
            </a:r>
            <a:r>
              <a:rPr lang="ru-RU" sz="180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- опыт действий с предметами, </a:t>
            </a: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180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800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Субъектный «школьный» опыт первоклассника  - </a:t>
            </a:r>
            <a:r>
              <a:rPr lang="ru-RU" sz="1800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длинные записи, которые надо запомнить и которые   </a:t>
            </a:r>
            <a:r>
              <a:rPr lang="ru-RU" sz="1800" i="1" smtClean="0">
                <a:solidFill>
                  <a:srgbClr val="000099"/>
                </a:solidFill>
                <a:latin typeface="Arial" charset="0"/>
                <a:cs typeface="Times New Roman" pitchFamily="18" charset="0"/>
              </a:rPr>
              <a:t> </a:t>
            </a:r>
            <a:endParaRPr lang="ru-RU" sz="180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2400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5000"/>
              </a:lnSpc>
            </a:pPr>
            <a:endParaRPr lang="ru-RU" sz="2400" b="1" i="1" smtClean="0">
              <a:solidFill>
                <a:srgbClr val="000099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476250"/>
            <a:ext cx="7793038" cy="1584325"/>
          </a:xfrm>
        </p:spPr>
        <p:txBody>
          <a:bodyPr anchor="t"/>
          <a:lstStyle/>
          <a:p>
            <a:pPr eaLnBrk="1" hangingPunct="1"/>
            <a:r>
              <a:rPr lang="ru-RU" sz="2800" b="1" smtClean="0">
                <a:solidFill>
                  <a:srgbClr val="000099"/>
                </a:solidFill>
              </a:rPr>
              <a:t>ДОСТИЖЕНИЕ ЛИЧНОСТНЫХ И МЕТАПРЕДМЕТНЫХ РЕЗУЛЬТАТОВ НА ОСНОВЕ ПРЕДМЕТНЫХ 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800" b="1" smtClean="0">
              <a:solidFill>
                <a:srgbClr val="000099"/>
              </a:solidFill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1475656" y="2276872"/>
          <a:ext cx="6023992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65175"/>
            <a:ext cx="8353425" cy="1150938"/>
          </a:xfrm>
        </p:spPr>
        <p:txBody>
          <a:bodyPr anchor="t"/>
          <a:lstStyle/>
          <a:p>
            <a:pPr algn="ctr" eaLnBrk="1" hangingPunct="1"/>
            <a:r>
              <a:rPr lang="ru-RU" sz="3600" b="1" smtClean="0">
                <a:solidFill>
                  <a:srgbClr val="000099"/>
                </a:solidFill>
              </a:rPr>
              <a:t>ГУМАНИТАРИЗАЦИЯ ОБРАЗОВАНИЯ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017713"/>
            <a:ext cx="8270875" cy="3859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800" b="1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3600" b="1" smtClean="0">
                <a:solidFill>
                  <a:srgbClr val="000099"/>
                </a:solidFill>
              </a:rPr>
              <a:t>это выявление, проявление и усиление в составляющих образование компонентах гуманитарного, т. е. относящегося к человеку и человечеству, к его духовной культуре.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765175"/>
            <a:ext cx="7993063" cy="647700"/>
          </a:xfrm>
        </p:spPr>
        <p:txBody>
          <a:bodyPr anchor="t"/>
          <a:lstStyle/>
          <a:p>
            <a:pPr eaLnBrk="1" hangingPunct="1"/>
            <a:r>
              <a:rPr lang="ru-RU" sz="3200" b="1" smtClean="0">
                <a:solidFill>
                  <a:srgbClr val="000099"/>
                </a:solidFill>
              </a:rPr>
              <a:t>ГУМАНИТАРИЗАЦИЯ ОБРАЗОВАНИЯ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16113"/>
            <a:ext cx="8704263" cy="4681537"/>
          </a:xfrm>
        </p:spPr>
        <p:txBody>
          <a:bodyPr/>
          <a:lstStyle/>
          <a:p>
            <a:pPr marL="0" indent="0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000099"/>
                </a:solidFill>
              </a:rPr>
              <a:t>обеспечивает преодоление отчуждения научного знания от субъектного опыта обучающихся, способствует проявлению, усилению во всех компонентах образования и образовательного процесса </a:t>
            </a:r>
            <a:r>
              <a:rPr lang="ru-RU" sz="2800" b="1" i="1" smtClean="0">
                <a:solidFill>
                  <a:srgbClr val="000099"/>
                </a:solidFill>
              </a:rPr>
              <a:t>гуманитарных смыслов </a:t>
            </a:r>
            <a:r>
              <a:rPr lang="ru-RU" sz="2800" b="1" smtClean="0">
                <a:solidFill>
                  <a:srgbClr val="000099"/>
                </a:solidFill>
              </a:rPr>
              <a:t>содержания образования, способов и средств обучения, включая способы и средства контроля и оценки самоконтроля и самооценки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1462</TotalTime>
  <Words>1316</Words>
  <Application>Microsoft Office PowerPoint</Application>
  <PresentationFormat>Экран (4:3)</PresentationFormat>
  <Paragraphs>138</Paragraphs>
  <Slides>17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Tahoma</vt:lpstr>
      <vt:lpstr>Arial</vt:lpstr>
      <vt:lpstr>Wingdings</vt:lpstr>
      <vt:lpstr>Calibri</vt:lpstr>
      <vt:lpstr>Times New Roman</vt:lpstr>
      <vt:lpstr>Палитра</vt:lpstr>
      <vt:lpstr>Палитра</vt:lpstr>
      <vt:lpstr>С.Е. Царева, к. пед. н., профессор,  Новосибирский  государственный педагогический университет член редакционного совета журнала «Начальная школа»  автор учебника для балаквариата по методике преподавания математики в начальной школе  </vt:lpstr>
      <vt:lpstr>ПРЕОДОЛЕНИЕ УЗКО ПРЕДМЕТНОГО ПОДХОДА – ОДНА ИЗ ОСНОВНЫХ ПРОБЛЕМ  РОССИЙСКОГО ОБРАЗОВАНИЯ, РЕШЕНИЕ КОТОРОЙ ЗАЛОЖЕНО ВО ФГОС </vt:lpstr>
      <vt:lpstr> УЗКО ПРЕДМЕТНЫЙ ПОДХОД В ОБУЧЕНИИ - АНТИГУМАНИТАРНЫЙ</vt:lpstr>
      <vt:lpstr>ПАРАЛЛЕЛЬНЫЕ МИРЫ</vt:lpstr>
      <vt:lpstr>СТАЛКИВАЮЩИЕСЯ МИРЫ</vt:lpstr>
      <vt:lpstr>СТАЛКИВАЮЩИЕСЯ МИРЫ</vt:lpstr>
      <vt:lpstr>ДОСТИЖЕНИЕ ЛИЧНОСТНЫХ И МЕТАПРЕДМЕТНЫХ РЕЗУЛЬТАТОВ НА ОСНОВЕ ПРЕДМЕТНЫХ </vt:lpstr>
      <vt:lpstr>ГУМАНИТАРИЗАЦИЯ ОБРАЗОВАНИЯ</vt:lpstr>
      <vt:lpstr>ГУМАНИТАРИЗАЦИЯ ОБРАЗОВАНИЯ</vt:lpstr>
      <vt:lpstr>ГУМАНИТАРНОСТЬ СОДЕРЖАНИЯ ОБРАЗОВАНИЯ</vt:lpstr>
      <vt:lpstr>Направления гуманитаризации образовательных областей</vt:lpstr>
      <vt:lpstr>Направления гуманитаризации образовательных областей</vt:lpstr>
      <vt:lpstr>Пример с урока</vt:lpstr>
      <vt:lpstr>Пример с урока</vt:lpstr>
      <vt:lpstr>Слайд 15</vt:lpstr>
      <vt:lpstr>Слайд 16</vt:lpstr>
      <vt:lpstr>С.Е. Царева Методика преподавания математики в начальной школе. М., Изд. Центр «Академия. – 2014. – 496 </vt:lpstr>
    </vt:vector>
  </TitlesOfParts>
  <Company>aaa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master; Царева</dc:creator>
  <cp:lastModifiedBy>khudyakova</cp:lastModifiedBy>
  <cp:revision>101</cp:revision>
  <dcterms:created xsi:type="dcterms:W3CDTF">2007-01-13T15:17:18Z</dcterms:created>
  <dcterms:modified xsi:type="dcterms:W3CDTF">2015-03-26T07:46:42Z</dcterms:modified>
</cp:coreProperties>
</file>