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305" r:id="rId4"/>
    <p:sldId id="283" r:id="rId5"/>
    <p:sldId id="284" r:id="rId6"/>
    <p:sldId id="290" r:id="rId7"/>
    <p:sldId id="258" r:id="rId8"/>
    <p:sldId id="297" r:id="rId9"/>
    <p:sldId id="308" r:id="rId10"/>
    <p:sldId id="309" r:id="rId11"/>
    <p:sldId id="310" r:id="rId12"/>
    <p:sldId id="315" r:id="rId13"/>
    <p:sldId id="316" r:id="rId14"/>
    <p:sldId id="317" r:id="rId15"/>
    <p:sldId id="312" r:id="rId16"/>
    <p:sldId id="313" r:id="rId17"/>
    <p:sldId id="314" r:id="rId18"/>
    <p:sldId id="273" r:id="rId19"/>
    <p:sldId id="278" r:id="rId20"/>
    <p:sldId id="279" r:id="rId21"/>
    <p:sldId id="280" r:id="rId22"/>
    <p:sldId id="31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4" autoAdjust="0"/>
    <p:restoredTop sz="94660"/>
  </p:normalViewPr>
  <p:slideViewPr>
    <p:cSldViewPr>
      <p:cViewPr>
        <p:scale>
          <a:sx n="53" d="100"/>
          <a:sy n="53" d="100"/>
        </p:scale>
        <p:origin x="-113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63BA9-D647-4B63-B260-86EB3BA25D50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97A23-7826-4D91-8642-9C4F20F46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9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97A23-7826-4D91-8642-9C4F20F4689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62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1B0C-2210-4E76-841F-2C45150519E0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433-27F2-44DE-B8DC-0D1CBB62E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83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1B0C-2210-4E76-841F-2C45150519E0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433-27F2-44DE-B8DC-0D1CBB62E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43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1B0C-2210-4E76-841F-2C45150519E0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433-27F2-44DE-B8DC-0D1CBB62E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6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1B0C-2210-4E76-841F-2C45150519E0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433-27F2-44DE-B8DC-0D1CBB62E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32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1B0C-2210-4E76-841F-2C45150519E0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433-27F2-44DE-B8DC-0D1CBB62E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08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1B0C-2210-4E76-841F-2C45150519E0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433-27F2-44DE-B8DC-0D1CBB62E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33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1B0C-2210-4E76-841F-2C45150519E0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433-27F2-44DE-B8DC-0D1CBB62E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76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1B0C-2210-4E76-841F-2C45150519E0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433-27F2-44DE-B8DC-0D1CBB62E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62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1B0C-2210-4E76-841F-2C45150519E0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433-27F2-44DE-B8DC-0D1CBB62E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95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1B0C-2210-4E76-841F-2C45150519E0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433-27F2-44DE-B8DC-0D1CBB62E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95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1B0C-2210-4E76-841F-2C45150519E0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433-27F2-44DE-B8DC-0D1CBB62E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3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81B0C-2210-4E76-841F-2C45150519E0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EA433-27F2-44DE-B8DC-0D1CBB62E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1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4624"/>
            <a:ext cx="5686400" cy="2334121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latin typeface="+mn-lt"/>
              </a:rPr>
              <a:t>Будущее</a:t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образования: глобальная повестка</a:t>
            </a:r>
            <a:endParaRPr lang="ru-RU" sz="40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276872"/>
            <a:ext cx="4608512" cy="388843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Результаты работы по </a:t>
            </a:r>
            <a:r>
              <a:rPr lang="ru-RU" dirty="0">
                <a:solidFill>
                  <a:schemeClr val="tx1"/>
                </a:solidFill>
              </a:rPr>
              <a:t>Ф</a:t>
            </a:r>
            <a:r>
              <a:rPr lang="ru-RU" dirty="0" smtClean="0">
                <a:solidFill>
                  <a:schemeClr val="tx1"/>
                </a:solidFill>
              </a:rPr>
              <a:t>орсайту образования 2030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Дмитрий Песков, директор направления «Молодые профессионалы», Агентство стратегических инициатив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«Точка кипения»</a:t>
            </a:r>
            <a:endParaRPr lang="ru-RU" sz="2800" dirty="0">
              <a:solidFill>
                <a:schemeClr val="tx1"/>
              </a:solidFill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27 декабря 2013г.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3" r="11085"/>
          <a:stretch/>
        </p:blipFill>
        <p:spPr bwMode="auto">
          <a:xfrm>
            <a:off x="5940152" y="12486"/>
            <a:ext cx="3205104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477" y="5668218"/>
            <a:ext cx="27336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96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3255571" cy="523220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l"/>
            <a:r>
              <a:rPr lang="ru-RU" sz="2800" b="1" dirty="0" smtClean="0">
                <a:latin typeface="+mn-lt"/>
                <a:ea typeface="+mn-ea"/>
                <a:cs typeface="+mn-cs"/>
              </a:rPr>
              <a:t>Индивидуализация</a:t>
            </a:r>
            <a:endParaRPr lang="ru-RU" sz="2800" b="1" dirty="0">
              <a:latin typeface="+mn-lt"/>
              <a:ea typeface="+mn-ea"/>
              <a:cs typeface="+mn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39552" y="6237312"/>
            <a:ext cx="79928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1560" y="63000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2013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63000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2016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63000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19657" y="63000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2030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5" y="908720"/>
            <a:ext cx="5112569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Бизнес </a:t>
            </a:r>
            <a:r>
              <a:rPr lang="ru-RU" sz="1600" dirty="0"/>
              <a:t>как работодатель: видеть достижения </a:t>
            </a:r>
            <a:r>
              <a:rPr lang="ru-RU" sz="1600" dirty="0" smtClean="0"/>
              <a:t>(умения</a:t>
            </a:r>
            <a:r>
              <a:rPr lang="ru-RU" sz="1600" dirty="0"/>
              <a:t>):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Электронный диплом с </a:t>
            </a:r>
            <a:r>
              <a:rPr lang="ru-RU" sz="1600" dirty="0" smtClean="0"/>
              <a:t>портфолио</a:t>
            </a:r>
            <a:endParaRPr lang="ru-RU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Личный паспорт компетенций + </a:t>
            </a:r>
            <a:r>
              <a:rPr lang="ru-RU" sz="1600" dirty="0" smtClean="0"/>
              <a:t>портфолио</a:t>
            </a:r>
            <a:endParaRPr lang="ru-RU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Life-long </a:t>
            </a:r>
            <a:r>
              <a:rPr lang="ru-RU" sz="1600" dirty="0" smtClean="0"/>
              <a:t>«</a:t>
            </a:r>
            <a:r>
              <a:rPr lang="ru-RU" sz="1600" dirty="0" err="1" smtClean="0"/>
              <a:t>компетенционные</a:t>
            </a:r>
            <a:r>
              <a:rPr lang="ru-RU" sz="1600" dirty="0" smtClean="0"/>
              <a:t> дипломы»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75655" y="2204864"/>
            <a:ext cx="5256585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Бизнес как инвестор: «охота за потенциалом» и «узаконенное рабство»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Upstart</a:t>
            </a:r>
            <a:r>
              <a:rPr lang="ru-RU" sz="1600" dirty="0" smtClean="0"/>
              <a:t> к </a:t>
            </a:r>
            <a:r>
              <a:rPr lang="ru-RU" sz="1600" dirty="0" err="1" smtClean="0"/>
              <a:t>людеардерам</a:t>
            </a:r>
            <a:r>
              <a:rPr lang="ru-RU" sz="1600" dirty="0" smtClean="0"/>
              <a:t> и новым пенсионным фондам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/>
              <a:t>Образование в статусе услуги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/>
              <a:t>Страховые модели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3717032"/>
            <a:ext cx="6840759" cy="15121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Запрос на </a:t>
            </a:r>
            <a:r>
              <a:rPr lang="ru-RU" sz="1600" dirty="0" smtClean="0"/>
              <a:t>управляемость (содержание </a:t>
            </a:r>
            <a:r>
              <a:rPr lang="ru-RU" sz="1600" dirty="0"/>
              <a:t>образования </a:t>
            </a:r>
            <a:r>
              <a:rPr lang="ru-RU" sz="1600" dirty="0" smtClean="0"/>
              <a:t>для «личной капитализации»)</a:t>
            </a:r>
            <a:endParaRPr lang="ru-RU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Библиотеки </a:t>
            </a:r>
            <a:r>
              <a:rPr lang="ru-RU" sz="1600" dirty="0" smtClean="0"/>
              <a:t>контента + траектории. «Путь </a:t>
            </a:r>
            <a:r>
              <a:rPr lang="ru-RU" sz="1600" dirty="0"/>
              <a:t>героев» </a:t>
            </a:r>
            <a:r>
              <a:rPr lang="ru-RU" sz="1600" dirty="0" smtClean="0"/>
              <a:t>как </a:t>
            </a:r>
            <a:r>
              <a:rPr lang="ru-RU" sz="1600" dirty="0"/>
              <a:t>главный </a:t>
            </a:r>
            <a:r>
              <a:rPr lang="ru-RU" sz="1600" dirty="0" smtClean="0"/>
              <a:t>товар</a:t>
            </a:r>
            <a:endParaRPr lang="ru-RU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«Траектории под заказ»: менторские </a:t>
            </a:r>
            <a:r>
              <a:rPr lang="ru-RU" sz="1600" dirty="0" smtClean="0"/>
              <a:t>сети</a:t>
            </a:r>
            <a:endParaRPr lang="ru-RU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/>
              <a:t>Виртуальные учителя 24/7 (постепенное развитие функционала библиотек с траекториями). Кульминация - «Алмазный букварь</a:t>
            </a:r>
            <a:r>
              <a:rPr lang="ru-RU" sz="1600" dirty="0" smtClean="0"/>
              <a:t>»: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94115" y="5373216"/>
            <a:ext cx="5434269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Спрос на аутентичность: индивидуализированный </a:t>
            </a:r>
            <a:r>
              <a:rPr lang="en-US" sz="1600" dirty="0" smtClean="0"/>
              <a:t>life-long learning</a:t>
            </a:r>
            <a:r>
              <a:rPr lang="ru-RU" sz="1600" dirty="0" smtClean="0"/>
              <a:t> как часть жизненного пути (менторские сети!)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690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2882649" cy="523220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l"/>
            <a:r>
              <a:rPr lang="ru-RU" sz="2800" b="1" dirty="0" err="1">
                <a:latin typeface="+mn-lt"/>
                <a:ea typeface="+mn-ea"/>
                <a:cs typeface="+mn-cs"/>
              </a:rPr>
              <a:t>Кооперативность</a:t>
            </a:r>
            <a:endParaRPr lang="ru-RU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204864"/>
            <a:ext cx="2160240" cy="33123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- Осознанный заказ на команды со стороны бизнеса / гос. органов</a:t>
            </a:r>
          </a:p>
          <a:p>
            <a:endParaRPr lang="ru-RU" sz="1600" dirty="0" smtClean="0"/>
          </a:p>
          <a:p>
            <a:r>
              <a:rPr lang="ru-RU" sz="1600" dirty="0" smtClean="0"/>
              <a:t>- </a:t>
            </a:r>
            <a:r>
              <a:rPr lang="ru-RU" sz="1600" dirty="0" err="1" smtClean="0"/>
              <a:t>Стартап</a:t>
            </a:r>
            <a:r>
              <a:rPr lang="ru-RU" sz="1600" dirty="0" smtClean="0"/>
              <a:t>-образование </a:t>
            </a:r>
            <a:r>
              <a:rPr lang="ru-RU" sz="1600" dirty="0"/>
              <a:t>(акселерация</a:t>
            </a:r>
            <a:r>
              <a:rPr lang="ru-RU" sz="1600" dirty="0" smtClean="0"/>
              <a:t>)</a:t>
            </a:r>
          </a:p>
          <a:p>
            <a:endParaRPr lang="ru-RU" sz="1600" dirty="0" smtClean="0"/>
          </a:p>
          <a:p>
            <a:r>
              <a:rPr lang="ru-RU" sz="1600" dirty="0" smtClean="0"/>
              <a:t>- Модель </a:t>
            </a:r>
            <a:r>
              <a:rPr lang="en-US" sz="1600" dirty="0"/>
              <a:t>McKinsey</a:t>
            </a:r>
            <a:r>
              <a:rPr lang="ru-RU" sz="1600" dirty="0"/>
              <a:t>: производство команд и </a:t>
            </a:r>
            <a:r>
              <a:rPr lang="ru-RU" sz="1600" dirty="0" smtClean="0"/>
              <a:t>сетей вовне в рамках внутренней рабочей деятельности</a:t>
            </a:r>
            <a:endParaRPr lang="ru-RU" sz="1600" dirty="0"/>
          </a:p>
          <a:p>
            <a:endParaRPr lang="ru-RU" sz="16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39552" y="6237312"/>
            <a:ext cx="79928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1560" y="63000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2013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63000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2016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63000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19657" y="63000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2030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1628800"/>
            <a:ext cx="3384376" cy="144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Заказ на команды со стороны </a:t>
            </a:r>
            <a:r>
              <a:rPr lang="ru-RU" sz="1600" dirty="0" err="1" smtClean="0"/>
              <a:t>стороны</a:t>
            </a:r>
            <a:r>
              <a:rPr lang="ru-RU" sz="1600" dirty="0" smtClean="0"/>
              <a:t> сообществ практик </a:t>
            </a:r>
            <a:r>
              <a:rPr lang="en-US" sz="1600" dirty="0" smtClean="0"/>
              <a:t>(</a:t>
            </a:r>
            <a:r>
              <a:rPr lang="en-US" sz="1600" dirty="0" err="1" smtClean="0"/>
              <a:t>CoP</a:t>
            </a:r>
            <a:r>
              <a:rPr lang="en-US" sz="1600" dirty="0" smtClean="0"/>
              <a:t>)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Сообщества практик как образовательное пространство 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43807" y="4293096"/>
            <a:ext cx="3384377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Биржи возможностей: проектные и игровые возможности (команда </a:t>
            </a:r>
            <a:r>
              <a:rPr lang="en-US" sz="1600" dirty="0" smtClean="0"/>
              <a:t>&lt;&gt;</a:t>
            </a:r>
            <a:r>
              <a:rPr lang="ru-RU" sz="1600" dirty="0" smtClean="0"/>
              <a:t> участник</a:t>
            </a:r>
            <a:r>
              <a:rPr lang="en-US" sz="1600" dirty="0" smtClean="0"/>
              <a:t>) </a:t>
            </a:r>
            <a:r>
              <a:rPr lang="ru-RU" sz="1600" dirty="0" smtClean="0"/>
              <a:t>за деньги – славу – опыт - амбицию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43808" y="3284984"/>
            <a:ext cx="3384376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Семья как новый заказчик: запрос на </a:t>
            </a:r>
            <a:r>
              <a:rPr lang="ru-RU" sz="1600" dirty="0" err="1" smtClean="0"/>
              <a:t>реинтеграцию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1628800"/>
            <a:ext cx="2160240" cy="216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Новые университеты как холдинги студентов (возрождение средневековой модели на базе </a:t>
            </a:r>
            <a:r>
              <a:rPr lang="en-US" sz="1600" dirty="0" err="1" smtClean="0"/>
              <a:t>CoP</a:t>
            </a:r>
            <a:r>
              <a:rPr lang="en-US" sz="1600" dirty="0" smtClean="0"/>
              <a:t>)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628800"/>
            <a:ext cx="2160240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ПРЕДПОСЫЛКИ / ТЕКУЩИЕ ТРЕНДЫ</a:t>
            </a:r>
          </a:p>
        </p:txBody>
      </p:sp>
    </p:spTree>
    <p:extLst>
      <p:ext uri="{BB962C8B-B14F-4D97-AF65-F5344CB8AC3E}">
        <p14:creationId xmlns:p14="http://schemas.microsoft.com/office/powerpoint/2010/main" val="27690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093399" cy="523220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l"/>
            <a:r>
              <a:rPr lang="ru-RU" sz="2800" b="1" dirty="0">
                <a:latin typeface="+mn-lt"/>
                <a:ea typeface="+mn-ea"/>
                <a:cs typeface="+mn-cs"/>
              </a:rPr>
              <a:t>От </a:t>
            </a:r>
            <a:r>
              <a:rPr lang="ru-RU" sz="2800" b="1" dirty="0" err="1">
                <a:latin typeface="+mn-lt"/>
                <a:ea typeface="+mn-ea"/>
                <a:cs typeface="+mn-cs"/>
              </a:rPr>
              <a:t>геймификации</a:t>
            </a:r>
            <a:r>
              <a:rPr lang="ru-RU" sz="2800" b="1" dirty="0">
                <a:latin typeface="+mn-lt"/>
                <a:ea typeface="+mn-ea"/>
                <a:cs typeface="+mn-cs"/>
              </a:rPr>
              <a:t> к тотальности игры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539552" y="6237312"/>
            <a:ext cx="79928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1560" y="63000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63000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63000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19657" y="63000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2030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460574"/>
            <a:ext cx="2664296" cy="18244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 - </a:t>
            </a:r>
            <a:r>
              <a:rPr lang="en-US" sz="1600" dirty="0" smtClean="0"/>
              <a:t>MMORG – </a:t>
            </a:r>
            <a:r>
              <a:rPr lang="ru-RU" sz="1600" dirty="0" smtClean="0"/>
              <a:t>массовое явление, но не встроенное в образование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- культура игры стала массовой темой: поколения </a:t>
            </a:r>
            <a:r>
              <a:rPr lang="en-US" sz="1600" dirty="0" err="1" smtClean="0"/>
              <a:t>kidults</a:t>
            </a:r>
            <a:r>
              <a:rPr lang="en-US" sz="1600" dirty="0" smtClean="0"/>
              <a:t> </a:t>
            </a:r>
            <a:r>
              <a:rPr lang="ru-RU" sz="1600" dirty="0" smtClean="0"/>
              <a:t>и </a:t>
            </a:r>
            <a:r>
              <a:rPr lang="en-US" sz="1600" dirty="0" err="1" smtClean="0"/>
              <a:t>iPad</a:t>
            </a:r>
            <a:r>
              <a:rPr lang="en-US" sz="1600" dirty="0" smtClean="0"/>
              <a:t>-</a:t>
            </a:r>
            <a:r>
              <a:rPr lang="ru-RU" sz="1600" dirty="0" smtClean="0"/>
              <a:t>детей («игра – это норма»)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172543"/>
            <a:ext cx="2664296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ПРЕДПОСЫЛКИ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501008"/>
            <a:ext cx="2664296" cy="16561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Признание игры:</a:t>
            </a:r>
            <a:endParaRPr lang="ru-RU" sz="1600" dirty="0"/>
          </a:p>
          <a:p>
            <a:r>
              <a:rPr lang="ru-RU" sz="1600" dirty="0" smtClean="0"/>
              <a:t>- массовое включение игр и симуляторов в курсы (проекты / экзамены)</a:t>
            </a:r>
            <a:endParaRPr lang="ru-RU" sz="1600" dirty="0"/>
          </a:p>
          <a:p>
            <a:r>
              <a:rPr lang="ru-RU" sz="1600" dirty="0" smtClean="0"/>
              <a:t>- включение </a:t>
            </a:r>
            <a:r>
              <a:rPr lang="en-US" sz="1600" dirty="0"/>
              <a:t>MMORG-</a:t>
            </a:r>
            <a:r>
              <a:rPr lang="ru-RU" sz="1600" dirty="0"/>
              <a:t>достижений в </a:t>
            </a:r>
            <a:r>
              <a:rPr lang="ru-RU" sz="1600" dirty="0" smtClean="0"/>
              <a:t>резюме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88137" y="5366688"/>
            <a:ext cx="4403943" cy="7266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err="1" smtClean="0"/>
              <a:t>Геймификация</a:t>
            </a:r>
            <a:r>
              <a:rPr lang="ru-RU" sz="1600" dirty="0" smtClean="0"/>
              <a:t> жизни (действия как игровые достижения – пока фитнес, далее везде)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62789" y="1988840"/>
            <a:ext cx="2389331" cy="11760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«Игра все детство»: игры длинного цикла с подстройкой под уровень развития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3308883"/>
            <a:ext cx="2389331" cy="18483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Тренажеры правильного поведения (БОС, </a:t>
            </a:r>
            <a:r>
              <a:rPr lang="en-US" sz="1600" dirty="0" smtClean="0"/>
              <a:t>AR)</a:t>
            </a:r>
            <a:endParaRPr lang="ru-RU" sz="1600" dirty="0"/>
          </a:p>
          <a:p>
            <a:r>
              <a:rPr lang="ru-RU" sz="1600" dirty="0" err="1" smtClean="0"/>
              <a:t>Виртурма</a:t>
            </a:r>
            <a:r>
              <a:rPr lang="ru-RU" sz="1600" dirty="0" smtClean="0"/>
              <a:t>: преодоление социальной </a:t>
            </a:r>
            <a:r>
              <a:rPr lang="ru-RU" sz="1600" dirty="0" err="1" smtClean="0"/>
              <a:t>дезадаптации</a:t>
            </a:r>
            <a:r>
              <a:rPr lang="ru-RU" sz="1600" dirty="0" smtClean="0"/>
              <a:t> преступников через виртуальные тренажеры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68144" y="2708920"/>
            <a:ext cx="2304256" cy="3021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Жизнь и работа в виртуально-реальных мирах как норма</a:t>
            </a:r>
            <a:endParaRPr lang="en-US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Игровой интерфейс как форма рабочего пространства</a:t>
            </a:r>
          </a:p>
          <a:p>
            <a:endParaRPr lang="ru-RU" sz="1600" dirty="0" smtClean="0"/>
          </a:p>
          <a:p>
            <a:r>
              <a:rPr lang="ru-RU" sz="1600" dirty="0" smtClean="0"/>
              <a:t>«</a:t>
            </a:r>
            <a:r>
              <a:rPr lang="ru-RU" sz="1600" dirty="0"/>
              <a:t>Человек играющий» как общественная норма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868144" y="1196752"/>
            <a:ext cx="2304256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Город как большой тренажер: от «городов для детей» к «играм для всех»</a:t>
            </a:r>
            <a:endParaRPr lang="en-US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406008" y="839177"/>
            <a:ext cx="2268252" cy="1032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Триггер: успешное освоение технологий следующего уклада</a:t>
            </a:r>
          </a:p>
        </p:txBody>
      </p:sp>
    </p:spTree>
    <p:extLst>
      <p:ext uri="{BB962C8B-B14F-4D97-AF65-F5344CB8AC3E}">
        <p14:creationId xmlns:p14="http://schemas.microsoft.com/office/powerpoint/2010/main" val="278230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4994765" cy="523220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l"/>
            <a:r>
              <a:rPr lang="ru-RU" sz="2800" b="1" dirty="0" smtClean="0">
                <a:latin typeface="+mn-lt"/>
                <a:ea typeface="+mn-ea"/>
                <a:cs typeface="+mn-cs"/>
              </a:rPr>
              <a:t>Трансформация модели науки</a:t>
            </a:r>
            <a:endParaRPr lang="ru-RU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32583"/>
            <a:ext cx="2304256" cy="2112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- экспоненциальный рост и быстрый «распад» знания</a:t>
            </a:r>
          </a:p>
          <a:p>
            <a:r>
              <a:rPr lang="ru-RU" sz="1600" dirty="0" smtClean="0"/>
              <a:t>- эффект «Вавилонской башни»</a:t>
            </a:r>
          </a:p>
          <a:p>
            <a:r>
              <a:rPr lang="ru-RU" sz="1600" dirty="0" smtClean="0"/>
              <a:t>- растущий спрос на «знание в деятельности»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44551"/>
            <a:ext cx="2304256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ПРЕДПОСЫЛКИ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789040"/>
            <a:ext cx="2952328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Новая эпистемология на стыке с ИКТ: </a:t>
            </a:r>
            <a:r>
              <a:rPr lang="en-US" sz="1600" dirty="0" smtClean="0"/>
              <a:t>Grey’s 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paradigm, MAS </a:t>
            </a:r>
            <a:r>
              <a:rPr lang="ru-RU" sz="1600" dirty="0" smtClean="0"/>
              <a:t>и др.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869160"/>
            <a:ext cx="4248472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Цифровой мир в научных практиках: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- сшивка </a:t>
            </a:r>
            <a:r>
              <a:rPr lang="en-US" sz="1600" dirty="0" smtClean="0"/>
              <a:t>R </a:t>
            </a:r>
            <a:r>
              <a:rPr lang="ru-RU" sz="1600" dirty="0" smtClean="0"/>
              <a:t>и </a:t>
            </a:r>
            <a:r>
              <a:rPr lang="en-US" sz="1600" dirty="0" smtClean="0"/>
              <a:t>D</a:t>
            </a:r>
            <a:r>
              <a:rPr lang="ru-RU" sz="1600" dirty="0" smtClean="0"/>
              <a:t> (в </a:t>
            </a:r>
            <a:r>
              <a:rPr lang="ru-RU" sz="1600" dirty="0" err="1" smtClean="0"/>
              <a:t>т.ч</a:t>
            </a:r>
            <a:r>
              <a:rPr lang="ru-RU" sz="1600" dirty="0" smtClean="0"/>
              <a:t>. </a:t>
            </a:r>
            <a:r>
              <a:rPr lang="ru-RU" sz="1600" dirty="0"/>
              <a:t>виртуальные </a:t>
            </a:r>
            <a:r>
              <a:rPr lang="ru-RU" sz="1600" dirty="0" smtClean="0"/>
              <a:t>лаборатории)</a:t>
            </a:r>
            <a:br>
              <a:rPr lang="ru-RU" sz="1600" dirty="0" smtClean="0"/>
            </a:br>
            <a:r>
              <a:rPr lang="ru-RU" sz="1600" dirty="0" smtClean="0"/>
              <a:t>- </a:t>
            </a:r>
            <a:r>
              <a:rPr lang="ru-RU" sz="1600" dirty="0" err="1" smtClean="0"/>
              <a:t>распределенност</a:t>
            </a:r>
            <a:r>
              <a:rPr lang="ru-RU" sz="1600" dirty="0" err="1"/>
              <a:t>ь</a:t>
            </a:r>
            <a:r>
              <a:rPr lang="ru-RU" sz="1600" dirty="0" smtClean="0"/>
              <a:t> (удаленные лаборатории, </a:t>
            </a:r>
            <a:r>
              <a:rPr lang="en-US" sz="1600" dirty="0" err="1" smtClean="0"/>
              <a:t>crowdsource</a:t>
            </a:r>
            <a:r>
              <a:rPr lang="en-US" sz="1600" dirty="0" smtClean="0"/>
              <a:t>-</a:t>
            </a:r>
            <a:r>
              <a:rPr lang="ru-RU" sz="1600" dirty="0" smtClean="0"/>
              <a:t>обработка)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1244551"/>
            <a:ext cx="2592288" cy="24004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Протезирование: попытки структурировать науку через семантические технологии</a:t>
            </a:r>
            <a:endParaRPr lang="en-US" sz="1600" dirty="0" smtClean="0"/>
          </a:p>
          <a:p>
            <a:r>
              <a:rPr lang="ru-RU" sz="1600" dirty="0"/>
              <a:t>и переход к новым методам </a:t>
            </a:r>
            <a:r>
              <a:rPr lang="ru-RU" sz="1600" dirty="0" smtClean="0"/>
              <a:t>сборки «фундамента» </a:t>
            </a:r>
            <a:r>
              <a:rPr lang="ru-RU" sz="1600" dirty="0"/>
              <a:t>(</a:t>
            </a:r>
            <a:r>
              <a:rPr lang="en-US" sz="1600" dirty="0" err="1"/>
              <a:t>ArXIV</a:t>
            </a:r>
            <a:r>
              <a:rPr lang="en-US" sz="1600" dirty="0"/>
              <a:t> -&gt; Wiki</a:t>
            </a:r>
            <a:r>
              <a:rPr lang="en-US" sz="1600" dirty="0" smtClean="0"/>
              <a:t>)</a:t>
            </a:r>
            <a:endParaRPr lang="ru-RU" sz="16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39552" y="6381328"/>
            <a:ext cx="79928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1560" y="64440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915816" y="64440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2016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292080" y="64440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519657" y="64440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2030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602226" y="3717032"/>
            <a:ext cx="3058006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«Новый Аристотель»: </a:t>
            </a:r>
            <a:r>
              <a:rPr lang="ru-RU" sz="1600" dirty="0" err="1" smtClean="0"/>
              <a:t>ИскИны</a:t>
            </a:r>
            <a:r>
              <a:rPr lang="ru-RU" sz="1600" dirty="0" smtClean="0"/>
              <a:t> как </a:t>
            </a:r>
            <a:r>
              <a:rPr lang="ru-RU" sz="1600" dirty="0" err="1" smtClean="0"/>
              <a:t>структураторы</a:t>
            </a:r>
            <a:r>
              <a:rPr lang="ru-RU" sz="1600" dirty="0" smtClean="0"/>
              <a:t> научных коллективов и соавторы работ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8454" y="1484784"/>
            <a:ext cx="2507962" cy="19840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«Живые модели» </a:t>
            </a:r>
            <a:r>
              <a:rPr lang="ru-RU" sz="1600" dirty="0" smtClean="0"/>
              <a:t>(</a:t>
            </a:r>
            <a:r>
              <a:rPr lang="ru-RU" sz="1600" dirty="0" err="1" smtClean="0"/>
              <a:t>ИскИн</a:t>
            </a:r>
            <a:r>
              <a:rPr lang="ru-RU" sz="1600" dirty="0" smtClean="0"/>
              <a:t>-сборщики для сообществ практик) как </a:t>
            </a:r>
            <a:r>
              <a:rPr lang="ru-RU" sz="1600" dirty="0"/>
              <a:t>стандарт работы со знаниями («конец эпохи Гуттенберга»)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970378" y="4869160"/>
            <a:ext cx="2549279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Пересмотр стандартов цитирования, фиксации достижений и интеллектуальной собственности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42172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629"/>
            <a:ext cx="5719001" cy="954107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l"/>
            <a:r>
              <a:rPr lang="ru-RU" sz="2800" b="1" dirty="0">
                <a:latin typeface="+mn-lt"/>
                <a:ea typeface="+mn-ea"/>
                <a:cs typeface="+mn-cs"/>
              </a:rPr>
              <a:t>Замыкающая </a:t>
            </a:r>
            <a:r>
              <a:rPr lang="ru-RU" sz="2800" b="1" dirty="0" smtClean="0">
                <a:latin typeface="+mn-lt"/>
                <a:ea typeface="+mn-ea"/>
                <a:cs typeface="+mn-cs"/>
              </a:rPr>
              <a:t>технология </a:t>
            </a:r>
            <a:br>
              <a:rPr lang="ru-RU" sz="2800" b="1" dirty="0" smtClean="0">
                <a:latin typeface="+mn-lt"/>
                <a:ea typeface="+mn-ea"/>
                <a:cs typeface="+mn-cs"/>
              </a:rPr>
            </a:br>
            <a:r>
              <a:rPr lang="ru-RU" sz="2800" b="1" dirty="0" smtClean="0">
                <a:latin typeface="+mn-lt"/>
                <a:ea typeface="+mn-ea"/>
                <a:cs typeface="+mn-cs"/>
              </a:rPr>
              <a:t>для нового образования: </a:t>
            </a:r>
            <a:r>
              <a:rPr lang="ru-RU" sz="2800" b="1" dirty="0" err="1">
                <a:latin typeface="+mn-lt"/>
                <a:ea typeface="+mn-ea"/>
                <a:cs typeface="+mn-cs"/>
              </a:rPr>
              <a:t>Нейронет</a:t>
            </a:r>
            <a:endParaRPr lang="ru-RU" sz="2800" b="1" dirty="0">
              <a:latin typeface="+mn-lt"/>
              <a:ea typeface="+mn-ea"/>
              <a:cs typeface="+mn-cs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539552" y="6381328"/>
            <a:ext cx="79928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1560" y="64440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64440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64440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19657" y="64440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2030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988840"/>
            <a:ext cx="2304256" cy="36724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«</a:t>
            </a:r>
            <a:r>
              <a:rPr lang="ru-RU" sz="1600" dirty="0" err="1" smtClean="0"/>
              <a:t>Нейро</a:t>
            </a:r>
            <a:r>
              <a:rPr lang="ru-RU" sz="1600" dirty="0" smtClean="0"/>
              <a:t>-» решения становятся массовыми:</a:t>
            </a:r>
          </a:p>
          <a:p>
            <a:r>
              <a:rPr lang="ru-RU" sz="1600" dirty="0" smtClean="0"/>
              <a:t>- решения </a:t>
            </a:r>
            <a:r>
              <a:rPr lang="ru-RU" sz="1600" dirty="0"/>
              <a:t>для инвалидов (протезы, реабилитация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 - медицина и спорт (фитнес (</a:t>
            </a:r>
            <a:r>
              <a:rPr lang="en-US" sz="1600" dirty="0" smtClean="0"/>
              <a:t>Kinect</a:t>
            </a:r>
            <a:r>
              <a:rPr lang="ru-RU" sz="1600" dirty="0" smtClean="0"/>
              <a:t> / БОС</a:t>
            </a:r>
            <a:r>
              <a:rPr lang="en-US" sz="1600" dirty="0" smtClean="0"/>
              <a:t>)</a:t>
            </a:r>
            <a:r>
              <a:rPr lang="ru-RU" sz="1600" dirty="0" smtClean="0"/>
              <a:t>, </a:t>
            </a:r>
            <a:r>
              <a:rPr lang="ru-RU" sz="1600" dirty="0" err="1" smtClean="0"/>
              <a:t>психофарма</a:t>
            </a:r>
            <a:r>
              <a:rPr lang="ru-RU" sz="1600" dirty="0" smtClean="0"/>
              <a:t>)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- дистанционное </a:t>
            </a:r>
            <a:r>
              <a:rPr lang="ru-RU" sz="1600" dirty="0"/>
              <a:t>управление </a:t>
            </a:r>
            <a:r>
              <a:rPr lang="ru-RU" sz="1600" dirty="0" smtClean="0"/>
              <a:t>вооружением и тяжелой техникой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- </a:t>
            </a:r>
            <a:r>
              <a:rPr lang="ru-RU" sz="1600" dirty="0" err="1" smtClean="0"/>
              <a:t>нейромаркетинг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700808"/>
            <a:ext cx="2304256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ПРЕДПОСЫЛКИ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2636912"/>
            <a:ext cx="2232248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Обучение ресурсным состояниям, в </a:t>
            </a:r>
            <a:r>
              <a:rPr lang="ru-RU" sz="1600" dirty="0" err="1" smtClean="0"/>
              <a:t>т.ч</a:t>
            </a:r>
            <a:r>
              <a:rPr lang="ru-RU" sz="1600" dirty="0" smtClean="0"/>
              <a:t>. в играх (прототип: </a:t>
            </a:r>
            <a:r>
              <a:rPr lang="en-US" sz="1600" dirty="0" smtClean="0"/>
              <a:t>Wild Divine)</a:t>
            </a:r>
            <a:endParaRPr lang="ru-RU" sz="16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1484784"/>
            <a:ext cx="2232248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Лечение старческих дисфункций (обучение «пластичного мозга»)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3933056"/>
            <a:ext cx="2232248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Объективация показателей обучения (контроль усвоения)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1700808"/>
            <a:ext cx="2520280" cy="3600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Появление </a:t>
            </a:r>
            <a:r>
              <a:rPr lang="ru-RU" sz="1600" dirty="0" err="1"/>
              <a:t>нейронета</a:t>
            </a:r>
            <a:r>
              <a:rPr lang="ru-RU" sz="1600" dirty="0"/>
              <a:t> (массовый </a:t>
            </a:r>
            <a:r>
              <a:rPr lang="en-US" sz="1600" dirty="0"/>
              <a:t>BBI</a:t>
            </a:r>
            <a:r>
              <a:rPr lang="ru-RU" sz="1600" dirty="0"/>
              <a:t> и протокол </a:t>
            </a:r>
            <a:r>
              <a:rPr lang="en-US" sz="1600" dirty="0"/>
              <a:t>HTTP-2):</a:t>
            </a:r>
            <a:r>
              <a:rPr lang="ru-RU" sz="1600" dirty="0"/>
              <a:t> обучение, общение, творчество, управление в </a:t>
            </a:r>
            <a:r>
              <a:rPr lang="ru-RU" sz="1600" dirty="0" err="1" smtClean="0"/>
              <a:t>нейросети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Новая педагогика (и семейство новых образовательных продуктов) для групп, связанных </a:t>
            </a:r>
            <a:r>
              <a:rPr lang="ru-RU" sz="1600" dirty="0" err="1" smtClean="0"/>
              <a:t>нейросетью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44158" y="5013176"/>
            <a:ext cx="2232248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Исследование и патентование ИСС в прикладных целях</a:t>
            </a:r>
          </a:p>
        </p:txBody>
      </p:sp>
    </p:spTree>
    <p:extLst>
      <p:ext uri="{BB962C8B-B14F-4D97-AF65-F5344CB8AC3E}">
        <p14:creationId xmlns:p14="http://schemas.microsoft.com/office/powerpoint/2010/main" val="47758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5090881" cy="523220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l"/>
            <a:r>
              <a:rPr lang="ru-RU" sz="2800" b="1" dirty="0" smtClean="0">
                <a:latin typeface="+mn-lt"/>
                <a:ea typeface="+mn-ea"/>
                <a:cs typeface="+mn-cs"/>
              </a:rPr>
              <a:t>Ландшафт нового образования</a:t>
            </a:r>
            <a:endParaRPr lang="ru-RU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1196752"/>
            <a:ext cx="21602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через 3-5 лет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91880" y="1196752"/>
            <a:ext cx="21602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через 7-10 лет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28184" y="1196752"/>
            <a:ext cx="21602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через 15-20 лет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204864"/>
            <a:ext cx="2808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Развитие образовательных траекторий и </a:t>
            </a:r>
            <a:r>
              <a:rPr lang="ru-RU" dirty="0"/>
              <a:t>ш</a:t>
            </a:r>
            <a:r>
              <a:rPr lang="ru-RU" dirty="0" smtClean="0"/>
              <a:t>ирокое </a:t>
            </a:r>
            <a:r>
              <a:rPr lang="ru-RU" dirty="0"/>
              <a:t>распространение МООС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Смена оценки на признание достижений (паспорт компетенций и прецедентов)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Модель инвестиций в таланты и другие финансовые / страховые инструменты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2204864"/>
            <a:ext cx="30243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«Университет для миллиарда»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Развитие виртуальных </a:t>
            </a:r>
            <a:r>
              <a:rPr lang="ru-RU" dirty="0" err="1" smtClean="0"/>
              <a:t>тьюторов</a:t>
            </a:r>
            <a:r>
              <a:rPr lang="ru-RU" dirty="0" smtClean="0"/>
              <a:t> и менторских сетей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Появление полноценных возможностей для «внесистемного» образования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Высокая роль игровых сред и дополненной реальности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Объективация процесса обучения через БОС / </a:t>
            </a:r>
            <a:r>
              <a:rPr lang="ru-RU" dirty="0" err="1" smtClean="0"/>
              <a:t>нейроинтерфейсы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2206019"/>
            <a:ext cx="3024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Игра и командная работа как доминирующие формы образования и социальной жизни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Искусственный интеллект как наставник («Алмазный букварь») и партнер в познании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«Живые модели знания», «смерть галактики Гуттенберга»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Обучение в </a:t>
            </a:r>
            <a:r>
              <a:rPr lang="ru-RU" dirty="0" err="1" smtClean="0"/>
              <a:t>нейронет</a:t>
            </a:r>
            <a:r>
              <a:rPr lang="ru-RU" dirty="0" smtClean="0"/>
              <a:t>-группах и новая педагогика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3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3492"/>
            <a:ext cx="3359253" cy="523220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l"/>
            <a:r>
              <a:rPr lang="ru-RU" sz="2800" b="1" dirty="0" smtClean="0">
                <a:latin typeface="+mn-lt"/>
                <a:ea typeface="+mn-ea"/>
                <a:cs typeface="+mn-cs"/>
              </a:rPr>
              <a:t>«Смерть форматов»</a:t>
            </a:r>
            <a:endParaRPr lang="ru-RU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2095688"/>
            <a:ext cx="21602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 2017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91880" y="2095688"/>
            <a:ext cx="21602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 2025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28184" y="2095688"/>
            <a:ext cx="21602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 2035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2959784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«Учитель-репродуктор»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SAT </a:t>
            </a:r>
            <a:r>
              <a:rPr lang="ru-RU" dirty="0" smtClean="0"/>
              <a:t>и его аналоги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Оценки по итогам семестров / четвертей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03848" y="2959784"/>
            <a:ext cx="2808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Диплом об окончании учебного заведения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Система научных журналов и стандарты цитирования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Существующая система управления интеллектуальной собственностью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Авторский </a:t>
            </a:r>
            <a:r>
              <a:rPr lang="ru-RU" dirty="0" smtClean="0"/>
              <a:t>учебник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Представление об ИСС как общественной </a:t>
            </a:r>
            <a:r>
              <a:rPr lang="ru-RU" dirty="0" smtClean="0"/>
              <a:t>девиации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012160" y="2959784"/>
            <a:ext cx="2808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Общеобразовательная школа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Исследовательский университет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Текст (книга, статья) как доминирующая форма </a:t>
            </a:r>
            <a:r>
              <a:rPr lang="ru-RU" dirty="0" err="1" smtClean="0"/>
              <a:t>знаниевой</a:t>
            </a:r>
            <a:r>
              <a:rPr lang="ru-RU" dirty="0" smtClean="0"/>
              <a:t> коммуникации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98072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Момент осознания очевидной неэффективности при наличии жизнеспособных альтернатив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259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5875583" cy="523220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l"/>
            <a:r>
              <a:rPr lang="ru-RU" sz="2800" b="1" dirty="0" smtClean="0">
                <a:latin typeface="+mn-lt"/>
                <a:ea typeface="+mn-ea"/>
                <a:cs typeface="+mn-cs"/>
              </a:rPr>
              <a:t>«Путь ученика» в образовании-2030</a:t>
            </a:r>
            <a:endParaRPr lang="ru-RU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224136"/>
            <a:ext cx="1728192" cy="35283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600" dirty="0" smtClean="0"/>
              <a:t>целеполагание</a:t>
            </a:r>
            <a:endParaRPr lang="ru-RU" sz="1600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979711" y="2218556"/>
            <a:ext cx="4925119" cy="2533972"/>
          </a:xfrm>
          <a:prstGeom prst="homePlate">
            <a:avLst>
              <a:gd name="adj" fmla="val 3770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95250"/>
            <a:r>
              <a:rPr lang="ru-RU" sz="1600" dirty="0" smtClean="0"/>
              <a:t>траектория индивидуального развития</a:t>
            </a:r>
            <a:endParaRPr lang="ru-RU" sz="1600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2195736" y="2736304"/>
            <a:ext cx="3384376" cy="576064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dirty="0" smtClean="0"/>
              <a:t>картина мира, языки, интеллектуальное развитие (</a:t>
            </a:r>
            <a:r>
              <a:rPr lang="en-US" sz="1600" dirty="0" smtClean="0"/>
              <a:t>IQ)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4968552"/>
            <a:ext cx="4608512" cy="1628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ru-RU" sz="1600" dirty="0" smtClean="0">
                <a:solidFill>
                  <a:schemeClr val="dk1"/>
                </a:solidFill>
              </a:rPr>
              <a:t>поддержи-</a:t>
            </a:r>
            <a:br>
              <a:rPr lang="ru-RU" sz="1600" dirty="0" smtClean="0">
                <a:solidFill>
                  <a:schemeClr val="dk1"/>
                </a:solidFill>
              </a:rPr>
            </a:br>
            <a:r>
              <a:rPr lang="ru-RU" sz="1600" dirty="0" err="1" smtClean="0">
                <a:solidFill>
                  <a:schemeClr val="dk1"/>
                </a:solidFill>
              </a:rPr>
              <a:t>вающая</a:t>
            </a:r>
            <a:r>
              <a:rPr lang="ru-RU" sz="1600" dirty="0" smtClean="0">
                <a:solidFill>
                  <a:schemeClr val="dk1"/>
                </a:solidFill>
              </a:rPr>
              <a:t> </a:t>
            </a:r>
            <a:br>
              <a:rPr lang="ru-RU" sz="1600" dirty="0" smtClean="0">
                <a:solidFill>
                  <a:schemeClr val="dk1"/>
                </a:solidFill>
              </a:rPr>
            </a:br>
            <a:r>
              <a:rPr lang="ru-RU" sz="1600" dirty="0" smtClean="0">
                <a:solidFill>
                  <a:schemeClr val="dk1"/>
                </a:solidFill>
              </a:rPr>
              <a:t>техно-</a:t>
            </a:r>
            <a:br>
              <a:rPr lang="ru-RU" sz="1600" dirty="0" smtClean="0">
                <a:solidFill>
                  <a:schemeClr val="dk1"/>
                </a:solidFill>
              </a:rPr>
            </a:br>
            <a:r>
              <a:rPr lang="ru-RU" sz="1600" dirty="0" smtClean="0">
                <a:solidFill>
                  <a:schemeClr val="dk1"/>
                </a:solidFill>
              </a:rPr>
              <a:t>среда </a:t>
            </a:r>
            <a:endParaRPr lang="ru-RU" sz="1600" dirty="0">
              <a:solidFill>
                <a:schemeClr val="dk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5256584"/>
            <a:ext cx="1152128" cy="8640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Онлайн-курсы, библиотеки знаний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872" y="5256584"/>
            <a:ext cx="1008112" cy="8640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Симуля</a:t>
            </a:r>
            <a:r>
              <a:rPr lang="ru-RU" sz="1200" dirty="0" smtClean="0"/>
              <a:t>-торы и </a:t>
            </a:r>
            <a:r>
              <a:rPr lang="en-US" sz="1200" dirty="0" smtClean="0"/>
              <a:t>MMORPG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5256584"/>
            <a:ext cx="1008112" cy="8640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Тренажеры БОС и </a:t>
            </a:r>
            <a:r>
              <a:rPr lang="ru-RU" sz="1200" dirty="0" err="1" smtClean="0"/>
              <a:t>нейроин-терфейсы</a:t>
            </a:r>
            <a:endParaRPr lang="ru-RU" sz="12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474474" y="3960440"/>
            <a:ext cx="0" cy="1124744"/>
          </a:xfrm>
          <a:prstGeom prst="lin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12" name="Пятиугольник 11"/>
          <p:cNvSpPr/>
          <p:nvPr/>
        </p:nvSpPr>
        <p:spPr>
          <a:xfrm>
            <a:off x="2555776" y="4032448"/>
            <a:ext cx="3600400" cy="576064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dirty="0" smtClean="0"/>
              <a:t>управление психофизическими состояниями, развитие тела </a:t>
            </a:r>
            <a:r>
              <a:rPr lang="en-US" sz="1600" dirty="0" smtClean="0"/>
              <a:t>(PQ / EQ)</a:t>
            </a:r>
            <a:endParaRPr lang="ru-RU" sz="16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932040" y="4608512"/>
            <a:ext cx="0" cy="648072"/>
          </a:xfrm>
          <a:prstGeom prst="lin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332928" y="3312368"/>
            <a:ext cx="0" cy="1944216"/>
          </a:xfrm>
          <a:prstGeom prst="lin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15" name="Пятиугольник 14"/>
          <p:cNvSpPr/>
          <p:nvPr/>
        </p:nvSpPr>
        <p:spPr>
          <a:xfrm>
            <a:off x="2411760" y="3384376"/>
            <a:ext cx="3384376" cy="576064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dirty="0" smtClean="0"/>
              <a:t>социальные и управленческие навыки и умения</a:t>
            </a:r>
            <a:r>
              <a:rPr lang="en-US" sz="1600" dirty="0" smtClean="0"/>
              <a:t> (SQ / EQ)</a:t>
            </a:r>
            <a:endParaRPr lang="ru-RU" sz="1600" dirty="0"/>
          </a:p>
        </p:txBody>
      </p:sp>
      <p:sp>
        <p:nvSpPr>
          <p:cNvPr id="16" name="Пятиугольник 15"/>
          <p:cNvSpPr/>
          <p:nvPr/>
        </p:nvSpPr>
        <p:spPr>
          <a:xfrm>
            <a:off x="1979712" y="1097360"/>
            <a:ext cx="4752528" cy="1035496"/>
          </a:xfrm>
          <a:prstGeom prst="homePlate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ru-RU" sz="1600" dirty="0" smtClean="0"/>
              <a:t>включение в команды для массовых игр и / или коллективных проектов, соответствующих этапу и задачам индивидуального развития (или развития в семье)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983520" y="2276872"/>
            <a:ext cx="2016224" cy="30963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600" dirty="0" smtClean="0"/>
              <a:t>достижения в ходе образования</a:t>
            </a:r>
            <a:endParaRPr lang="ru-RU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11155" y="2950518"/>
            <a:ext cx="1800200" cy="57606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Личный профиль компетенций</a:t>
            </a:r>
            <a:endParaRPr lang="ru-RU" sz="12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11155" y="3586078"/>
            <a:ext cx="1800200" cy="67963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Творческое портфолио (в </a:t>
            </a:r>
            <a:r>
              <a:rPr lang="ru-RU" sz="1200" dirty="0" err="1" smtClean="0"/>
              <a:t>т.ч</a:t>
            </a:r>
            <a:r>
              <a:rPr lang="ru-RU" sz="1200" dirty="0" smtClean="0"/>
              <a:t>. </a:t>
            </a:r>
            <a:r>
              <a:rPr lang="ru-RU" sz="1200" dirty="0" err="1" smtClean="0"/>
              <a:t>внутриигровые</a:t>
            </a:r>
            <a:r>
              <a:rPr lang="ru-RU" sz="1200" dirty="0" smtClean="0"/>
              <a:t> достижения) </a:t>
            </a:r>
            <a:endParaRPr lang="ru-RU" sz="12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111155" y="4337720"/>
            <a:ext cx="1800200" cy="9634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Оценки наставников, участников, пользователей проектов, членов сообществ практики</a:t>
            </a:r>
            <a:endParaRPr lang="ru-RU" sz="12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51720" y="6237312"/>
            <a:ext cx="3528392" cy="28397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Биржи </a:t>
            </a:r>
            <a:r>
              <a:rPr lang="ru-RU" sz="1200" dirty="0" smtClean="0"/>
              <a:t>участников и проектных / игровых задач</a:t>
            </a:r>
            <a:endParaRPr lang="ru-RU" sz="12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845096" y="5085184"/>
            <a:ext cx="0" cy="171400"/>
          </a:xfrm>
          <a:prstGeom prst="lin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467650" y="5085184"/>
            <a:ext cx="1377446" cy="0"/>
          </a:xfrm>
          <a:prstGeom prst="lin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079016" y="2132856"/>
            <a:ext cx="0" cy="4121961"/>
          </a:xfrm>
          <a:prstGeom prst="lin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25" name="Скругленная соединительная линия 24"/>
          <p:cNvCxnSpPr>
            <a:stCxn id="21" idx="3"/>
            <a:endCxn id="17" idx="2"/>
          </p:cNvCxnSpPr>
          <p:nvPr/>
        </p:nvCxnSpPr>
        <p:spPr>
          <a:xfrm flipV="1">
            <a:off x="5580112" y="5373216"/>
            <a:ext cx="2411520" cy="1006085"/>
          </a:xfrm>
          <a:prstGeom prst="curvedConnector2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179512" y="1700808"/>
            <a:ext cx="1584176" cy="10354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Самостоятельно определяемые </a:t>
            </a:r>
            <a:r>
              <a:rPr lang="ru-RU" sz="1200" dirty="0"/>
              <a:t>(и постоянно </a:t>
            </a:r>
            <a:r>
              <a:rPr lang="ru-RU" sz="1200" dirty="0" err="1" smtClean="0"/>
              <a:t>доуточняемые</a:t>
            </a:r>
            <a:r>
              <a:rPr lang="ru-RU" sz="1200" dirty="0"/>
              <a:t>) цели </a:t>
            </a:r>
            <a:r>
              <a:rPr lang="ru-RU" sz="1200" dirty="0" smtClean="0"/>
              <a:t>развития</a:t>
            </a:r>
            <a:endParaRPr lang="ru-RU" sz="12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79512" y="3761656"/>
            <a:ext cx="1584176" cy="891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Наставник(и) как навигатор(ы) образовательного пространства</a:t>
            </a:r>
            <a:endParaRPr lang="ru-RU" sz="12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79512" y="2924944"/>
            <a:ext cx="1584176" cy="7070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Ролевые модели («путь героя»)</a:t>
            </a:r>
            <a:endParaRPr lang="ru-RU" sz="1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981031" y="1052736"/>
            <a:ext cx="2016224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600" dirty="0" smtClean="0"/>
              <a:t>индикаторы качества процесса (вовлеченность, «</a:t>
            </a:r>
            <a:r>
              <a:rPr lang="ru-RU" sz="1600" dirty="0" err="1" smtClean="0"/>
              <a:t>потоковость</a:t>
            </a:r>
            <a:r>
              <a:rPr lang="ru-RU" sz="1600" dirty="0" smtClean="0"/>
              <a:t>»)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6882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5963812" cy="523220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l"/>
            <a:r>
              <a:rPr lang="ru-RU" sz="2800" b="1" dirty="0"/>
              <a:t>Большие рынки нового образования</a:t>
            </a:r>
            <a:endParaRPr lang="ru-RU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052736"/>
            <a:ext cx="8096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Базовый процесс: система образования переходит </a:t>
            </a:r>
            <a:r>
              <a:rPr lang="ru-RU" sz="2000" dirty="0"/>
              <a:t>в </a:t>
            </a:r>
            <a:r>
              <a:rPr lang="ru-RU" sz="2000" dirty="0" smtClean="0"/>
              <a:t>сферу образования.</a:t>
            </a:r>
          </a:p>
          <a:p>
            <a:r>
              <a:rPr lang="ru-RU" sz="2000" dirty="0" smtClean="0"/>
              <a:t>Этот процесс порождает множество новых емких рынков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798871"/>
            <a:ext cx="2304256" cy="35824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монитор </a:t>
            </a:r>
            <a:r>
              <a:rPr lang="ru-RU" sz="1600" dirty="0" err="1" smtClean="0"/>
              <a:t>компетен-ций</a:t>
            </a:r>
            <a:r>
              <a:rPr lang="ru-RU" sz="1600" dirty="0" smtClean="0"/>
              <a:t> и достижений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виртуальные учителя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менторские среды, образование внутри социальных сетей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сборщики </a:t>
            </a:r>
            <a:r>
              <a:rPr lang="ru-RU" sz="1600" dirty="0" err="1" smtClean="0"/>
              <a:t>образова</a:t>
            </a:r>
            <a:r>
              <a:rPr lang="ru-RU" sz="1600" dirty="0" smtClean="0"/>
              <a:t>-тельных траекторий и библиотеки контента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биржи возможностей и талантов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108647"/>
            <a:ext cx="2304256" cy="6902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Системообразующие ИКТ-решения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2798871"/>
            <a:ext cx="2304256" cy="35824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симуляторы для длительного обучения команд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симуляторы для обучения «лишних» и </a:t>
            </a:r>
            <a:r>
              <a:rPr lang="ru-RU" sz="1600" dirty="0" err="1" smtClean="0"/>
              <a:t>дезадаптиро</a:t>
            </a:r>
            <a:r>
              <a:rPr lang="ru-RU" sz="1600" dirty="0" smtClean="0"/>
              <a:t>-ванных людей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игры в дополненной реальности (в </a:t>
            </a:r>
            <a:r>
              <a:rPr lang="ru-RU" sz="1600" dirty="0" err="1" smtClean="0"/>
              <a:t>т.ч</a:t>
            </a:r>
            <a:r>
              <a:rPr lang="ru-RU" sz="1600" dirty="0" smtClean="0"/>
              <a:t>. в городских средах)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тренажеры опасных ситуаций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игры с ценностями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миры </a:t>
            </a:r>
            <a:r>
              <a:rPr lang="ru-RU" sz="1600" dirty="0" err="1" smtClean="0"/>
              <a:t>психодрам</a:t>
            </a:r>
            <a:endParaRPr lang="ru-RU" sz="16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2108647"/>
            <a:ext cx="2304256" cy="690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Виртуальные </a:t>
            </a:r>
            <a:r>
              <a:rPr lang="ru-RU" dirty="0"/>
              <a:t>миры для игры и обучения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68144" y="2823080"/>
            <a:ext cx="2304256" cy="2334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тренажеры ресурсных состояний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контроль включенности и усвоения (школы управления вниманием)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err="1" smtClean="0"/>
              <a:t>сенсориумы</a:t>
            </a:r>
            <a:endParaRPr lang="ru-RU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5868144" y="2132856"/>
            <a:ext cx="2304256" cy="6902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Фитнесс </a:t>
            </a:r>
            <a:r>
              <a:rPr lang="ru-RU" dirty="0"/>
              <a:t>для мозга и объективация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5229200"/>
            <a:ext cx="2304256" cy="11521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+ возможности «протезирования» индустриального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6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85500"/>
            <a:ext cx="8693983" cy="523220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l"/>
            <a:r>
              <a:rPr lang="ru-RU" sz="2800" b="1" dirty="0" smtClean="0">
                <a:latin typeface="+mn-lt"/>
                <a:ea typeface="+mn-ea"/>
                <a:cs typeface="+mn-cs"/>
              </a:rPr>
              <a:t>Большие рынки нового образования: волна </a:t>
            </a:r>
            <a:r>
              <a:rPr lang="ru-RU" sz="2800" b="1" dirty="0" err="1" smtClean="0">
                <a:latin typeface="+mn-lt"/>
                <a:ea typeface="+mn-ea"/>
                <a:cs typeface="+mn-cs"/>
              </a:rPr>
              <a:t>стартапов</a:t>
            </a:r>
            <a:endParaRPr lang="ru-RU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72200" y="1268760"/>
            <a:ext cx="2671235" cy="510770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Эффект «двойного горба» характерен для множества инновационных секторов. Бизнесы, остающиеся после «схлопывания» пузыря, задают стандарт отрасли</a:t>
            </a:r>
            <a:r>
              <a:rPr lang="en-US" sz="1800" dirty="0" smtClean="0"/>
              <a:t> </a:t>
            </a:r>
          </a:p>
          <a:p>
            <a:r>
              <a:rPr lang="ru-RU" sz="1800" dirty="0" smtClean="0"/>
              <a:t>Риск перегрева и обвала рынка компенсируется возможностью появления прорывных инноваций, носящих системообразующий характер. При этом заранее сложно сказать, какие из </a:t>
            </a:r>
            <a:r>
              <a:rPr lang="ru-RU" sz="1800" dirty="0" err="1" smtClean="0"/>
              <a:t>стартапов</a:t>
            </a:r>
            <a:r>
              <a:rPr lang="ru-RU" sz="1800" dirty="0" smtClean="0"/>
              <a:t> смогут претендовать на «</a:t>
            </a:r>
            <a:r>
              <a:rPr lang="ru-RU" sz="1800" dirty="0" err="1" smtClean="0"/>
              <a:t>системо</a:t>
            </a:r>
            <a:r>
              <a:rPr lang="ru-RU" sz="1800" dirty="0" smtClean="0"/>
              <a:t>-образование»</a:t>
            </a:r>
          </a:p>
        </p:txBody>
      </p:sp>
      <p:grpSp>
        <p:nvGrpSpPr>
          <p:cNvPr id="6" name="Group 3"/>
          <p:cNvGrpSpPr/>
          <p:nvPr/>
        </p:nvGrpSpPr>
        <p:grpSpPr>
          <a:xfrm>
            <a:off x="330200" y="1417638"/>
            <a:ext cx="5956300" cy="3624264"/>
            <a:chOff x="457200" y="2489200"/>
            <a:chExt cx="5956300" cy="3624264"/>
          </a:xfrm>
        </p:grpSpPr>
        <p:cxnSp>
          <p:nvCxnSpPr>
            <p:cNvPr id="7" name="Straight Arrow Connector 4"/>
            <p:cNvCxnSpPr/>
            <p:nvPr/>
          </p:nvCxnSpPr>
          <p:spPr>
            <a:xfrm flipV="1">
              <a:off x="457200" y="2489200"/>
              <a:ext cx="0" cy="36242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5"/>
            <p:cNvCxnSpPr/>
            <p:nvPr/>
          </p:nvCxnSpPr>
          <p:spPr>
            <a:xfrm>
              <a:off x="457200" y="6113463"/>
              <a:ext cx="59563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622250"/>
              </p:ext>
            </p:extLst>
          </p:nvPr>
        </p:nvGraphicFramePr>
        <p:xfrm>
          <a:off x="330200" y="5335744"/>
          <a:ext cx="5956300" cy="1209480"/>
        </p:xfrm>
        <a:graphic>
          <a:graphicData uri="http://schemas.openxmlformats.org/drawingml/2006/table">
            <a:tbl>
              <a:tblPr/>
              <a:tblGrid>
                <a:gridCol w="1586482"/>
                <a:gridCol w="2197959"/>
                <a:gridCol w="2171859"/>
              </a:tblGrid>
              <a:tr h="1089025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Продукт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–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 «протезы» и «костыли» для существующей системы. Инфраструктура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–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 современное ИКТ. </a:t>
                      </a:r>
                    </a:p>
                    <a:p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Локальный финансовый пузырь.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36000" marR="18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Схлопывание рынка типовых замещающих решений. Прорыв решений, создающие новые стандарты. Войны стандартов и форматов. Инфраструктура нового образования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следующее поколение ИКТ. 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6000" marR="18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Новое образование становится базовой инфраструктурой в развитых странах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6000" marR="18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77"/>
          <p:cNvSpPr txBox="1">
            <a:spLocks noChangeArrowheads="1"/>
          </p:cNvSpPr>
          <p:nvPr/>
        </p:nvSpPr>
        <p:spPr bwMode="auto">
          <a:xfrm>
            <a:off x="539552" y="5042056"/>
            <a:ext cx="10678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200" dirty="0" smtClean="0">
                <a:cs typeface="Arial" charset="0"/>
              </a:rPr>
              <a:t>2010-2017</a:t>
            </a:r>
            <a:endParaRPr lang="ru-RU" sz="1200" dirty="0">
              <a:cs typeface="Arial" charset="0"/>
            </a:endParaRPr>
          </a:p>
        </p:txBody>
      </p:sp>
      <p:sp>
        <p:nvSpPr>
          <p:cNvPr id="11" name="Text Box 78"/>
          <p:cNvSpPr txBox="1">
            <a:spLocks noChangeArrowheads="1"/>
          </p:cNvSpPr>
          <p:nvPr/>
        </p:nvSpPr>
        <p:spPr bwMode="auto">
          <a:xfrm>
            <a:off x="2033455" y="5049994"/>
            <a:ext cx="13864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200" dirty="0" smtClean="0">
                <a:cs typeface="Arial" charset="0"/>
              </a:rPr>
              <a:t>2017-2025</a:t>
            </a:r>
            <a:endParaRPr lang="ru-RU" sz="1200" dirty="0">
              <a:cs typeface="Arial" charset="0"/>
            </a:endParaRPr>
          </a:p>
        </p:txBody>
      </p:sp>
      <p:sp>
        <p:nvSpPr>
          <p:cNvPr id="12" name="Text Box 79"/>
          <p:cNvSpPr txBox="1">
            <a:spLocks noChangeArrowheads="1"/>
          </p:cNvSpPr>
          <p:nvPr/>
        </p:nvSpPr>
        <p:spPr bwMode="auto">
          <a:xfrm>
            <a:off x="4002086" y="5045231"/>
            <a:ext cx="1433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200" dirty="0" smtClean="0">
                <a:cs typeface="Arial" charset="0"/>
              </a:rPr>
              <a:t>2025 - 2035</a:t>
            </a:r>
            <a:endParaRPr lang="ru-RU" sz="1200" dirty="0">
              <a:cs typeface="Arial" charset="0"/>
            </a:endParaRPr>
          </a:p>
        </p:txBody>
      </p:sp>
      <p:sp>
        <p:nvSpPr>
          <p:cNvPr id="13" name="Freeform 10"/>
          <p:cNvSpPr/>
          <p:nvPr/>
        </p:nvSpPr>
        <p:spPr>
          <a:xfrm>
            <a:off x="457200" y="2059780"/>
            <a:ext cx="5765800" cy="2791620"/>
          </a:xfrm>
          <a:custGeom>
            <a:avLst/>
            <a:gdLst>
              <a:gd name="connsiteX0" fmla="*/ 0 w 5372100"/>
              <a:gd name="connsiteY0" fmla="*/ 2334420 h 2334420"/>
              <a:gd name="connsiteX1" fmla="*/ 850900 w 5372100"/>
              <a:gd name="connsiteY1" fmla="*/ 1077120 h 2334420"/>
              <a:gd name="connsiteX2" fmla="*/ 1676400 w 5372100"/>
              <a:gd name="connsiteY2" fmla="*/ 2093120 h 2334420"/>
              <a:gd name="connsiteX3" fmla="*/ 3467100 w 5372100"/>
              <a:gd name="connsiteY3" fmla="*/ 213520 h 2334420"/>
              <a:gd name="connsiteX4" fmla="*/ 5372100 w 5372100"/>
              <a:gd name="connsiteY4" fmla="*/ 35720 h 233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2100" h="2334420">
                <a:moveTo>
                  <a:pt x="0" y="2334420"/>
                </a:moveTo>
                <a:cubicBezTo>
                  <a:pt x="285750" y="1725878"/>
                  <a:pt x="571500" y="1117337"/>
                  <a:pt x="850900" y="1077120"/>
                </a:cubicBezTo>
                <a:cubicBezTo>
                  <a:pt x="1130300" y="1036903"/>
                  <a:pt x="1240367" y="2237053"/>
                  <a:pt x="1676400" y="2093120"/>
                </a:cubicBezTo>
                <a:cubicBezTo>
                  <a:pt x="2112433" y="1949187"/>
                  <a:pt x="2851150" y="556420"/>
                  <a:pt x="3467100" y="213520"/>
                </a:cubicBezTo>
                <a:cubicBezTo>
                  <a:pt x="4083050" y="-129380"/>
                  <a:pt x="5010150" y="46303"/>
                  <a:pt x="5372100" y="3572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1"/>
          <p:cNvSpPr/>
          <p:nvPr/>
        </p:nvSpPr>
        <p:spPr>
          <a:xfrm>
            <a:off x="431800" y="1371600"/>
            <a:ext cx="1651000" cy="5484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Осознание кризиса образования</a:t>
            </a:r>
            <a:endParaRPr lang="en-US" sz="1000" dirty="0"/>
          </a:p>
        </p:txBody>
      </p:sp>
      <p:sp>
        <p:nvSpPr>
          <p:cNvPr id="15" name="Right Arrow 12"/>
          <p:cNvSpPr/>
          <p:nvPr/>
        </p:nvSpPr>
        <p:spPr>
          <a:xfrm>
            <a:off x="431800" y="1937940"/>
            <a:ext cx="1651000" cy="5484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Поиск ответов в ИКТ</a:t>
            </a:r>
            <a:endParaRPr lang="en-US" sz="1100" dirty="0"/>
          </a:p>
        </p:txBody>
      </p:sp>
      <p:sp>
        <p:nvSpPr>
          <p:cNvPr id="16" name="Right Arrow 13"/>
          <p:cNvSpPr/>
          <p:nvPr/>
        </p:nvSpPr>
        <p:spPr>
          <a:xfrm>
            <a:off x="431800" y="2486420"/>
            <a:ext cx="1651000" cy="5484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Мода на «технологические решения»</a:t>
            </a:r>
            <a:endParaRPr lang="en-US" sz="800" dirty="0"/>
          </a:p>
        </p:txBody>
      </p:sp>
      <p:sp>
        <p:nvSpPr>
          <p:cNvPr id="17" name="Left Arrow 15"/>
          <p:cNvSpPr/>
          <p:nvPr/>
        </p:nvSpPr>
        <p:spPr>
          <a:xfrm rot="18862359">
            <a:off x="1560986" y="2715308"/>
            <a:ext cx="1676400" cy="812800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Дефицит системных решений</a:t>
            </a:r>
            <a:endParaRPr lang="en-US" sz="1100" dirty="0"/>
          </a:p>
        </p:txBody>
      </p:sp>
      <p:sp>
        <p:nvSpPr>
          <p:cNvPr id="18" name="Right Arrow 16"/>
          <p:cNvSpPr/>
          <p:nvPr/>
        </p:nvSpPr>
        <p:spPr>
          <a:xfrm>
            <a:off x="2692400" y="4005064"/>
            <a:ext cx="1879600" cy="7598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Новое поколение лидеров образования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3317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41484"/>
            <a:ext cx="4522328" cy="523220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l"/>
            <a:r>
              <a:rPr lang="ru-RU" sz="2800" b="1" dirty="0">
                <a:latin typeface="+mn-lt"/>
                <a:ea typeface="+mn-ea"/>
                <a:cs typeface="+mn-cs"/>
              </a:rPr>
              <a:t>Область внимания </a:t>
            </a:r>
            <a:r>
              <a:rPr lang="ru-RU" sz="2800" b="1" dirty="0" smtClean="0">
                <a:latin typeface="+mn-lt"/>
                <a:ea typeface="+mn-ea"/>
                <a:cs typeface="+mn-cs"/>
              </a:rPr>
              <a:t>доклада</a:t>
            </a:r>
            <a:endParaRPr lang="ru-RU" sz="28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966356"/>
              </p:ext>
            </p:extLst>
          </p:nvPr>
        </p:nvGraphicFramePr>
        <p:xfrm>
          <a:off x="1547664" y="5188665"/>
          <a:ext cx="5501430" cy="1560000"/>
        </p:xfrm>
        <a:graphic>
          <a:graphicData uri="http://schemas.openxmlformats.org/drawingml/2006/table">
            <a:tbl>
              <a:tblPr/>
              <a:tblGrid>
                <a:gridCol w="1465326"/>
                <a:gridCol w="2030106"/>
                <a:gridCol w="2005998"/>
              </a:tblGrid>
              <a:tr h="1089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Формирование базовой системы 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ранне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-индустриальная логика). Базовое школьное образование, приходские школы. Технические училища. Высшее образование для элиты.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Навыковое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образование»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6000" marR="18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Формирование сквозной национальной системы (логика развитого индустриализма). Массовое школьное образование. Спецшколы и техникумы. Массовое высшее образование, «большие университеты».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Знаниевое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образование». Квалификационный подход. 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6000" marR="18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Формирование сферы образования (ранняя пост-индустриальная логика) Новые методики обучения.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Компетентностный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подход. Проектно-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деятельностное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и мета-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компетенционное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образование.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6000" marR="18000" marT="18000" marB="18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77"/>
          <p:cNvSpPr txBox="1">
            <a:spLocks noChangeArrowheads="1"/>
          </p:cNvSpPr>
          <p:nvPr/>
        </p:nvSpPr>
        <p:spPr bwMode="auto">
          <a:xfrm>
            <a:off x="1269340" y="4894977"/>
            <a:ext cx="17184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200" dirty="0" err="1" smtClean="0">
                <a:latin typeface="+mn-lt"/>
                <a:cs typeface="Arial" charset="0"/>
              </a:rPr>
              <a:t>Ранне</a:t>
            </a:r>
            <a:r>
              <a:rPr lang="ru-RU" sz="1200" dirty="0" smtClean="0">
                <a:latin typeface="+mn-lt"/>
                <a:cs typeface="Arial" charset="0"/>
              </a:rPr>
              <a:t>-индустриальные</a:t>
            </a:r>
            <a:endParaRPr lang="ru-RU" sz="1200" dirty="0">
              <a:latin typeface="+mn-lt"/>
              <a:cs typeface="Arial" charset="0"/>
            </a:endParaRPr>
          </a:p>
        </p:txBody>
      </p:sp>
      <p:sp>
        <p:nvSpPr>
          <p:cNvPr id="8" name="Text Box 78"/>
          <p:cNvSpPr txBox="1">
            <a:spLocks noChangeArrowheads="1"/>
          </p:cNvSpPr>
          <p:nvPr/>
        </p:nvSpPr>
        <p:spPr bwMode="auto">
          <a:xfrm>
            <a:off x="3246686" y="4902915"/>
            <a:ext cx="12936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200" dirty="0" smtClean="0">
                <a:latin typeface="+mn-lt"/>
                <a:cs typeface="Arial" charset="0"/>
              </a:rPr>
              <a:t>Индустриальные</a:t>
            </a:r>
            <a:endParaRPr lang="ru-RU" sz="1200" dirty="0">
              <a:latin typeface="+mn-lt"/>
              <a:cs typeface="Arial" charset="0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/>
        </p:nvSpPr>
        <p:spPr bwMode="auto">
          <a:xfrm>
            <a:off x="4860032" y="4898152"/>
            <a:ext cx="2204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200" dirty="0" smtClean="0">
                <a:latin typeface="+mn-lt"/>
                <a:cs typeface="Arial" charset="0"/>
              </a:rPr>
              <a:t>Поздне-/пост-индустриальные</a:t>
            </a:r>
            <a:endParaRPr lang="ru-RU" sz="1200" dirty="0">
              <a:latin typeface="+mn-lt"/>
              <a:cs typeface="Arial" charset="0"/>
            </a:endParaRPr>
          </a:p>
        </p:txBody>
      </p:sp>
      <p:sp>
        <p:nvSpPr>
          <p:cNvPr id="10" name="Freeform 21"/>
          <p:cNvSpPr>
            <a:spLocks noEditPoints="1"/>
          </p:cNvSpPr>
          <p:nvPr/>
        </p:nvSpPr>
        <p:spPr bwMode="auto">
          <a:xfrm>
            <a:off x="1603623" y="2343865"/>
            <a:ext cx="5127625" cy="2508250"/>
          </a:xfrm>
          <a:custGeom>
            <a:avLst/>
            <a:gdLst>
              <a:gd name="T0" fmla="*/ 1197218035 w 4182"/>
              <a:gd name="T1" fmla="*/ 2147483647 h 2544"/>
              <a:gd name="T2" fmla="*/ 1095733531 w 4182"/>
              <a:gd name="T3" fmla="*/ 2147483647 h 2544"/>
              <a:gd name="T4" fmla="*/ 991308798 w 4182"/>
              <a:gd name="T5" fmla="*/ 2147483647 h 2544"/>
              <a:gd name="T6" fmla="*/ 775103854 w 4182"/>
              <a:gd name="T7" fmla="*/ 2147483647 h 2544"/>
              <a:gd name="T8" fmla="*/ 541248797 w 4182"/>
              <a:gd name="T9" fmla="*/ 2147483647 h 2544"/>
              <a:gd name="T10" fmla="*/ 195614833 w 4182"/>
              <a:gd name="T11" fmla="*/ 2147483647 h 2544"/>
              <a:gd name="T12" fmla="*/ 279449378 w 4182"/>
              <a:gd name="T13" fmla="*/ 2147483647 h 2544"/>
              <a:gd name="T14" fmla="*/ 575076148 w 4182"/>
              <a:gd name="T15" fmla="*/ 2147483647 h 2544"/>
              <a:gd name="T16" fmla="*/ 803048293 w 4182"/>
              <a:gd name="T17" fmla="*/ 2147483647 h 2544"/>
              <a:gd name="T18" fmla="*/ 998661823 w 4182"/>
              <a:gd name="T19" fmla="*/ 2147483647 h 2544"/>
              <a:gd name="T20" fmla="*/ 1100146327 w 4182"/>
              <a:gd name="T21" fmla="*/ 2147483647 h 2544"/>
              <a:gd name="T22" fmla="*/ 1197218035 w 4182"/>
              <a:gd name="T23" fmla="*/ 2147483647 h 2544"/>
              <a:gd name="T24" fmla="*/ 2147483647 w 4182"/>
              <a:gd name="T25" fmla="*/ 1210882364 h 2544"/>
              <a:gd name="T26" fmla="*/ 2147483647 w 4182"/>
              <a:gd name="T27" fmla="*/ 1291607757 h 2544"/>
              <a:gd name="T28" fmla="*/ 1972321889 w 4182"/>
              <a:gd name="T29" fmla="*/ 1489577030 h 2544"/>
              <a:gd name="T30" fmla="*/ 1776707132 w 4182"/>
              <a:gd name="T31" fmla="*/ 1718298975 h 2544"/>
              <a:gd name="T32" fmla="*/ 1639923937 w 4182"/>
              <a:gd name="T33" fmla="*/ 1862451321 h 2544"/>
              <a:gd name="T34" fmla="*/ 1541382115 w 4182"/>
              <a:gd name="T35" fmla="*/ 1952787724 h 2544"/>
              <a:gd name="T36" fmla="*/ 1435484815 w 4182"/>
              <a:gd name="T37" fmla="*/ 2035435713 h 2544"/>
              <a:gd name="T38" fmla="*/ 1322234489 w 4182"/>
              <a:gd name="T39" fmla="*/ 2109434482 h 2544"/>
              <a:gd name="T40" fmla="*/ 1283994036 w 4182"/>
              <a:gd name="T41" fmla="*/ 2105589289 h 2544"/>
              <a:gd name="T42" fmla="*/ 1397244668 w 4182"/>
              <a:gd name="T43" fmla="*/ 2035435713 h 2544"/>
              <a:gd name="T44" fmla="*/ 1503140742 w 4182"/>
              <a:gd name="T45" fmla="*/ 1954709335 h 2544"/>
              <a:gd name="T46" fmla="*/ 1601683790 w 4182"/>
              <a:gd name="T47" fmla="*/ 1866295528 h 2544"/>
              <a:gd name="T48" fmla="*/ 1725229823 w 4182"/>
              <a:gd name="T49" fmla="*/ 1740402920 h 2544"/>
              <a:gd name="T50" fmla="*/ 1894370254 w 4182"/>
              <a:gd name="T51" fmla="*/ 1545316555 h 2544"/>
              <a:gd name="T52" fmla="*/ 2110575198 w 4182"/>
              <a:gd name="T53" fmla="*/ 1295451964 h 2544"/>
              <a:gd name="T54" fmla="*/ 2147483647 w 4182"/>
              <a:gd name="T55" fmla="*/ 1212803975 h 2544"/>
              <a:gd name="T56" fmla="*/ 2147483647 w 4182"/>
              <a:gd name="T57" fmla="*/ 105712277 h 2544"/>
              <a:gd name="T58" fmla="*/ 2147483647 w 4182"/>
              <a:gd name="T59" fmla="*/ 137425291 h 2544"/>
              <a:gd name="T60" fmla="*/ 2147483647 w 4182"/>
              <a:gd name="T61" fmla="*/ 182593493 h 2544"/>
              <a:gd name="T62" fmla="*/ 2147483647 w 4182"/>
              <a:gd name="T63" fmla="*/ 246020446 h 2544"/>
              <a:gd name="T64" fmla="*/ 2147483647 w 4182"/>
              <a:gd name="T65" fmla="*/ 323862991 h 2544"/>
              <a:gd name="T66" fmla="*/ 2147483647 w 4182"/>
              <a:gd name="T67" fmla="*/ 419003914 h 2544"/>
              <a:gd name="T68" fmla="*/ 2147483647 w 4182"/>
              <a:gd name="T69" fmla="*/ 529520802 h 2544"/>
              <a:gd name="T70" fmla="*/ 2147483647 w 4182"/>
              <a:gd name="T71" fmla="*/ 655414396 h 2544"/>
              <a:gd name="T72" fmla="*/ 2147483647 w 4182"/>
              <a:gd name="T73" fmla="*/ 800528040 h 2544"/>
              <a:gd name="T74" fmla="*/ 2147483647 w 4182"/>
              <a:gd name="T75" fmla="*/ 960056228 h 2544"/>
              <a:gd name="T76" fmla="*/ 2147483647 w 4182"/>
              <a:gd name="T77" fmla="*/ 1135922790 h 2544"/>
              <a:gd name="T78" fmla="*/ 2147483647 w 4182"/>
              <a:gd name="T79" fmla="*/ 1093638483 h 2544"/>
              <a:gd name="T80" fmla="*/ 2147483647 w 4182"/>
              <a:gd name="T81" fmla="*/ 919693532 h 2544"/>
              <a:gd name="T82" fmla="*/ 2147483647 w 4182"/>
              <a:gd name="T83" fmla="*/ 760165344 h 2544"/>
              <a:gd name="T84" fmla="*/ 2147483647 w 4182"/>
              <a:gd name="T85" fmla="*/ 618894921 h 2544"/>
              <a:gd name="T86" fmla="*/ 2147483647 w 4182"/>
              <a:gd name="T87" fmla="*/ 494923801 h 2544"/>
              <a:gd name="T88" fmla="*/ 2147483647 w 4182"/>
              <a:gd name="T89" fmla="*/ 385368334 h 2544"/>
              <a:gd name="T90" fmla="*/ 2147483647 w 4182"/>
              <a:gd name="T91" fmla="*/ 293110320 h 2544"/>
              <a:gd name="T92" fmla="*/ 2147483647 w 4182"/>
              <a:gd name="T93" fmla="*/ 216229073 h 2544"/>
              <a:gd name="T94" fmla="*/ 2147483647 w 4182"/>
              <a:gd name="T95" fmla="*/ 155685029 h 2544"/>
              <a:gd name="T96" fmla="*/ 2147483647 w 4182"/>
              <a:gd name="T97" fmla="*/ 110516796 h 2544"/>
              <a:gd name="T98" fmla="*/ 2147483647 w 4182"/>
              <a:gd name="T99" fmla="*/ 81686721 h 2544"/>
              <a:gd name="T100" fmla="*/ 2147483647 w 4182"/>
              <a:gd name="T101" fmla="*/ 26908472 h 2544"/>
              <a:gd name="T102" fmla="*/ 2147483647 w 4182"/>
              <a:gd name="T103" fmla="*/ 48051126 h 2544"/>
              <a:gd name="T104" fmla="*/ 2147483647 w 4182"/>
              <a:gd name="T105" fmla="*/ 76881216 h 2544"/>
              <a:gd name="T106" fmla="*/ 2147483647 w 4182"/>
              <a:gd name="T107" fmla="*/ 95140954 h 2544"/>
              <a:gd name="T108" fmla="*/ 2147483647 w 4182"/>
              <a:gd name="T109" fmla="*/ 66309893 h 2544"/>
              <a:gd name="T110" fmla="*/ 2147483647 w 4182"/>
              <a:gd name="T111" fmla="*/ 43245620 h 2544"/>
              <a:gd name="T112" fmla="*/ 2147483647 w 4182"/>
              <a:gd name="T113" fmla="*/ 16337149 h 2544"/>
              <a:gd name="T114" fmla="*/ 2147483647 w 4182"/>
              <a:gd name="T115" fmla="*/ 0 h 25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182"/>
              <a:gd name="T175" fmla="*/ 0 h 2544"/>
              <a:gd name="T176" fmla="*/ 4182 w 4182"/>
              <a:gd name="T177" fmla="*/ 2544 h 254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182" h="2544">
                <a:moveTo>
                  <a:pt x="846" y="2212"/>
                </a:moveTo>
                <a:lnTo>
                  <a:pt x="857" y="2230"/>
                </a:lnTo>
                <a:lnTo>
                  <a:pt x="846" y="2237"/>
                </a:lnTo>
                <a:lnTo>
                  <a:pt x="835" y="2245"/>
                </a:lnTo>
                <a:lnTo>
                  <a:pt x="825" y="2254"/>
                </a:lnTo>
                <a:lnTo>
                  <a:pt x="814" y="2261"/>
                </a:lnTo>
                <a:lnTo>
                  <a:pt x="802" y="2270"/>
                </a:lnTo>
                <a:lnTo>
                  <a:pt x="791" y="2277"/>
                </a:lnTo>
                <a:lnTo>
                  <a:pt x="778" y="2284"/>
                </a:lnTo>
                <a:lnTo>
                  <a:pt x="767" y="2291"/>
                </a:lnTo>
                <a:lnTo>
                  <a:pt x="756" y="2298"/>
                </a:lnTo>
                <a:lnTo>
                  <a:pt x="745" y="2305"/>
                </a:lnTo>
                <a:lnTo>
                  <a:pt x="734" y="2312"/>
                </a:lnTo>
                <a:lnTo>
                  <a:pt x="722" y="2317"/>
                </a:lnTo>
                <a:lnTo>
                  <a:pt x="710" y="2324"/>
                </a:lnTo>
                <a:lnTo>
                  <a:pt x="698" y="2329"/>
                </a:lnTo>
                <a:lnTo>
                  <a:pt x="687" y="2336"/>
                </a:lnTo>
                <a:lnTo>
                  <a:pt x="674" y="2341"/>
                </a:lnTo>
                <a:lnTo>
                  <a:pt x="650" y="2354"/>
                </a:lnTo>
                <a:lnTo>
                  <a:pt x="626" y="2364"/>
                </a:lnTo>
                <a:lnTo>
                  <a:pt x="602" y="2375"/>
                </a:lnTo>
                <a:lnTo>
                  <a:pt x="578" y="2383"/>
                </a:lnTo>
                <a:lnTo>
                  <a:pt x="553" y="2394"/>
                </a:lnTo>
                <a:lnTo>
                  <a:pt x="527" y="2403"/>
                </a:lnTo>
                <a:lnTo>
                  <a:pt x="501" y="2411"/>
                </a:lnTo>
                <a:lnTo>
                  <a:pt x="476" y="2420"/>
                </a:lnTo>
                <a:lnTo>
                  <a:pt x="448" y="2429"/>
                </a:lnTo>
                <a:lnTo>
                  <a:pt x="423" y="2436"/>
                </a:lnTo>
                <a:lnTo>
                  <a:pt x="396" y="2444"/>
                </a:lnTo>
                <a:lnTo>
                  <a:pt x="368" y="2451"/>
                </a:lnTo>
                <a:lnTo>
                  <a:pt x="339" y="2458"/>
                </a:lnTo>
                <a:lnTo>
                  <a:pt x="311" y="2467"/>
                </a:lnTo>
                <a:lnTo>
                  <a:pt x="283" y="2474"/>
                </a:lnTo>
                <a:lnTo>
                  <a:pt x="253" y="2481"/>
                </a:lnTo>
                <a:lnTo>
                  <a:pt x="194" y="2497"/>
                </a:lnTo>
                <a:lnTo>
                  <a:pt x="133" y="2511"/>
                </a:lnTo>
                <a:lnTo>
                  <a:pt x="69" y="2527"/>
                </a:lnTo>
                <a:lnTo>
                  <a:pt x="3" y="2544"/>
                </a:lnTo>
                <a:lnTo>
                  <a:pt x="0" y="2523"/>
                </a:lnTo>
                <a:lnTo>
                  <a:pt x="65" y="2507"/>
                </a:lnTo>
                <a:lnTo>
                  <a:pt x="128" y="2492"/>
                </a:lnTo>
                <a:lnTo>
                  <a:pt x="190" y="2476"/>
                </a:lnTo>
                <a:lnTo>
                  <a:pt x="250" y="2462"/>
                </a:lnTo>
                <a:lnTo>
                  <a:pt x="279" y="2453"/>
                </a:lnTo>
                <a:lnTo>
                  <a:pt x="307" y="2446"/>
                </a:lnTo>
                <a:lnTo>
                  <a:pt x="335" y="2439"/>
                </a:lnTo>
                <a:lnTo>
                  <a:pt x="363" y="2432"/>
                </a:lnTo>
                <a:lnTo>
                  <a:pt x="391" y="2424"/>
                </a:lnTo>
                <a:lnTo>
                  <a:pt x="418" y="2417"/>
                </a:lnTo>
                <a:lnTo>
                  <a:pt x="444" y="2408"/>
                </a:lnTo>
                <a:lnTo>
                  <a:pt x="471" y="2401"/>
                </a:lnTo>
                <a:lnTo>
                  <a:pt x="496" y="2392"/>
                </a:lnTo>
                <a:lnTo>
                  <a:pt x="522" y="2383"/>
                </a:lnTo>
                <a:lnTo>
                  <a:pt x="546" y="2375"/>
                </a:lnTo>
                <a:lnTo>
                  <a:pt x="572" y="2364"/>
                </a:lnTo>
                <a:lnTo>
                  <a:pt x="596" y="2355"/>
                </a:lnTo>
                <a:lnTo>
                  <a:pt x="620" y="2345"/>
                </a:lnTo>
                <a:lnTo>
                  <a:pt x="644" y="2334"/>
                </a:lnTo>
                <a:lnTo>
                  <a:pt x="666" y="2322"/>
                </a:lnTo>
                <a:lnTo>
                  <a:pt x="679" y="2317"/>
                </a:lnTo>
                <a:lnTo>
                  <a:pt x="690" y="2312"/>
                </a:lnTo>
                <a:lnTo>
                  <a:pt x="702" y="2305"/>
                </a:lnTo>
                <a:lnTo>
                  <a:pt x="713" y="2300"/>
                </a:lnTo>
                <a:lnTo>
                  <a:pt x="724" y="2293"/>
                </a:lnTo>
                <a:lnTo>
                  <a:pt x="737" y="2286"/>
                </a:lnTo>
                <a:lnTo>
                  <a:pt x="748" y="2280"/>
                </a:lnTo>
                <a:lnTo>
                  <a:pt x="759" y="2273"/>
                </a:lnTo>
                <a:lnTo>
                  <a:pt x="770" y="2266"/>
                </a:lnTo>
                <a:lnTo>
                  <a:pt x="780" y="2259"/>
                </a:lnTo>
                <a:lnTo>
                  <a:pt x="791" y="2252"/>
                </a:lnTo>
                <a:lnTo>
                  <a:pt x="802" y="2244"/>
                </a:lnTo>
                <a:lnTo>
                  <a:pt x="814" y="2237"/>
                </a:lnTo>
                <a:lnTo>
                  <a:pt x="825" y="2228"/>
                </a:lnTo>
                <a:lnTo>
                  <a:pt x="836" y="2221"/>
                </a:lnTo>
                <a:lnTo>
                  <a:pt x="846" y="2212"/>
                </a:lnTo>
                <a:close/>
                <a:moveTo>
                  <a:pt x="1512" y="1234"/>
                </a:moveTo>
                <a:lnTo>
                  <a:pt x="1527" y="1248"/>
                </a:lnTo>
                <a:lnTo>
                  <a:pt x="1517" y="1260"/>
                </a:lnTo>
                <a:lnTo>
                  <a:pt x="1507" y="1274"/>
                </a:lnTo>
                <a:lnTo>
                  <a:pt x="1498" y="1287"/>
                </a:lnTo>
                <a:lnTo>
                  <a:pt x="1488" y="1301"/>
                </a:lnTo>
                <a:lnTo>
                  <a:pt x="1479" y="1315"/>
                </a:lnTo>
                <a:lnTo>
                  <a:pt x="1471" y="1330"/>
                </a:lnTo>
                <a:lnTo>
                  <a:pt x="1461" y="1344"/>
                </a:lnTo>
                <a:lnTo>
                  <a:pt x="1451" y="1358"/>
                </a:lnTo>
                <a:lnTo>
                  <a:pt x="1434" y="1390"/>
                </a:lnTo>
                <a:lnTo>
                  <a:pt x="1415" y="1419"/>
                </a:lnTo>
                <a:lnTo>
                  <a:pt x="1397" y="1453"/>
                </a:lnTo>
                <a:lnTo>
                  <a:pt x="1378" y="1484"/>
                </a:lnTo>
                <a:lnTo>
                  <a:pt x="1341" y="1550"/>
                </a:lnTo>
                <a:lnTo>
                  <a:pt x="1304" y="1618"/>
                </a:lnTo>
                <a:lnTo>
                  <a:pt x="1285" y="1652"/>
                </a:lnTo>
                <a:lnTo>
                  <a:pt x="1266" y="1687"/>
                </a:lnTo>
                <a:lnTo>
                  <a:pt x="1246" y="1720"/>
                </a:lnTo>
                <a:lnTo>
                  <a:pt x="1227" y="1755"/>
                </a:lnTo>
                <a:lnTo>
                  <a:pt x="1208" y="1788"/>
                </a:lnTo>
                <a:lnTo>
                  <a:pt x="1187" y="1823"/>
                </a:lnTo>
                <a:lnTo>
                  <a:pt x="1168" y="1856"/>
                </a:lnTo>
                <a:lnTo>
                  <a:pt x="1147" y="1889"/>
                </a:lnTo>
                <a:lnTo>
                  <a:pt x="1136" y="1907"/>
                </a:lnTo>
                <a:lnTo>
                  <a:pt x="1126" y="1922"/>
                </a:lnTo>
                <a:lnTo>
                  <a:pt x="1115" y="1938"/>
                </a:lnTo>
                <a:lnTo>
                  <a:pt x="1104" y="1954"/>
                </a:lnTo>
                <a:lnTo>
                  <a:pt x="1092" y="1969"/>
                </a:lnTo>
                <a:lnTo>
                  <a:pt x="1081" y="1985"/>
                </a:lnTo>
                <a:lnTo>
                  <a:pt x="1070" y="2001"/>
                </a:lnTo>
                <a:lnTo>
                  <a:pt x="1059" y="2017"/>
                </a:lnTo>
                <a:lnTo>
                  <a:pt x="1048" y="2032"/>
                </a:lnTo>
                <a:lnTo>
                  <a:pt x="1036" y="2046"/>
                </a:lnTo>
                <a:lnTo>
                  <a:pt x="1025" y="2062"/>
                </a:lnTo>
                <a:lnTo>
                  <a:pt x="1012" y="2076"/>
                </a:lnTo>
                <a:lnTo>
                  <a:pt x="1001" y="2090"/>
                </a:lnTo>
                <a:lnTo>
                  <a:pt x="988" y="2104"/>
                </a:lnTo>
                <a:lnTo>
                  <a:pt x="976" y="2118"/>
                </a:lnTo>
                <a:lnTo>
                  <a:pt x="963" y="2132"/>
                </a:lnTo>
                <a:lnTo>
                  <a:pt x="951" y="2146"/>
                </a:lnTo>
                <a:lnTo>
                  <a:pt x="939" y="2158"/>
                </a:lnTo>
                <a:lnTo>
                  <a:pt x="924" y="2170"/>
                </a:lnTo>
                <a:lnTo>
                  <a:pt x="911" y="2183"/>
                </a:lnTo>
                <a:lnTo>
                  <a:pt x="899" y="2195"/>
                </a:lnTo>
                <a:lnTo>
                  <a:pt x="884" y="2207"/>
                </a:lnTo>
                <a:lnTo>
                  <a:pt x="871" y="2217"/>
                </a:lnTo>
                <a:lnTo>
                  <a:pt x="857" y="2230"/>
                </a:lnTo>
                <a:lnTo>
                  <a:pt x="846" y="2212"/>
                </a:lnTo>
                <a:lnTo>
                  <a:pt x="860" y="2202"/>
                </a:lnTo>
                <a:lnTo>
                  <a:pt x="873" y="2191"/>
                </a:lnTo>
                <a:lnTo>
                  <a:pt x="887" y="2179"/>
                </a:lnTo>
                <a:lnTo>
                  <a:pt x="900" y="2167"/>
                </a:lnTo>
                <a:lnTo>
                  <a:pt x="913" y="2155"/>
                </a:lnTo>
                <a:lnTo>
                  <a:pt x="926" y="2142"/>
                </a:lnTo>
                <a:lnTo>
                  <a:pt x="939" y="2130"/>
                </a:lnTo>
                <a:lnTo>
                  <a:pt x="950" y="2118"/>
                </a:lnTo>
                <a:lnTo>
                  <a:pt x="963" y="2104"/>
                </a:lnTo>
                <a:lnTo>
                  <a:pt x="974" y="2090"/>
                </a:lnTo>
                <a:lnTo>
                  <a:pt x="987" y="2076"/>
                </a:lnTo>
                <a:lnTo>
                  <a:pt x="998" y="2062"/>
                </a:lnTo>
                <a:lnTo>
                  <a:pt x="1011" y="2048"/>
                </a:lnTo>
                <a:lnTo>
                  <a:pt x="1022" y="2034"/>
                </a:lnTo>
                <a:lnTo>
                  <a:pt x="1033" y="2018"/>
                </a:lnTo>
                <a:lnTo>
                  <a:pt x="1044" y="2004"/>
                </a:lnTo>
                <a:lnTo>
                  <a:pt x="1056" y="1989"/>
                </a:lnTo>
                <a:lnTo>
                  <a:pt x="1067" y="1973"/>
                </a:lnTo>
                <a:lnTo>
                  <a:pt x="1078" y="1957"/>
                </a:lnTo>
                <a:lnTo>
                  <a:pt x="1089" y="1942"/>
                </a:lnTo>
                <a:lnTo>
                  <a:pt x="1099" y="1926"/>
                </a:lnTo>
                <a:lnTo>
                  <a:pt x="1110" y="1910"/>
                </a:lnTo>
                <a:lnTo>
                  <a:pt x="1120" y="1894"/>
                </a:lnTo>
                <a:lnTo>
                  <a:pt x="1131" y="1877"/>
                </a:lnTo>
                <a:lnTo>
                  <a:pt x="1152" y="1846"/>
                </a:lnTo>
                <a:lnTo>
                  <a:pt x="1173" y="1811"/>
                </a:lnTo>
                <a:lnTo>
                  <a:pt x="1192" y="1777"/>
                </a:lnTo>
                <a:lnTo>
                  <a:pt x="1211" y="1744"/>
                </a:lnTo>
                <a:lnTo>
                  <a:pt x="1230" y="1709"/>
                </a:lnTo>
                <a:lnTo>
                  <a:pt x="1250" y="1676"/>
                </a:lnTo>
                <a:lnTo>
                  <a:pt x="1269" y="1641"/>
                </a:lnTo>
                <a:lnTo>
                  <a:pt x="1288" y="1608"/>
                </a:lnTo>
                <a:lnTo>
                  <a:pt x="1325" y="1540"/>
                </a:lnTo>
                <a:lnTo>
                  <a:pt x="1362" y="1474"/>
                </a:lnTo>
                <a:lnTo>
                  <a:pt x="1381" y="1440"/>
                </a:lnTo>
                <a:lnTo>
                  <a:pt x="1399" y="1409"/>
                </a:lnTo>
                <a:lnTo>
                  <a:pt x="1418" y="1377"/>
                </a:lnTo>
                <a:lnTo>
                  <a:pt x="1435" y="1348"/>
                </a:lnTo>
                <a:lnTo>
                  <a:pt x="1445" y="1332"/>
                </a:lnTo>
                <a:lnTo>
                  <a:pt x="1455" y="1318"/>
                </a:lnTo>
                <a:lnTo>
                  <a:pt x="1464" y="1304"/>
                </a:lnTo>
                <a:lnTo>
                  <a:pt x="1474" y="1288"/>
                </a:lnTo>
                <a:lnTo>
                  <a:pt x="1483" y="1274"/>
                </a:lnTo>
                <a:lnTo>
                  <a:pt x="1493" y="1262"/>
                </a:lnTo>
                <a:lnTo>
                  <a:pt x="1503" y="1248"/>
                </a:lnTo>
                <a:lnTo>
                  <a:pt x="1512" y="1234"/>
                </a:lnTo>
                <a:close/>
                <a:moveTo>
                  <a:pt x="3050" y="82"/>
                </a:moveTo>
                <a:lnTo>
                  <a:pt x="3054" y="103"/>
                </a:lnTo>
                <a:lnTo>
                  <a:pt x="3033" y="106"/>
                </a:lnTo>
                <a:lnTo>
                  <a:pt x="3012" y="110"/>
                </a:lnTo>
                <a:lnTo>
                  <a:pt x="2991" y="115"/>
                </a:lnTo>
                <a:lnTo>
                  <a:pt x="2969" y="118"/>
                </a:lnTo>
                <a:lnTo>
                  <a:pt x="2948" y="124"/>
                </a:lnTo>
                <a:lnTo>
                  <a:pt x="2925" y="129"/>
                </a:lnTo>
                <a:lnTo>
                  <a:pt x="2905" y="136"/>
                </a:lnTo>
                <a:lnTo>
                  <a:pt x="2882" y="143"/>
                </a:lnTo>
                <a:lnTo>
                  <a:pt x="2860" y="148"/>
                </a:lnTo>
                <a:lnTo>
                  <a:pt x="2837" y="157"/>
                </a:lnTo>
                <a:lnTo>
                  <a:pt x="2815" y="164"/>
                </a:lnTo>
                <a:lnTo>
                  <a:pt x="2792" y="173"/>
                </a:lnTo>
                <a:lnTo>
                  <a:pt x="2770" y="181"/>
                </a:lnTo>
                <a:lnTo>
                  <a:pt x="2748" y="190"/>
                </a:lnTo>
                <a:lnTo>
                  <a:pt x="2725" y="200"/>
                </a:lnTo>
                <a:lnTo>
                  <a:pt x="2701" y="211"/>
                </a:lnTo>
                <a:lnTo>
                  <a:pt x="2679" y="221"/>
                </a:lnTo>
                <a:lnTo>
                  <a:pt x="2655" y="232"/>
                </a:lnTo>
                <a:lnTo>
                  <a:pt x="2632" y="244"/>
                </a:lnTo>
                <a:lnTo>
                  <a:pt x="2608" y="256"/>
                </a:lnTo>
                <a:lnTo>
                  <a:pt x="2584" y="269"/>
                </a:lnTo>
                <a:lnTo>
                  <a:pt x="2562" y="281"/>
                </a:lnTo>
                <a:lnTo>
                  <a:pt x="2538" y="295"/>
                </a:lnTo>
                <a:lnTo>
                  <a:pt x="2514" y="309"/>
                </a:lnTo>
                <a:lnTo>
                  <a:pt x="2490" y="323"/>
                </a:lnTo>
                <a:lnTo>
                  <a:pt x="2466" y="337"/>
                </a:lnTo>
                <a:lnTo>
                  <a:pt x="2442" y="352"/>
                </a:lnTo>
                <a:lnTo>
                  <a:pt x="2418" y="368"/>
                </a:lnTo>
                <a:lnTo>
                  <a:pt x="2394" y="384"/>
                </a:lnTo>
                <a:lnTo>
                  <a:pt x="2368" y="401"/>
                </a:lnTo>
                <a:lnTo>
                  <a:pt x="2344" y="419"/>
                </a:lnTo>
                <a:lnTo>
                  <a:pt x="2320" y="436"/>
                </a:lnTo>
                <a:lnTo>
                  <a:pt x="2296" y="454"/>
                </a:lnTo>
                <a:lnTo>
                  <a:pt x="2270" y="473"/>
                </a:lnTo>
                <a:lnTo>
                  <a:pt x="2246" y="492"/>
                </a:lnTo>
                <a:lnTo>
                  <a:pt x="2222" y="511"/>
                </a:lnTo>
                <a:lnTo>
                  <a:pt x="2196" y="531"/>
                </a:lnTo>
                <a:lnTo>
                  <a:pt x="2172" y="551"/>
                </a:lnTo>
                <a:lnTo>
                  <a:pt x="2147" y="572"/>
                </a:lnTo>
                <a:lnTo>
                  <a:pt x="2123" y="593"/>
                </a:lnTo>
                <a:lnTo>
                  <a:pt x="2097" y="614"/>
                </a:lnTo>
                <a:lnTo>
                  <a:pt x="2073" y="637"/>
                </a:lnTo>
                <a:lnTo>
                  <a:pt x="2047" y="660"/>
                </a:lnTo>
                <a:lnTo>
                  <a:pt x="2023" y="682"/>
                </a:lnTo>
                <a:lnTo>
                  <a:pt x="1998" y="707"/>
                </a:lnTo>
                <a:lnTo>
                  <a:pt x="1972" y="731"/>
                </a:lnTo>
                <a:lnTo>
                  <a:pt x="1948" y="756"/>
                </a:lnTo>
                <a:lnTo>
                  <a:pt x="1922" y="780"/>
                </a:lnTo>
                <a:lnTo>
                  <a:pt x="1898" y="806"/>
                </a:lnTo>
                <a:lnTo>
                  <a:pt x="1873" y="833"/>
                </a:lnTo>
                <a:lnTo>
                  <a:pt x="1849" y="859"/>
                </a:lnTo>
                <a:lnTo>
                  <a:pt x="1823" y="887"/>
                </a:lnTo>
                <a:lnTo>
                  <a:pt x="1799" y="913"/>
                </a:lnTo>
                <a:lnTo>
                  <a:pt x="1773" y="941"/>
                </a:lnTo>
                <a:lnTo>
                  <a:pt x="1748" y="971"/>
                </a:lnTo>
                <a:lnTo>
                  <a:pt x="1724" y="999"/>
                </a:lnTo>
                <a:lnTo>
                  <a:pt x="1698" y="1028"/>
                </a:lnTo>
                <a:lnTo>
                  <a:pt x="1674" y="1058"/>
                </a:lnTo>
                <a:lnTo>
                  <a:pt x="1650" y="1089"/>
                </a:lnTo>
                <a:lnTo>
                  <a:pt x="1624" y="1119"/>
                </a:lnTo>
                <a:lnTo>
                  <a:pt x="1600" y="1150"/>
                </a:lnTo>
                <a:lnTo>
                  <a:pt x="1575" y="1182"/>
                </a:lnTo>
                <a:lnTo>
                  <a:pt x="1551" y="1215"/>
                </a:lnTo>
                <a:lnTo>
                  <a:pt x="1527" y="1248"/>
                </a:lnTo>
                <a:lnTo>
                  <a:pt x="1512" y="1234"/>
                </a:lnTo>
                <a:lnTo>
                  <a:pt x="1536" y="1201"/>
                </a:lnTo>
                <a:lnTo>
                  <a:pt x="1560" y="1170"/>
                </a:lnTo>
                <a:lnTo>
                  <a:pt x="1586" y="1138"/>
                </a:lnTo>
                <a:lnTo>
                  <a:pt x="1610" y="1107"/>
                </a:lnTo>
                <a:lnTo>
                  <a:pt x="1636" y="1075"/>
                </a:lnTo>
                <a:lnTo>
                  <a:pt x="1660" y="1044"/>
                </a:lnTo>
                <a:lnTo>
                  <a:pt x="1685" y="1014"/>
                </a:lnTo>
                <a:lnTo>
                  <a:pt x="1709" y="985"/>
                </a:lnTo>
                <a:lnTo>
                  <a:pt x="1735" y="957"/>
                </a:lnTo>
                <a:lnTo>
                  <a:pt x="1759" y="927"/>
                </a:lnTo>
                <a:lnTo>
                  <a:pt x="1785" y="899"/>
                </a:lnTo>
                <a:lnTo>
                  <a:pt x="1810" y="871"/>
                </a:lnTo>
                <a:lnTo>
                  <a:pt x="1834" y="845"/>
                </a:lnTo>
                <a:lnTo>
                  <a:pt x="1860" y="817"/>
                </a:lnTo>
                <a:lnTo>
                  <a:pt x="1886" y="791"/>
                </a:lnTo>
                <a:lnTo>
                  <a:pt x="1910" y="766"/>
                </a:lnTo>
                <a:lnTo>
                  <a:pt x="1935" y="740"/>
                </a:lnTo>
                <a:lnTo>
                  <a:pt x="1961" y="716"/>
                </a:lnTo>
                <a:lnTo>
                  <a:pt x="1985" y="691"/>
                </a:lnTo>
                <a:lnTo>
                  <a:pt x="2011" y="668"/>
                </a:lnTo>
                <a:lnTo>
                  <a:pt x="2035" y="644"/>
                </a:lnTo>
                <a:lnTo>
                  <a:pt x="2060" y="621"/>
                </a:lnTo>
                <a:lnTo>
                  <a:pt x="2086" y="599"/>
                </a:lnTo>
                <a:lnTo>
                  <a:pt x="2110" y="578"/>
                </a:lnTo>
                <a:lnTo>
                  <a:pt x="2136" y="555"/>
                </a:lnTo>
                <a:lnTo>
                  <a:pt x="2160" y="534"/>
                </a:lnTo>
                <a:lnTo>
                  <a:pt x="2185" y="515"/>
                </a:lnTo>
                <a:lnTo>
                  <a:pt x="2211" y="494"/>
                </a:lnTo>
                <a:lnTo>
                  <a:pt x="2235" y="475"/>
                </a:lnTo>
                <a:lnTo>
                  <a:pt x="2261" y="455"/>
                </a:lnTo>
                <a:lnTo>
                  <a:pt x="2285" y="436"/>
                </a:lnTo>
                <a:lnTo>
                  <a:pt x="2309" y="419"/>
                </a:lnTo>
                <a:lnTo>
                  <a:pt x="2334" y="401"/>
                </a:lnTo>
                <a:lnTo>
                  <a:pt x="2358" y="384"/>
                </a:lnTo>
                <a:lnTo>
                  <a:pt x="2382" y="366"/>
                </a:lnTo>
                <a:lnTo>
                  <a:pt x="2408" y="351"/>
                </a:lnTo>
                <a:lnTo>
                  <a:pt x="2432" y="335"/>
                </a:lnTo>
                <a:lnTo>
                  <a:pt x="2456" y="319"/>
                </a:lnTo>
                <a:lnTo>
                  <a:pt x="2480" y="305"/>
                </a:lnTo>
                <a:lnTo>
                  <a:pt x="2504" y="290"/>
                </a:lnTo>
                <a:lnTo>
                  <a:pt x="2528" y="276"/>
                </a:lnTo>
                <a:lnTo>
                  <a:pt x="2552" y="263"/>
                </a:lnTo>
                <a:lnTo>
                  <a:pt x="2576" y="249"/>
                </a:lnTo>
                <a:lnTo>
                  <a:pt x="2600" y="237"/>
                </a:lnTo>
                <a:lnTo>
                  <a:pt x="2624" y="225"/>
                </a:lnTo>
                <a:lnTo>
                  <a:pt x="2648" y="213"/>
                </a:lnTo>
                <a:lnTo>
                  <a:pt x="2671" y="202"/>
                </a:lnTo>
                <a:lnTo>
                  <a:pt x="2695" y="192"/>
                </a:lnTo>
                <a:lnTo>
                  <a:pt x="2717" y="181"/>
                </a:lnTo>
                <a:lnTo>
                  <a:pt x="2741" y="171"/>
                </a:lnTo>
                <a:lnTo>
                  <a:pt x="2764" y="162"/>
                </a:lnTo>
                <a:lnTo>
                  <a:pt x="2788" y="153"/>
                </a:lnTo>
                <a:lnTo>
                  <a:pt x="2810" y="145"/>
                </a:lnTo>
                <a:lnTo>
                  <a:pt x="2833" y="136"/>
                </a:lnTo>
                <a:lnTo>
                  <a:pt x="2855" y="129"/>
                </a:lnTo>
                <a:lnTo>
                  <a:pt x="2877" y="122"/>
                </a:lnTo>
                <a:lnTo>
                  <a:pt x="2900" y="115"/>
                </a:lnTo>
                <a:lnTo>
                  <a:pt x="2922" y="110"/>
                </a:lnTo>
                <a:lnTo>
                  <a:pt x="2943" y="104"/>
                </a:lnTo>
                <a:lnTo>
                  <a:pt x="2966" y="99"/>
                </a:lnTo>
                <a:lnTo>
                  <a:pt x="2986" y="94"/>
                </a:lnTo>
                <a:lnTo>
                  <a:pt x="3009" y="89"/>
                </a:lnTo>
                <a:lnTo>
                  <a:pt x="3030" y="85"/>
                </a:lnTo>
                <a:lnTo>
                  <a:pt x="3050" y="82"/>
                </a:lnTo>
                <a:close/>
                <a:moveTo>
                  <a:pt x="4178" y="0"/>
                </a:moveTo>
                <a:lnTo>
                  <a:pt x="4182" y="21"/>
                </a:lnTo>
                <a:lnTo>
                  <a:pt x="4166" y="22"/>
                </a:lnTo>
                <a:lnTo>
                  <a:pt x="4148" y="24"/>
                </a:lnTo>
                <a:lnTo>
                  <a:pt x="4126" y="28"/>
                </a:lnTo>
                <a:lnTo>
                  <a:pt x="4102" y="29"/>
                </a:lnTo>
                <a:lnTo>
                  <a:pt x="4045" y="33"/>
                </a:lnTo>
                <a:lnTo>
                  <a:pt x="3978" y="38"/>
                </a:lnTo>
                <a:lnTo>
                  <a:pt x="3904" y="42"/>
                </a:lnTo>
                <a:lnTo>
                  <a:pt x="3826" y="47"/>
                </a:lnTo>
                <a:lnTo>
                  <a:pt x="3741" y="50"/>
                </a:lnTo>
                <a:lnTo>
                  <a:pt x="3654" y="56"/>
                </a:lnTo>
                <a:lnTo>
                  <a:pt x="3566" y="61"/>
                </a:lnTo>
                <a:lnTo>
                  <a:pt x="3478" y="66"/>
                </a:lnTo>
                <a:lnTo>
                  <a:pt x="3393" y="71"/>
                </a:lnTo>
                <a:lnTo>
                  <a:pt x="3312" y="78"/>
                </a:lnTo>
                <a:lnTo>
                  <a:pt x="3273" y="80"/>
                </a:lnTo>
                <a:lnTo>
                  <a:pt x="3235" y="83"/>
                </a:lnTo>
                <a:lnTo>
                  <a:pt x="3199" y="87"/>
                </a:lnTo>
                <a:lnTo>
                  <a:pt x="3166" y="90"/>
                </a:lnTo>
                <a:lnTo>
                  <a:pt x="3134" y="92"/>
                </a:lnTo>
                <a:lnTo>
                  <a:pt x="3105" y="96"/>
                </a:lnTo>
                <a:lnTo>
                  <a:pt x="3078" y="99"/>
                </a:lnTo>
                <a:lnTo>
                  <a:pt x="3054" y="103"/>
                </a:lnTo>
                <a:lnTo>
                  <a:pt x="3050" y="82"/>
                </a:lnTo>
                <a:lnTo>
                  <a:pt x="3076" y="78"/>
                </a:lnTo>
                <a:lnTo>
                  <a:pt x="3102" y="75"/>
                </a:lnTo>
                <a:lnTo>
                  <a:pt x="3132" y="73"/>
                </a:lnTo>
                <a:lnTo>
                  <a:pt x="3164" y="69"/>
                </a:lnTo>
                <a:lnTo>
                  <a:pt x="3198" y="66"/>
                </a:lnTo>
                <a:lnTo>
                  <a:pt x="3233" y="63"/>
                </a:lnTo>
                <a:lnTo>
                  <a:pt x="3272" y="61"/>
                </a:lnTo>
                <a:lnTo>
                  <a:pt x="3310" y="57"/>
                </a:lnTo>
                <a:lnTo>
                  <a:pt x="3392" y="52"/>
                </a:lnTo>
                <a:lnTo>
                  <a:pt x="3478" y="45"/>
                </a:lnTo>
                <a:lnTo>
                  <a:pt x="3565" y="40"/>
                </a:lnTo>
                <a:lnTo>
                  <a:pt x="3653" y="36"/>
                </a:lnTo>
                <a:lnTo>
                  <a:pt x="3741" y="31"/>
                </a:lnTo>
                <a:lnTo>
                  <a:pt x="3824" y="26"/>
                </a:lnTo>
                <a:lnTo>
                  <a:pt x="3904" y="21"/>
                </a:lnTo>
                <a:lnTo>
                  <a:pt x="3978" y="17"/>
                </a:lnTo>
                <a:lnTo>
                  <a:pt x="4044" y="12"/>
                </a:lnTo>
                <a:lnTo>
                  <a:pt x="4100" y="8"/>
                </a:lnTo>
                <a:lnTo>
                  <a:pt x="4124" y="7"/>
                </a:lnTo>
                <a:lnTo>
                  <a:pt x="4146" y="5"/>
                </a:lnTo>
                <a:lnTo>
                  <a:pt x="4164" y="1"/>
                </a:lnTo>
                <a:lnTo>
                  <a:pt x="4178" y="0"/>
                </a:ln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400">
              <a:cs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499992" y="2215897"/>
            <a:ext cx="11969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200" dirty="0" smtClean="0">
                <a:latin typeface="+mn-lt"/>
                <a:cs typeface="Arial" charset="0"/>
              </a:rPr>
              <a:t>Россия</a:t>
            </a:r>
            <a:endParaRPr lang="ru-RU" sz="1200" dirty="0">
              <a:latin typeface="+mn-lt"/>
              <a:cs typeface="Arial" charset="0"/>
            </a:endParaRPr>
          </a:p>
        </p:txBody>
      </p:sp>
      <p:sp>
        <p:nvSpPr>
          <p:cNvPr id="15" name="Line 35"/>
          <p:cNvSpPr>
            <a:spLocks noChangeShapeType="1"/>
          </p:cNvSpPr>
          <p:nvPr/>
        </p:nvSpPr>
        <p:spPr bwMode="auto">
          <a:xfrm flipV="1">
            <a:off x="1609973" y="2053352"/>
            <a:ext cx="0" cy="28082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39"/>
          <p:cNvSpPr>
            <a:spLocks noChangeShapeType="1"/>
          </p:cNvSpPr>
          <p:nvPr/>
        </p:nvSpPr>
        <p:spPr bwMode="auto">
          <a:xfrm flipV="1">
            <a:off x="1595686" y="4847352"/>
            <a:ext cx="5135562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Oval 29"/>
          <p:cNvSpPr>
            <a:spLocks noChangeArrowheads="1"/>
          </p:cNvSpPr>
          <p:nvPr/>
        </p:nvSpPr>
        <p:spPr bwMode="auto">
          <a:xfrm>
            <a:off x="4804023" y="249626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400">
              <a:cs typeface="Arial" charset="0"/>
            </a:endParaRPr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5592776" y="1844824"/>
            <a:ext cx="1571512" cy="702225"/>
          </a:xfrm>
          <a:custGeom>
            <a:avLst/>
            <a:gdLst>
              <a:gd name="T0" fmla="*/ 1197218035 w 4182"/>
              <a:gd name="T1" fmla="*/ 2147483647 h 2544"/>
              <a:gd name="T2" fmla="*/ 1095733531 w 4182"/>
              <a:gd name="T3" fmla="*/ 2147483647 h 2544"/>
              <a:gd name="T4" fmla="*/ 991308798 w 4182"/>
              <a:gd name="T5" fmla="*/ 2147483647 h 2544"/>
              <a:gd name="T6" fmla="*/ 775103854 w 4182"/>
              <a:gd name="T7" fmla="*/ 2147483647 h 2544"/>
              <a:gd name="T8" fmla="*/ 541248797 w 4182"/>
              <a:gd name="T9" fmla="*/ 2147483647 h 2544"/>
              <a:gd name="T10" fmla="*/ 195614833 w 4182"/>
              <a:gd name="T11" fmla="*/ 2147483647 h 2544"/>
              <a:gd name="T12" fmla="*/ 279449378 w 4182"/>
              <a:gd name="T13" fmla="*/ 2147483647 h 2544"/>
              <a:gd name="T14" fmla="*/ 575076148 w 4182"/>
              <a:gd name="T15" fmla="*/ 2147483647 h 2544"/>
              <a:gd name="T16" fmla="*/ 803048293 w 4182"/>
              <a:gd name="T17" fmla="*/ 2147483647 h 2544"/>
              <a:gd name="T18" fmla="*/ 998661823 w 4182"/>
              <a:gd name="T19" fmla="*/ 2147483647 h 2544"/>
              <a:gd name="T20" fmla="*/ 1100146327 w 4182"/>
              <a:gd name="T21" fmla="*/ 2147483647 h 2544"/>
              <a:gd name="T22" fmla="*/ 1197218035 w 4182"/>
              <a:gd name="T23" fmla="*/ 2147483647 h 2544"/>
              <a:gd name="T24" fmla="*/ 2147483647 w 4182"/>
              <a:gd name="T25" fmla="*/ 1210882364 h 2544"/>
              <a:gd name="T26" fmla="*/ 2147483647 w 4182"/>
              <a:gd name="T27" fmla="*/ 1291607757 h 2544"/>
              <a:gd name="T28" fmla="*/ 1972321889 w 4182"/>
              <a:gd name="T29" fmla="*/ 1489577030 h 2544"/>
              <a:gd name="T30" fmla="*/ 1776707132 w 4182"/>
              <a:gd name="T31" fmla="*/ 1718298975 h 2544"/>
              <a:gd name="T32" fmla="*/ 1639923937 w 4182"/>
              <a:gd name="T33" fmla="*/ 1862451321 h 2544"/>
              <a:gd name="T34" fmla="*/ 1541382115 w 4182"/>
              <a:gd name="T35" fmla="*/ 1952787724 h 2544"/>
              <a:gd name="T36" fmla="*/ 1435484815 w 4182"/>
              <a:gd name="T37" fmla="*/ 2035435713 h 2544"/>
              <a:gd name="T38" fmla="*/ 1322234489 w 4182"/>
              <a:gd name="T39" fmla="*/ 2109434482 h 2544"/>
              <a:gd name="T40" fmla="*/ 1283994036 w 4182"/>
              <a:gd name="T41" fmla="*/ 2105589289 h 2544"/>
              <a:gd name="T42" fmla="*/ 1397244668 w 4182"/>
              <a:gd name="T43" fmla="*/ 2035435713 h 2544"/>
              <a:gd name="T44" fmla="*/ 1503140742 w 4182"/>
              <a:gd name="T45" fmla="*/ 1954709335 h 2544"/>
              <a:gd name="T46" fmla="*/ 1601683790 w 4182"/>
              <a:gd name="T47" fmla="*/ 1866295528 h 2544"/>
              <a:gd name="T48" fmla="*/ 1725229823 w 4182"/>
              <a:gd name="T49" fmla="*/ 1740402920 h 2544"/>
              <a:gd name="T50" fmla="*/ 1894370254 w 4182"/>
              <a:gd name="T51" fmla="*/ 1545316555 h 2544"/>
              <a:gd name="T52" fmla="*/ 2110575198 w 4182"/>
              <a:gd name="T53" fmla="*/ 1295451964 h 2544"/>
              <a:gd name="T54" fmla="*/ 2147483647 w 4182"/>
              <a:gd name="T55" fmla="*/ 1212803975 h 2544"/>
              <a:gd name="T56" fmla="*/ 2147483647 w 4182"/>
              <a:gd name="T57" fmla="*/ 105712277 h 2544"/>
              <a:gd name="T58" fmla="*/ 2147483647 w 4182"/>
              <a:gd name="T59" fmla="*/ 137425291 h 2544"/>
              <a:gd name="T60" fmla="*/ 2147483647 w 4182"/>
              <a:gd name="T61" fmla="*/ 182593493 h 2544"/>
              <a:gd name="T62" fmla="*/ 2147483647 w 4182"/>
              <a:gd name="T63" fmla="*/ 246020446 h 2544"/>
              <a:gd name="T64" fmla="*/ 2147483647 w 4182"/>
              <a:gd name="T65" fmla="*/ 323862991 h 2544"/>
              <a:gd name="T66" fmla="*/ 2147483647 w 4182"/>
              <a:gd name="T67" fmla="*/ 419003914 h 2544"/>
              <a:gd name="T68" fmla="*/ 2147483647 w 4182"/>
              <a:gd name="T69" fmla="*/ 529520802 h 2544"/>
              <a:gd name="T70" fmla="*/ 2147483647 w 4182"/>
              <a:gd name="T71" fmla="*/ 655414396 h 2544"/>
              <a:gd name="T72" fmla="*/ 2147483647 w 4182"/>
              <a:gd name="T73" fmla="*/ 800528040 h 2544"/>
              <a:gd name="T74" fmla="*/ 2147483647 w 4182"/>
              <a:gd name="T75" fmla="*/ 960056228 h 2544"/>
              <a:gd name="T76" fmla="*/ 2147483647 w 4182"/>
              <a:gd name="T77" fmla="*/ 1135922790 h 2544"/>
              <a:gd name="T78" fmla="*/ 2147483647 w 4182"/>
              <a:gd name="T79" fmla="*/ 1093638483 h 2544"/>
              <a:gd name="T80" fmla="*/ 2147483647 w 4182"/>
              <a:gd name="T81" fmla="*/ 919693532 h 2544"/>
              <a:gd name="T82" fmla="*/ 2147483647 w 4182"/>
              <a:gd name="T83" fmla="*/ 760165344 h 2544"/>
              <a:gd name="T84" fmla="*/ 2147483647 w 4182"/>
              <a:gd name="T85" fmla="*/ 618894921 h 2544"/>
              <a:gd name="T86" fmla="*/ 2147483647 w 4182"/>
              <a:gd name="T87" fmla="*/ 494923801 h 2544"/>
              <a:gd name="T88" fmla="*/ 2147483647 w 4182"/>
              <a:gd name="T89" fmla="*/ 385368334 h 2544"/>
              <a:gd name="T90" fmla="*/ 2147483647 w 4182"/>
              <a:gd name="T91" fmla="*/ 293110320 h 2544"/>
              <a:gd name="T92" fmla="*/ 2147483647 w 4182"/>
              <a:gd name="T93" fmla="*/ 216229073 h 2544"/>
              <a:gd name="T94" fmla="*/ 2147483647 w 4182"/>
              <a:gd name="T95" fmla="*/ 155685029 h 2544"/>
              <a:gd name="T96" fmla="*/ 2147483647 w 4182"/>
              <a:gd name="T97" fmla="*/ 110516796 h 2544"/>
              <a:gd name="T98" fmla="*/ 2147483647 w 4182"/>
              <a:gd name="T99" fmla="*/ 81686721 h 2544"/>
              <a:gd name="T100" fmla="*/ 2147483647 w 4182"/>
              <a:gd name="T101" fmla="*/ 26908472 h 2544"/>
              <a:gd name="T102" fmla="*/ 2147483647 w 4182"/>
              <a:gd name="T103" fmla="*/ 48051126 h 2544"/>
              <a:gd name="T104" fmla="*/ 2147483647 w 4182"/>
              <a:gd name="T105" fmla="*/ 76881216 h 2544"/>
              <a:gd name="T106" fmla="*/ 2147483647 w 4182"/>
              <a:gd name="T107" fmla="*/ 95140954 h 2544"/>
              <a:gd name="T108" fmla="*/ 2147483647 w 4182"/>
              <a:gd name="T109" fmla="*/ 66309893 h 2544"/>
              <a:gd name="T110" fmla="*/ 2147483647 w 4182"/>
              <a:gd name="T111" fmla="*/ 43245620 h 2544"/>
              <a:gd name="T112" fmla="*/ 2147483647 w 4182"/>
              <a:gd name="T113" fmla="*/ 16337149 h 2544"/>
              <a:gd name="T114" fmla="*/ 2147483647 w 4182"/>
              <a:gd name="T115" fmla="*/ 0 h 25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182"/>
              <a:gd name="T175" fmla="*/ 0 h 2544"/>
              <a:gd name="T176" fmla="*/ 4182 w 4182"/>
              <a:gd name="T177" fmla="*/ 2544 h 254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182" h="2544">
                <a:moveTo>
                  <a:pt x="846" y="2212"/>
                </a:moveTo>
                <a:lnTo>
                  <a:pt x="857" y="2230"/>
                </a:lnTo>
                <a:lnTo>
                  <a:pt x="846" y="2237"/>
                </a:lnTo>
                <a:lnTo>
                  <a:pt x="835" y="2245"/>
                </a:lnTo>
                <a:lnTo>
                  <a:pt x="825" y="2254"/>
                </a:lnTo>
                <a:lnTo>
                  <a:pt x="814" y="2261"/>
                </a:lnTo>
                <a:lnTo>
                  <a:pt x="802" y="2270"/>
                </a:lnTo>
                <a:lnTo>
                  <a:pt x="791" y="2277"/>
                </a:lnTo>
                <a:lnTo>
                  <a:pt x="778" y="2284"/>
                </a:lnTo>
                <a:lnTo>
                  <a:pt x="767" y="2291"/>
                </a:lnTo>
                <a:lnTo>
                  <a:pt x="756" y="2298"/>
                </a:lnTo>
                <a:lnTo>
                  <a:pt x="745" y="2305"/>
                </a:lnTo>
                <a:lnTo>
                  <a:pt x="734" y="2312"/>
                </a:lnTo>
                <a:lnTo>
                  <a:pt x="722" y="2317"/>
                </a:lnTo>
                <a:lnTo>
                  <a:pt x="710" y="2324"/>
                </a:lnTo>
                <a:lnTo>
                  <a:pt x="698" y="2329"/>
                </a:lnTo>
                <a:lnTo>
                  <a:pt x="687" y="2336"/>
                </a:lnTo>
                <a:lnTo>
                  <a:pt x="674" y="2341"/>
                </a:lnTo>
                <a:lnTo>
                  <a:pt x="650" y="2354"/>
                </a:lnTo>
                <a:lnTo>
                  <a:pt x="626" y="2364"/>
                </a:lnTo>
                <a:lnTo>
                  <a:pt x="602" y="2375"/>
                </a:lnTo>
                <a:lnTo>
                  <a:pt x="578" y="2383"/>
                </a:lnTo>
                <a:lnTo>
                  <a:pt x="553" y="2394"/>
                </a:lnTo>
                <a:lnTo>
                  <a:pt x="527" y="2403"/>
                </a:lnTo>
                <a:lnTo>
                  <a:pt x="501" y="2411"/>
                </a:lnTo>
                <a:lnTo>
                  <a:pt x="476" y="2420"/>
                </a:lnTo>
                <a:lnTo>
                  <a:pt x="448" y="2429"/>
                </a:lnTo>
                <a:lnTo>
                  <a:pt x="423" y="2436"/>
                </a:lnTo>
                <a:lnTo>
                  <a:pt x="396" y="2444"/>
                </a:lnTo>
                <a:lnTo>
                  <a:pt x="368" y="2451"/>
                </a:lnTo>
                <a:lnTo>
                  <a:pt x="339" y="2458"/>
                </a:lnTo>
                <a:lnTo>
                  <a:pt x="311" y="2467"/>
                </a:lnTo>
                <a:lnTo>
                  <a:pt x="283" y="2474"/>
                </a:lnTo>
                <a:lnTo>
                  <a:pt x="253" y="2481"/>
                </a:lnTo>
                <a:lnTo>
                  <a:pt x="194" y="2497"/>
                </a:lnTo>
                <a:lnTo>
                  <a:pt x="133" y="2511"/>
                </a:lnTo>
                <a:lnTo>
                  <a:pt x="69" y="2527"/>
                </a:lnTo>
                <a:lnTo>
                  <a:pt x="3" y="2544"/>
                </a:lnTo>
                <a:lnTo>
                  <a:pt x="0" y="2523"/>
                </a:lnTo>
                <a:lnTo>
                  <a:pt x="65" y="2507"/>
                </a:lnTo>
                <a:lnTo>
                  <a:pt x="128" y="2492"/>
                </a:lnTo>
                <a:lnTo>
                  <a:pt x="190" y="2476"/>
                </a:lnTo>
                <a:lnTo>
                  <a:pt x="250" y="2462"/>
                </a:lnTo>
                <a:lnTo>
                  <a:pt x="279" y="2453"/>
                </a:lnTo>
                <a:lnTo>
                  <a:pt x="307" y="2446"/>
                </a:lnTo>
                <a:lnTo>
                  <a:pt x="335" y="2439"/>
                </a:lnTo>
                <a:lnTo>
                  <a:pt x="363" y="2432"/>
                </a:lnTo>
                <a:lnTo>
                  <a:pt x="391" y="2424"/>
                </a:lnTo>
                <a:lnTo>
                  <a:pt x="418" y="2417"/>
                </a:lnTo>
                <a:lnTo>
                  <a:pt x="444" y="2408"/>
                </a:lnTo>
                <a:lnTo>
                  <a:pt x="471" y="2401"/>
                </a:lnTo>
                <a:lnTo>
                  <a:pt x="496" y="2392"/>
                </a:lnTo>
                <a:lnTo>
                  <a:pt x="522" y="2383"/>
                </a:lnTo>
                <a:lnTo>
                  <a:pt x="546" y="2375"/>
                </a:lnTo>
                <a:lnTo>
                  <a:pt x="572" y="2364"/>
                </a:lnTo>
                <a:lnTo>
                  <a:pt x="596" y="2355"/>
                </a:lnTo>
                <a:lnTo>
                  <a:pt x="620" y="2345"/>
                </a:lnTo>
                <a:lnTo>
                  <a:pt x="644" y="2334"/>
                </a:lnTo>
                <a:lnTo>
                  <a:pt x="666" y="2322"/>
                </a:lnTo>
                <a:lnTo>
                  <a:pt x="679" y="2317"/>
                </a:lnTo>
                <a:lnTo>
                  <a:pt x="690" y="2312"/>
                </a:lnTo>
                <a:lnTo>
                  <a:pt x="702" y="2305"/>
                </a:lnTo>
                <a:lnTo>
                  <a:pt x="713" y="2300"/>
                </a:lnTo>
                <a:lnTo>
                  <a:pt x="724" y="2293"/>
                </a:lnTo>
                <a:lnTo>
                  <a:pt x="737" y="2286"/>
                </a:lnTo>
                <a:lnTo>
                  <a:pt x="748" y="2280"/>
                </a:lnTo>
                <a:lnTo>
                  <a:pt x="759" y="2273"/>
                </a:lnTo>
                <a:lnTo>
                  <a:pt x="770" y="2266"/>
                </a:lnTo>
                <a:lnTo>
                  <a:pt x="780" y="2259"/>
                </a:lnTo>
                <a:lnTo>
                  <a:pt x="791" y="2252"/>
                </a:lnTo>
                <a:lnTo>
                  <a:pt x="802" y="2244"/>
                </a:lnTo>
                <a:lnTo>
                  <a:pt x="814" y="2237"/>
                </a:lnTo>
                <a:lnTo>
                  <a:pt x="825" y="2228"/>
                </a:lnTo>
                <a:lnTo>
                  <a:pt x="836" y="2221"/>
                </a:lnTo>
                <a:lnTo>
                  <a:pt x="846" y="2212"/>
                </a:lnTo>
                <a:close/>
                <a:moveTo>
                  <a:pt x="1512" y="1234"/>
                </a:moveTo>
                <a:lnTo>
                  <a:pt x="1527" y="1248"/>
                </a:lnTo>
                <a:lnTo>
                  <a:pt x="1517" y="1260"/>
                </a:lnTo>
                <a:lnTo>
                  <a:pt x="1507" y="1274"/>
                </a:lnTo>
                <a:lnTo>
                  <a:pt x="1498" y="1287"/>
                </a:lnTo>
                <a:lnTo>
                  <a:pt x="1488" y="1301"/>
                </a:lnTo>
                <a:lnTo>
                  <a:pt x="1479" y="1315"/>
                </a:lnTo>
                <a:lnTo>
                  <a:pt x="1471" y="1330"/>
                </a:lnTo>
                <a:lnTo>
                  <a:pt x="1461" y="1344"/>
                </a:lnTo>
                <a:lnTo>
                  <a:pt x="1451" y="1358"/>
                </a:lnTo>
                <a:lnTo>
                  <a:pt x="1434" y="1390"/>
                </a:lnTo>
                <a:lnTo>
                  <a:pt x="1415" y="1419"/>
                </a:lnTo>
                <a:lnTo>
                  <a:pt x="1397" y="1453"/>
                </a:lnTo>
                <a:lnTo>
                  <a:pt x="1378" y="1484"/>
                </a:lnTo>
                <a:lnTo>
                  <a:pt x="1341" y="1550"/>
                </a:lnTo>
                <a:lnTo>
                  <a:pt x="1304" y="1618"/>
                </a:lnTo>
                <a:lnTo>
                  <a:pt x="1285" y="1652"/>
                </a:lnTo>
                <a:lnTo>
                  <a:pt x="1266" y="1687"/>
                </a:lnTo>
                <a:lnTo>
                  <a:pt x="1246" y="1720"/>
                </a:lnTo>
                <a:lnTo>
                  <a:pt x="1227" y="1755"/>
                </a:lnTo>
                <a:lnTo>
                  <a:pt x="1208" y="1788"/>
                </a:lnTo>
                <a:lnTo>
                  <a:pt x="1187" y="1823"/>
                </a:lnTo>
                <a:lnTo>
                  <a:pt x="1168" y="1856"/>
                </a:lnTo>
                <a:lnTo>
                  <a:pt x="1147" y="1889"/>
                </a:lnTo>
                <a:lnTo>
                  <a:pt x="1136" y="1907"/>
                </a:lnTo>
                <a:lnTo>
                  <a:pt x="1126" y="1922"/>
                </a:lnTo>
                <a:lnTo>
                  <a:pt x="1115" y="1938"/>
                </a:lnTo>
                <a:lnTo>
                  <a:pt x="1104" y="1954"/>
                </a:lnTo>
                <a:lnTo>
                  <a:pt x="1092" y="1969"/>
                </a:lnTo>
                <a:lnTo>
                  <a:pt x="1081" y="1985"/>
                </a:lnTo>
                <a:lnTo>
                  <a:pt x="1070" y="2001"/>
                </a:lnTo>
                <a:lnTo>
                  <a:pt x="1059" y="2017"/>
                </a:lnTo>
                <a:lnTo>
                  <a:pt x="1048" y="2032"/>
                </a:lnTo>
                <a:lnTo>
                  <a:pt x="1036" y="2046"/>
                </a:lnTo>
                <a:lnTo>
                  <a:pt x="1025" y="2062"/>
                </a:lnTo>
                <a:lnTo>
                  <a:pt x="1012" y="2076"/>
                </a:lnTo>
                <a:lnTo>
                  <a:pt x="1001" y="2090"/>
                </a:lnTo>
                <a:lnTo>
                  <a:pt x="988" y="2104"/>
                </a:lnTo>
                <a:lnTo>
                  <a:pt x="976" y="2118"/>
                </a:lnTo>
                <a:lnTo>
                  <a:pt x="963" y="2132"/>
                </a:lnTo>
                <a:lnTo>
                  <a:pt x="951" y="2146"/>
                </a:lnTo>
                <a:lnTo>
                  <a:pt x="939" y="2158"/>
                </a:lnTo>
                <a:lnTo>
                  <a:pt x="924" y="2170"/>
                </a:lnTo>
                <a:lnTo>
                  <a:pt x="911" y="2183"/>
                </a:lnTo>
                <a:lnTo>
                  <a:pt x="899" y="2195"/>
                </a:lnTo>
                <a:lnTo>
                  <a:pt x="884" y="2207"/>
                </a:lnTo>
                <a:lnTo>
                  <a:pt x="871" y="2217"/>
                </a:lnTo>
                <a:lnTo>
                  <a:pt x="857" y="2230"/>
                </a:lnTo>
                <a:lnTo>
                  <a:pt x="846" y="2212"/>
                </a:lnTo>
                <a:lnTo>
                  <a:pt x="860" y="2202"/>
                </a:lnTo>
                <a:lnTo>
                  <a:pt x="873" y="2191"/>
                </a:lnTo>
                <a:lnTo>
                  <a:pt x="887" y="2179"/>
                </a:lnTo>
                <a:lnTo>
                  <a:pt x="900" y="2167"/>
                </a:lnTo>
                <a:lnTo>
                  <a:pt x="913" y="2155"/>
                </a:lnTo>
                <a:lnTo>
                  <a:pt x="926" y="2142"/>
                </a:lnTo>
                <a:lnTo>
                  <a:pt x="939" y="2130"/>
                </a:lnTo>
                <a:lnTo>
                  <a:pt x="950" y="2118"/>
                </a:lnTo>
                <a:lnTo>
                  <a:pt x="963" y="2104"/>
                </a:lnTo>
                <a:lnTo>
                  <a:pt x="974" y="2090"/>
                </a:lnTo>
                <a:lnTo>
                  <a:pt x="987" y="2076"/>
                </a:lnTo>
                <a:lnTo>
                  <a:pt x="998" y="2062"/>
                </a:lnTo>
                <a:lnTo>
                  <a:pt x="1011" y="2048"/>
                </a:lnTo>
                <a:lnTo>
                  <a:pt x="1022" y="2034"/>
                </a:lnTo>
                <a:lnTo>
                  <a:pt x="1033" y="2018"/>
                </a:lnTo>
                <a:lnTo>
                  <a:pt x="1044" y="2004"/>
                </a:lnTo>
                <a:lnTo>
                  <a:pt x="1056" y="1989"/>
                </a:lnTo>
                <a:lnTo>
                  <a:pt x="1067" y="1973"/>
                </a:lnTo>
                <a:lnTo>
                  <a:pt x="1078" y="1957"/>
                </a:lnTo>
                <a:lnTo>
                  <a:pt x="1089" y="1942"/>
                </a:lnTo>
                <a:lnTo>
                  <a:pt x="1099" y="1926"/>
                </a:lnTo>
                <a:lnTo>
                  <a:pt x="1110" y="1910"/>
                </a:lnTo>
                <a:lnTo>
                  <a:pt x="1120" y="1894"/>
                </a:lnTo>
                <a:lnTo>
                  <a:pt x="1131" y="1877"/>
                </a:lnTo>
                <a:lnTo>
                  <a:pt x="1152" y="1846"/>
                </a:lnTo>
                <a:lnTo>
                  <a:pt x="1173" y="1811"/>
                </a:lnTo>
                <a:lnTo>
                  <a:pt x="1192" y="1777"/>
                </a:lnTo>
                <a:lnTo>
                  <a:pt x="1211" y="1744"/>
                </a:lnTo>
                <a:lnTo>
                  <a:pt x="1230" y="1709"/>
                </a:lnTo>
                <a:lnTo>
                  <a:pt x="1250" y="1676"/>
                </a:lnTo>
                <a:lnTo>
                  <a:pt x="1269" y="1641"/>
                </a:lnTo>
                <a:lnTo>
                  <a:pt x="1288" y="1608"/>
                </a:lnTo>
                <a:lnTo>
                  <a:pt x="1325" y="1540"/>
                </a:lnTo>
                <a:lnTo>
                  <a:pt x="1362" y="1474"/>
                </a:lnTo>
                <a:lnTo>
                  <a:pt x="1381" y="1440"/>
                </a:lnTo>
                <a:lnTo>
                  <a:pt x="1399" y="1409"/>
                </a:lnTo>
                <a:lnTo>
                  <a:pt x="1418" y="1377"/>
                </a:lnTo>
                <a:lnTo>
                  <a:pt x="1435" y="1348"/>
                </a:lnTo>
                <a:lnTo>
                  <a:pt x="1445" y="1332"/>
                </a:lnTo>
                <a:lnTo>
                  <a:pt x="1455" y="1318"/>
                </a:lnTo>
                <a:lnTo>
                  <a:pt x="1464" y="1304"/>
                </a:lnTo>
                <a:lnTo>
                  <a:pt x="1474" y="1288"/>
                </a:lnTo>
                <a:lnTo>
                  <a:pt x="1483" y="1274"/>
                </a:lnTo>
                <a:lnTo>
                  <a:pt x="1493" y="1262"/>
                </a:lnTo>
                <a:lnTo>
                  <a:pt x="1503" y="1248"/>
                </a:lnTo>
                <a:lnTo>
                  <a:pt x="1512" y="1234"/>
                </a:lnTo>
                <a:close/>
                <a:moveTo>
                  <a:pt x="3050" y="82"/>
                </a:moveTo>
                <a:lnTo>
                  <a:pt x="3054" y="103"/>
                </a:lnTo>
                <a:lnTo>
                  <a:pt x="3033" y="106"/>
                </a:lnTo>
                <a:lnTo>
                  <a:pt x="3012" y="110"/>
                </a:lnTo>
                <a:lnTo>
                  <a:pt x="2991" y="115"/>
                </a:lnTo>
                <a:lnTo>
                  <a:pt x="2969" y="118"/>
                </a:lnTo>
                <a:lnTo>
                  <a:pt x="2948" y="124"/>
                </a:lnTo>
                <a:lnTo>
                  <a:pt x="2925" y="129"/>
                </a:lnTo>
                <a:lnTo>
                  <a:pt x="2905" y="136"/>
                </a:lnTo>
                <a:lnTo>
                  <a:pt x="2882" y="143"/>
                </a:lnTo>
                <a:lnTo>
                  <a:pt x="2860" y="148"/>
                </a:lnTo>
                <a:lnTo>
                  <a:pt x="2837" y="157"/>
                </a:lnTo>
                <a:lnTo>
                  <a:pt x="2815" y="164"/>
                </a:lnTo>
                <a:lnTo>
                  <a:pt x="2792" y="173"/>
                </a:lnTo>
                <a:lnTo>
                  <a:pt x="2770" y="181"/>
                </a:lnTo>
                <a:lnTo>
                  <a:pt x="2748" y="190"/>
                </a:lnTo>
                <a:lnTo>
                  <a:pt x="2725" y="200"/>
                </a:lnTo>
                <a:lnTo>
                  <a:pt x="2701" y="211"/>
                </a:lnTo>
                <a:lnTo>
                  <a:pt x="2679" y="221"/>
                </a:lnTo>
                <a:lnTo>
                  <a:pt x="2655" y="232"/>
                </a:lnTo>
                <a:lnTo>
                  <a:pt x="2632" y="244"/>
                </a:lnTo>
                <a:lnTo>
                  <a:pt x="2608" y="256"/>
                </a:lnTo>
                <a:lnTo>
                  <a:pt x="2584" y="269"/>
                </a:lnTo>
                <a:lnTo>
                  <a:pt x="2562" y="281"/>
                </a:lnTo>
                <a:lnTo>
                  <a:pt x="2538" y="295"/>
                </a:lnTo>
                <a:lnTo>
                  <a:pt x="2514" y="309"/>
                </a:lnTo>
                <a:lnTo>
                  <a:pt x="2490" y="323"/>
                </a:lnTo>
                <a:lnTo>
                  <a:pt x="2466" y="337"/>
                </a:lnTo>
                <a:lnTo>
                  <a:pt x="2442" y="352"/>
                </a:lnTo>
                <a:lnTo>
                  <a:pt x="2418" y="368"/>
                </a:lnTo>
                <a:lnTo>
                  <a:pt x="2394" y="384"/>
                </a:lnTo>
                <a:lnTo>
                  <a:pt x="2368" y="401"/>
                </a:lnTo>
                <a:lnTo>
                  <a:pt x="2344" y="419"/>
                </a:lnTo>
                <a:lnTo>
                  <a:pt x="2320" y="436"/>
                </a:lnTo>
                <a:lnTo>
                  <a:pt x="2296" y="454"/>
                </a:lnTo>
                <a:lnTo>
                  <a:pt x="2270" y="473"/>
                </a:lnTo>
                <a:lnTo>
                  <a:pt x="2246" y="492"/>
                </a:lnTo>
                <a:lnTo>
                  <a:pt x="2222" y="511"/>
                </a:lnTo>
                <a:lnTo>
                  <a:pt x="2196" y="531"/>
                </a:lnTo>
                <a:lnTo>
                  <a:pt x="2172" y="551"/>
                </a:lnTo>
                <a:lnTo>
                  <a:pt x="2147" y="572"/>
                </a:lnTo>
                <a:lnTo>
                  <a:pt x="2123" y="593"/>
                </a:lnTo>
                <a:lnTo>
                  <a:pt x="2097" y="614"/>
                </a:lnTo>
                <a:lnTo>
                  <a:pt x="2073" y="637"/>
                </a:lnTo>
                <a:lnTo>
                  <a:pt x="2047" y="660"/>
                </a:lnTo>
                <a:lnTo>
                  <a:pt x="2023" y="682"/>
                </a:lnTo>
                <a:lnTo>
                  <a:pt x="1998" y="707"/>
                </a:lnTo>
                <a:lnTo>
                  <a:pt x="1972" y="731"/>
                </a:lnTo>
                <a:lnTo>
                  <a:pt x="1948" y="756"/>
                </a:lnTo>
                <a:lnTo>
                  <a:pt x="1922" y="780"/>
                </a:lnTo>
                <a:lnTo>
                  <a:pt x="1898" y="806"/>
                </a:lnTo>
                <a:lnTo>
                  <a:pt x="1873" y="833"/>
                </a:lnTo>
                <a:lnTo>
                  <a:pt x="1849" y="859"/>
                </a:lnTo>
                <a:lnTo>
                  <a:pt x="1823" y="887"/>
                </a:lnTo>
                <a:lnTo>
                  <a:pt x="1799" y="913"/>
                </a:lnTo>
                <a:lnTo>
                  <a:pt x="1773" y="941"/>
                </a:lnTo>
                <a:lnTo>
                  <a:pt x="1748" y="971"/>
                </a:lnTo>
                <a:lnTo>
                  <a:pt x="1724" y="999"/>
                </a:lnTo>
                <a:lnTo>
                  <a:pt x="1698" y="1028"/>
                </a:lnTo>
                <a:lnTo>
                  <a:pt x="1674" y="1058"/>
                </a:lnTo>
                <a:lnTo>
                  <a:pt x="1650" y="1089"/>
                </a:lnTo>
                <a:lnTo>
                  <a:pt x="1624" y="1119"/>
                </a:lnTo>
                <a:lnTo>
                  <a:pt x="1600" y="1150"/>
                </a:lnTo>
                <a:lnTo>
                  <a:pt x="1575" y="1182"/>
                </a:lnTo>
                <a:lnTo>
                  <a:pt x="1551" y="1215"/>
                </a:lnTo>
                <a:lnTo>
                  <a:pt x="1527" y="1248"/>
                </a:lnTo>
                <a:lnTo>
                  <a:pt x="1512" y="1234"/>
                </a:lnTo>
                <a:lnTo>
                  <a:pt x="1536" y="1201"/>
                </a:lnTo>
                <a:lnTo>
                  <a:pt x="1560" y="1170"/>
                </a:lnTo>
                <a:lnTo>
                  <a:pt x="1586" y="1138"/>
                </a:lnTo>
                <a:lnTo>
                  <a:pt x="1610" y="1107"/>
                </a:lnTo>
                <a:lnTo>
                  <a:pt x="1636" y="1075"/>
                </a:lnTo>
                <a:lnTo>
                  <a:pt x="1660" y="1044"/>
                </a:lnTo>
                <a:lnTo>
                  <a:pt x="1685" y="1014"/>
                </a:lnTo>
                <a:lnTo>
                  <a:pt x="1709" y="985"/>
                </a:lnTo>
                <a:lnTo>
                  <a:pt x="1735" y="957"/>
                </a:lnTo>
                <a:lnTo>
                  <a:pt x="1759" y="927"/>
                </a:lnTo>
                <a:lnTo>
                  <a:pt x="1785" y="899"/>
                </a:lnTo>
                <a:lnTo>
                  <a:pt x="1810" y="871"/>
                </a:lnTo>
                <a:lnTo>
                  <a:pt x="1834" y="845"/>
                </a:lnTo>
                <a:lnTo>
                  <a:pt x="1860" y="817"/>
                </a:lnTo>
                <a:lnTo>
                  <a:pt x="1886" y="791"/>
                </a:lnTo>
                <a:lnTo>
                  <a:pt x="1910" y="766"/>
                </a:lnTo>
                <a:lnTo>
                  <a:pt x="1935" y="740"/>
                </a:lnTo>
                <a:lnTo>
                  <a:pt x="1961" y="716"/>
                </a:lnTo>
                <a:lnTo>
                  <a:pt x="1985" y="691"/>
                </a:lnTo>
                <a:lnTo>
                  <a:pt x="2011" y="668"/>
                </a:lnTo>
                <a:lnTo>
                  <a:pt x="2035" y="644"/>
                </a:lnTo>
                <a:lnTo>
                  <a:pt x="2060" y="621"/>
                </a:lnTo>
                <a:lnTo>
                  <a:pt x="2086" y="599"/>
                </a:lnTo>
                <a:lnTo>
                  <a:pt x="2110" y="578"/>
                </a:lnTo>
                <a:lnTo>
                  <a:pt x="2136" y="555"/>
                </a:lnTo>
                <a:lnTo>
                  <a:pt x="2160" y="534"/>
                </a:lnTo>
                <a:lnTo>
                  <a:pt x="2185" y="515"/>
                </a:lnTo>
                <a:lnTo>
                  <a:pt x="2211" y="494"/>
                </a:lnTo>
                <a:lnTo>
                  <a:pt x="2235" y="475"/>
                </a:lnTo>
                <a:lnTo>
                  <a:pt x="2261" y="455"/>
                </a:lnTo>
                <a:lnTo>
                  <a:pt x="2285" y="436"/>
                </a:lnTo>
                <a:lnTo>
                  <a:pt x="2309" y="419"/>
                </a:lnTo>
                <a:lnTo>
                  <a:pt x="2334" y="401"/>
                </a:lnTo>
                <a:lnTo>
                  <a:pt x="2358" y="384"/>
                </a:lnTo>
                <a:lnTo>
                  <a:pt x="2382" y="366"/>
                </a:lnTo>
                <a:lnTo>
                  <a:pt x="2408" y="351"/>
                </a:lnTo>
                <a:lnTo>
                  <a:pt x="2432" y="335"/>
                </a:lnTo>
                <a:lnTo>
                  <a:pt x="2456" y="319"/>
                </a:lnTo>
                <a:lnTo>
                  <a:pt x="2480" y="305"/>
                </a:lnTo>
                <a:lnTo>
                  <a:pt x="2504" y="290"/>
                </a:lnTo>
                <a:lnTo>
                  <a:pt x="2528" y="276"/>
                </a:lnTo>
                <a:lnTo>
                  <a:pt x="2552" y="263"/>
                </a:lnTo>
                <a:lnTo>
                  <a:pt x="2576" y="249"/>
                </a:lnTo>
                <a:lnTo>
                  <a:pt x="2600" y="237"/>
                </a:lnTo>
                <a:lnTo>
                  <a:pt x="2624" y="225"/>
                </a:lnTo>
                <a:lnTo>
                  <a:pt x="2648" y="213"/>
                </a:lnTo>
                <a:lnTo>
                  <a:pt x="2671" y="202"/>
                </a:lnTo>
                <a:lnTo>
                  <a:pt x="2695" y="192"/>
                </a:lnTo>
                <a:lnTo>
                  <a:pt x="2717" y="181"/>
                </a:lnTo>
                <a:lnTo>
                  <a:pt x="2741" y="171"/>
                </a:lnTo>
                <a:lnTo>
                  <a:pt x="2764" y="162"/>
                </a:lnTo>
                <a:lnTo>
                  <a:pt x="2788" y="153"/>
                </a:lnTo>
                <a:lnTo>
                  <a:pt x="2810" y="145"/>
                </a:lnTo>
                <a:lnTo>
                  <a:pt x="2833" y="136"/>
                </a:lnTo>
                <a:lnTo>
                  <a:pt x="2855" y="129"/>
                </a:lnTo>
                <a:lnTo>
                  <a:pt x="2877" y="122"/>
                </a:lnTo>
                <a:lnTo>
                  <a:pt x="2900" y="115"/>
                </a:lnTo>
                <a:lnTo>
                  <a:pt x="2922" y="110"/>
                </a:lnTo>
                <a:lnTo>
                  <a:pt x="2943" y="104"/>
                </a:lnTo>
                <a:lnTo>
                  <a:pt x="2966" y="99"/>
                </a:lnTo>
                <a:lnTo>
                  <a:pt x="2986" y="94"/>
                </a:lnTo>
                <a:lnTo>
                  <a:pt x="3009" y="89"/>
                </a:lnTo>
                <a:lnTo>
                  <a:pt x="3030" y="85"/>
                </a:lnTo>
                <a:lnTo>
                  <a:pt x="3050" y="82"/>
                </a:lnTo>
                <a:close/>
                <a:moveTo>
                  <a:pt x="4178" y="0"/>
                </a:moveTo>
                <a:lnTo>
                  <a:pt x="4182" y="21"/>
                </a:lnTo>
                <a:lnTo>
                  <a:pt x="4166" y="22"/>
                </a:lnTo>
                <a:lnTo>
                  <a:pt x="4148" y="24"/>
                </a:lnTo>
                <a:lnTo>
                  <a:pt x="4126" y="28"/>
                </a:lnTo>
                <a:lnTo>
                  <a:pt x="4102" y="29"/>
                </a:lnTo>
                <a:lnTo>
                  <a:pt x="4045" y="33"/>
                </a:lnTo>
                <a:lnTo>
                  <a:pt x="3978" y="38"/>
                </a:lnTo>
                <a:lnTo>
                  <a:pt x="3904" y="42"/>
                </a:lnTo>
                <a:lnTo>
                  <a:pt x="3826" y="47"/>
                </a:lnTo>
                <a:lnTo>
                  <a:pt x="3741" y="50"/>
                </a:lnTo>
                <a:lnTo>
                  <a:pt x="3654" y="56"/>
                </a:lnTo>
                <a:lnTo>
                  <a:pt x="3566" y="61"/>
                </a:lnTo>
                <a:lnTo>
                  <a:pt x="3478" y="66"/>
                </a:lnTo>
                <a:lnTo>
                  <a:pt x="3393" y="71"/>
                </a:lnTo>
                <a:lnTo>
                  <a:pt x="3312" y="78"/>
                </a:lnTo>
                <a:lnTo>
                  <a:pt x="3273" y="80"/>
                </a:lnTo>
                <a:lnTo>
                  <a:pt x="3235" y="83"/>
                </a:lnTo>
                <a:lnTo>
                  <a:pt x="3199" y="87"/>
                </a:lnTo>
                <a:lnTo>
                  <a:pt x="3166" y="90"/>
                </a:lnTo>
                <a:lnTo>
                  <a:pt x="3134" y="92"/>
                </a:lnTo>
                <a:lnTo>
                  <a:pt x="3105" y="96"/>
                </a:lnTo>
                <a:lnTo>
                  <a:pt x="3078" y="99"/>
                </a:lnTo>
                <a:lnTo>
                  <a:pt x="3054" y="103"/>
                </a:lnTo>
                <a:lnTo>
                  <a:pt x="3050" y="82"/>
                </a:lnTo>
                <a:lnTo>
                  <a:pt x="3076" y="78"/>
                </a:lnTo>
                <a:lnTo>
                  <a:pt x="3102" y="75"/>
                </a:lnTo>
                <a:lnTo>
                  <a:pt x="3132" y="73"/>
                </a:lnTo>
                <a:lnTo>
                  <a:pt x="3164" y="69"/>
                </a:lnTo>
                <a:lnTo>
                  <a:pt x="3198" y="66"/>
                </a:lnTo>
                <a:lnTo>
                  <a:pt x="3233" y="63"/>
                </a:lnTo>
                <a:lnTo>
                  <a:pt x="3272" y="61"/>
                </a:lnTo>
                <a:lnTo>
                  <a:pt x="3310" y="57"/>
                </a:lnTo>
                <a:lnTo>
                  <a:pt x="3392" y="52"/>
                </a:lnTo>
                <a:lnTo>
                  <a:pt x="3478" y="45"/>
                </a:lnTo>
                <a:lnTo>
                  <a:pt x="3565" y="40"/>
                </a:lnTo>
                <a:lnTo>
                  <a:pt x="3653" y="36"/>
                </a:lnTo>
                <a:lnTo>
                  <a:pt x="3741" y="31"/>
                </a:lnTo>
                <a:lnTo>
                  <a:pt x="3824" y="26"/>
                </a:lnTo>
                <a:lnTo>
                  <a:pt x="3904" y="21"/>
                </a:lnTo>
                <a:lnTo>
                  <a:pt x="3978" y="17"/>
                </a:lnTo>
                <a:lnTo>
                  <a:pt x="4044" y="12"/>
                </a:lnTo>
                <a:lnTo>
                  <a:pt x="4100" y="8"/>
                </a:lnTo>
                <a:lnTo>
                  <a:pt x="4124" y="7"/>
                </a:lnTo>
                <a:lnTo>
                  <a:pt x="4146" y="5"/>
                </a:lnTo>
                <a:lnTo>
                  <a:pt x="4164" y="1"/>
                </a:lnTo>
                <a:lnTo>
                  <a:pt x="4178" y="0"/>
                </a:lnTo>
                <a:close/>
              </a:path>
            </a:pathLst>
          </a:custGeom>
          <a:noFill/>
          <a:ln>
            <a:solidFill>
              <a:srgbClr val="FF0000"/>
            </a:solidFill>
            <a:prstDash val="dash"/>
          </a:ln>
          <a:effectLst/>
          <a:extLst/>
        </p:spPr>
        <p:txBody>
          <a:bodyPr/>
          <a:lstStyle/>
          <a:p>
            <a:endParaRPr lang="en-US" sz="1400">
              <a:cs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1862857" y="2060848"/>
            <a:ext cx="138382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200" dirty="0" smtClean="0">
                <a:latin typeface="+mn-lt"/>
                <a:cs typeface="Arial" charset="0"/>
              </a:rPr>
              <a:t>Слаборазвитые страны, 40% населения Земли (Африка, Латинская Америка, Средняя Азия)</a:t>
            </a:r>
            <a:endParaRPr lang="ru-RU" sz="1200" dirty="0">
              <a:latin typeface="+mn-lt"/>
              <a:cs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591049" y="3340149"/>
            <a:ext cx="128917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200" dirty="0" smtClean="0">
                <a:latin typeface="+mn-lt"/>
                <a:cs typeface="Arial" charset="0"/>
              </a:rPr>
              <a:t>Быстро развивающиеся страны, 45% населения Земли (Китай, Индия, арабский мир, ЮВА)</a:t>
            </a:r>
            <a:endParaRPr lang="ru-RU" sz="1200" dirty="0">
              <a:latin typeface="+mn-lt"/>
              <a:cs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5204047" y="3645024"/>
            <a:ext cx="11969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200" dirty="0" smtClean="0">
                <a:latin typeface="+mn-lt"/>
                <a:cs typeface="Arial" charset="0"/>
              </a:rPr>
              <a:t>Развитые страны, 15% населения Земли (страны </a:t>
            </a:r>
            <a:r>
              <a:rPr lang="en-US" sz="1200" dirty="0" smtClean="0">
                <a:latin typeface="+mn-lt"/>
                <a:cs typeface="Arial" charset="0"/>
              </a:rPr>
              <a:t>OECD</a:t>
            </a:r>
            <a:r>
              <a:rPr lang="ru-RU" sz="1200" dirty="0" smtClean="0">
                <a:latin typeface="+mn-lt"/>
                <a:cs typeface="Arial" charset="0"/>
              </a:rPr>
              <a:t>)</a:t>
            </a:r>
            <a:endParaRPr lang="ru-RU" sz="1200" dirty="0">
              <a:latin typeface="+mn-lt"/>
              <a:cs typeface="Arial" charset="0"/>
            </a:endParaRPr>
          </a:p>
        </p:txBody>
      </p: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5896966" y="2331025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400">
              <a:cs typeface="Arial" charset="0"/>
            </a:endParaRPr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251520" y="3140968"/>
            <a:ext cx="1512168" cy="1512168"/>
          </a:xfrm>
          <a:prstGeom prst="wedgeRectCallout">
            <a:avLst>
              <a:gd name="adj1" fmla="val 84194"/>
              <a:gd name="adj2" fmla="val 4575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cs typeface="Arial" pitchFamily="34" charset="0"/>
              </a:rPr>
              <a:t>Как правило, глобальные доклады строятся из позиции «выравнивания возможностей» и «</a:t>
            </a:r>
            <a:r>
              <a:rPr lang="ru-RU" sz="1200" dirty="0" err="1" smtClean="0">
                <a:cs typeface="Arial" pitchFamily="34" charset="0"/>
              </a:rPr>
              <a:t>дотягивания</a:t>
            </a:r>
            <a:r>
              <a:rPr lang="ru-RU" sz="1200" dirty="0" smtClean="0">
                <a:cs typeface="Arial" pitchFamily="34" charset="0"/>
              </a:rPr>
              <a:t> отстающих»</a:t>
            </a:r>
            <a:endParaRPr lang="ru-RU" sz="1200" dirty="0">
              <a:cs typeface="Arial" pitchFamily="34" charset="0"/>
            </a:endParaRP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1259632" y="836712"/>
            <a:ext cx="5472608" cy="856799"/>
          </a:xfrm>
          <a:prstGeom prst="wedgeRectCallout">
            <a:avLst>
              <a:gd name="adj1" fmla="val 35144"/>
              <a:gd name="adj2" fmla="val 11608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cs typeface="Arial" pitchFamily="34" charset="0"/>
              </a:rPr>
              <a:t>Область нашего внимания: передний край образовательных практик и новая архитектура образовательной сферы</a:t>
            </a:r>
            <a:endParaRPr lang="ru-RU" dirty="0">
              <a:cs typeface="Arial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4167435" y="2547049"/>
            <a:ext cx="433387" cy="16811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4139952" y="2348880"/>
            <a:ext cx="2395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400" dirty="0" smtClean="0">
                <a:latin typeface="+mn-lt"/>
                <a:cs typeface="Arial" charset="0"/>
              </a:rPr>
              <a:t>?</a:t>
            </a:r>
            <a:endParaRPr lang="ru-RU" sz="1400" dirty="0">
              <a:latin typeface="+mn-lt"/>
              <a:cs typeface="Arial" charset="0"/>
            </a:endParaRPr>
          </a:p>
        </p:txBody>
      </p:sp>
      <p:sp>
        <p:nvSpPr>
          <p:cNvPr id="33" name="Прямоугольная выноска 32"/>
          <p:cNvSpPr/>
          <p:nvPr/>
        </p:nvSpPr>
        <p:spPr>
          <a:xfrm>
            <a:off x="7380312" y="2432750"/>
            <a:ext cx="1440160" cy="2678092"/>
          </a:xfrm>
          <a:prstGeom prst="wedgeRectCallout">
            <a:avLst>
              <a:gd name="adj1" fmla="val -117650"/>
              <a:gd name="adj2" fmla="val -167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cs typeface="Arial" pitchFamily="34" charset="0"/>
              </a:rPr>
              <a:t>Особенности этой группы стран: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cs typeface="Arial" pitchFamily="34" charset="0"/>
              </a:rPr>
              <a:t>передний край науки и техники, в </a:t>
            </a:r>
            <a:r>
              <a:rPr lang="ru-RU" sz="1200" dirty="0" err="1" smtClean="0">
                <a:cs typeface="Arial" pitchFamily="34" charset="0"/>
              </a:rPr>
              <a:t>т.ч</a:t>
            </a:r>
            <a:r>
              <a:rPr lang="ru-RU" sz="1200" dirty="0" smtClean="0">
                <a:cs typeface="Arial" pitchFamily="34" charset="0"/>
              </a:rPr>
              <a:t>. развитая сфера ИКТ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cs typeface="Arial" pitchFamily="34" charset="0"/>
              </a:rPr>
              <a:t>«проблемы первого мира»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cs typeface="Arial" pitchFamily="34" charset="0"/>
              </a:rPr>
              <a:t>«обременение» (развитые соц. институты индустриальной эпохи как нагрузка) </a:t>
            </a:r>
            <a:endParaRPr lang="ru-RU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19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31403" cy="523220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l"/>
            <a:r>
              <a:rPr lang="ru-RU" sz="2800" b="1" dirty="0" smtClean="0">
                <a:latin typeface="+mn-lt"/>
                <a:ea typeface="+mn-ea"/>
                <a:cs typeface="+mn-cs"/>
              </a:rPr>
              <a:t>Что происходит с индустриальной системой?</a:t>
            </a:r>
            <a:endParaRPr lang="ru-RU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75958"/>
            <a:ext cx="5400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Трансформация сферы образования имеет высокую аналогию с трансформацией энергетики и приходом </a:t>
            </a:r>
            <a:r>
              <a:rPr lang="en-US" dirty="0" smtClean="0"/>
              <a:t>smart grids:</a:t>
            </a:r>
            <a:endParaRPr lang="ru-RU" dirty="0" smtClean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Индустриальная система нужна как «обеспечение базового уровня» </a:t>
            </a:r>
            <a:r>
              <a:rPr lang="en-US" dirty="0" smtClean="0"/>
              <a:t>(base load)</a:t>
            </a:r>
            <a:r>
              <a:rPr lang="ru-RU" dirty="0" smtClean="0"/>
              <a:t> как минимум еще 15-20 лет, пока не будет сформирована достаточно эффективная замена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Индустриальная система будет стремительно терять исключительность, будет появляться все больше внесистемных провайдеров образования (дети-2020 могут вообще не заходить в «систему» на протяжении всей жизни)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Возврат инвестиций станет все сложнее - индустриальная система большинства </a:t>
            </a:r>
            <a:br>
              <a:rPr lang="ru-RU" dirty="0" smtClean="0"/>
            </a:br>
            <a:r>
              <a:rPr lang="ru-RU" dirty="0" smtClean="0"/>
              <a:t>национальных государств будет стремительно терять качество (на фоне отрывающихся лидеров)</a:t>
            </a:r>
            <a:endParaRPr lang="en-US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084168" y="1802433"/>
            <a:ext cx="0" cy="2232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943245" y="3890665"/>
            <a:ext cx="2877227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44408" y="3962673"/>
            <a:ext cx="592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время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43245" y="1340768"/>
            <a:ext cx="89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стоимость </a:t>
            </a:r>
            <a:br>
              <a:rPr lang="ru-RU" sz="1200" dirty="0" smtClean="0"/>
            </a:br>
            <a:r>
              <a:rPr lang="ru-RU" sz="1200" dirty="0" smtClean="0"/>
              <a:t>обучения</a:t>
            </a:r>
            <a:endParaRPr lang="ru-RU" sz="1200" dirty="0"/>
          </a:p>
        </p:txBody>
      </p:sp>
      <p:sp>
        <p:nvSpPr>
          <p:cNvPr id="11" name="Дуга 10"/>
          <p:cNvSpPr/>
          <p:nvPr/>
        </p:nvSpPr>
        <p:spPr>
          <a:xfrm rot="10800000">
            <a:off x="6442660" y="908720"/>
            <a:ext cx="4033995" cy="2521707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10800000" flipH="1">
            <a:off x="4210413" y="908723"/>
            <a:ext cx="4033995" cy="2521707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740352" y="1639253"/>
            <a:ext cx="1256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индустриальное</a:t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 smtClean="0">
                <a:solidFill>
                  <a:srgbClr val="FF0000"/>
                </a:solidFill>
              </a:rPr>
              <a:t>образование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2132856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B050"/>
                </a:solidFill>
              </a:rPr>
              <a:t>новое</a:t>
            </a:r>
            <a:r>
              <a:rPr lang="ru-RU" sz="1200" smtClean="0">
                <a:solidFill>
                  <a:srgbClr val="00B050"/>
                </a:solidFill>
              </a:rPr>
              <a:t/>
            </a:r>
            <a:br>
              <a:rPr lang="ru-RU" sz="1200" smtClean="0">
                <a:solidFill>
                  <a:srgbClr val="00B050"/>
                </a:solidFill>
              </a:rPr>
            </a:br>
            <a:r>
              <a:rPr lang="ru-RU" sz="1200" smtClean="0">
                <a:solidFill>
                  <a:srgbClr val="00B050"/>
                </a:solidFill>
              </a:rPr>
              <a:t>образование</a:t>
            </a:r>
            <a:endParaRPr lang="ru-RU" sz="1200" dirty="0">
              <a:solidFill>
                <a:srgbClr val="00B05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343929" y="3242593"/>
            <a:ext cx="0" cy="64807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067697" y="4379620"/>
            <a:ext cx="2824783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</a:rPr>
              <a:t>Скорость прихода нового образования будет связана со способностью новых решений выполнять </a:t>
            </a:r>
            <a:r>
              <a:rPr lang="ru-RU" sz="1400" dirty="0">
                <a:solidFill>
                  <a:prstClr val="black"/>
                </a:solidFill>
              </a:rPr>
              <a:t>дешевле индустриальной системы </a:t>
            </a:r>
            <a:r>
              <a:rPr lang="ru-RU" sz="1400" dirty="0" smtClean="0">
                <a:solidFill>
                  <a:prstClr val="black"/>
                </a:solidFill>
              </a:rPr>
              <a:t>функции, в которые инвестирует государство (социализация и социальная адаптация, безопасность и пр.)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76256" y="3933056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~</a:t>
            </a:r>
            <a:r>
              <a:rPr lang="ru-RU" sz="1400" dirty="0" smtClean="0"/>
              <a:t>2020-25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46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2657" cy="954107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l"/>
            <a:r>
              <a:rPr lang="ru-RU" sz="2800" b="1" dirty="0" smtClean="0">
                <a:latin typeface="+mn-lt"/>
                <a:ea typeface="+mn-ea"/>
                <a:cs typeface="+mn-cs"/>
              </a:rPr>
              <a:t>Что делать регуляторам (стран, имеющих амбиции </a:t>
            </a:r>
            <a:br>
              <a:rPr lang="ru-RU" sz="2800" b="1" dirty="0" smtClean="0">
                <a:latin typeface="+mn-lt"/>
                <a:ea typeface="+mn-ea"/>
                <a:cs typeface="+mn-cs"/>
              </a:rPr>
            </a:br>
            <a:r>
              <a:rPr lang="ru-RU" sz="2800" b="1" dirty="0" smtClean="0">
                <a:latin typeface="+mn-lt"/>
                <a:ea typeface="+mn-ea"/>
                <a:cs typeface="+mn-cs"/>
              </a:rPr>
              <a:t>формирования новой образовательной сферы)?</a:t>
            </a:r>
            <a:endParaRPr lang="ru-RU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Индустриальное </a:t>
            </a:r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285750" indent="-285750"/>
            <a:r>
              <a:rPr lang="ru-RU" dirty="0"/>
              <a:t>поддержка </a:t>
            </a:r>
            <a:r>
              <a:rPr lang="ru-RU" dirty="0" smtClean="0"/>
              <a:t>уровня качества (поддерживающее финансирование)</a:t>
            </a:r>
          </a:p>
          <a:p>
            <a:pPr marL="285750" indent="-285750"/>
            <a:r>
              <a:rPr lang="ru-RU" dirty="0" smtClean="0"/>
              <a:t>инвестиции преимущественно в лидеров (участники мировой образовательной элиты)</a:t>
            </a:r>
            <a:endParaRPr lang="ru-RU" dirty="0"/>
          </a:p>
          <a:p>
            <a:pPr marL="285750" indent="-285750"/>
            <a:r>
              <a:rPr lang="ru-RU" dirty="0"/>
              <a:t>переориентация на проблему «лишних людей»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Новое </a:t>
            </a:r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/>
            <a:r>
              <a:rPr lang="ru-RU" dirty="0"/>
              <a:t>минимум вмешательства, минимум стандартов, удержание «открытого поля»</a:t>
            </a:r>
          </a:p>
          <a:p>
            <a:pPr marL="285750" indent="-285750"/>
            <a:r>
              <a:rPr lang="ru-RU" dirty="0"/>
              <a:t>поддержка образовательных </a:t>
            </a:r>
            <a:r>
              <a:rPr lang="ru-RU" dirty="0" err="1" smtClean="0"/>
              <a:t>стартапов</a:t>
            </a:r>
            <a:r>
              <a:rPr lang="ru-RU" dirty="0" smtClean="0"/>
              <a:t> (в </a:t>
            </a:r>
            <a:r>
              <a:rPr lang="ru-RU" dirty="0" err="1" smtClean="0"/>
              <a:t>т.ч</a:t>
            </a:r>
            <a:r>
              <a:rPr lang="ru-RU" dirty="0" smtClean="0"/>
              <a:t>. создание фондов в ГЧП-формате)</a:t>
            </a:r>
            <a:endParaRPr lang="ru-RU" dirty="0"/>
          </a:p>
          <a:p>
            <a:pPr marL="285750" indent="-285750"/>
            <a:r>
              <a:rPr lang="ru-RU" dirty="0"/>
              <a:t>поддержка экспорта образовательных услуг лидеров нового </a:t>
            </a:r>
            <a:r>
              <a:rPr lang="ru-RU" dirty="0" smtClean="0"/>
              <a:t>образования</a:t>
            </a:r>
            <a:endParaRPr lang="en-US" dirty="0" smtClean="0"/>
          </a:p>
          <a:p>
            <a:pPr marL="285750" indent="-285750"/>
            <a:r>
              <a:rPr lang="ru-RU" dirty="0" smtClean="0"/>
              <a:t>создание субъекта, управляющего развитием перспективных образовательных технологий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7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703006" cy="523220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l"/>
            <a:r>
              <a:rPr lang="ru-RU" sz="2800" b="1" dirty="0">
                <a:latin typeface="+mn-lt"/>
                <a:ea typeface="+mn-ea"/>
                <a:cs typeface="+mn-cs"/>
              </a:rPr>
              <a:t>«Силовые поля» для новой сферы образования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372126"/>
            <a:ext cx="3567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Игроки «ЗА» </a:t>
            </a:r>
            <a:br>
              <a:rPr lang="ru-RU" dirty="0" smtClean="0"/>
            </a:br>
            <a:r>
              <a:rPr lang="ru-RU" dirty="0" smtClean="0"/>
              <a:t>(революционеры и реформаторы)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56176" y="1372126"/>
            <a:ext cx="2025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Игроки «ПРОТИВ» </a:t>
            </a:r>
            <a:br>
              <a:rPr lang="ru-RU" dirty="0" smtClean="0"/>
            </a:br>
            <a:r>
              <a:rPr lang="ru-RU" dirty="0" smtClean="0"/>
              <a:t>(консерваторы)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4723895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Неопределившиеся игроки</a:t>
            </a:r>
            <a:br>
              <a:rPr lang="ru-RU" dirty="0" smtClean="0"/>
            </a:br>
            <a:r>
              <a:rPr lang="ru-RU" dirty="0" smtClean="0"/>
              <a:t>(потенциал влияния)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347631"/>
            <a:ext cx="3240360" cy="309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ИКТ сфера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283735"/>
            <a:ext cx="3240360" cy="421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Прогрессивные университеты («оседлать тренд»)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231714"/>
            <a:ext cx="3240360" cy="309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НКО (реформаторы)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579879"/>
            <a:ext cx="3240360" cy="309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«Сознательные» родители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939919"/>
            <a:ext cx="3240360" cy="468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Внеуниверситетские и молодые исследователи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3750916"/>
            <a:ext cx="32403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Регуляторы (образование как инструмент внеш. политики)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2707671"/>
            <a:ext cx="3240360" cy="516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Крупный бизнес (развлечения, медицина, детские товары)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2779679"/>
            <a:ext cx="3384376" cy="361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Регуляторы (внутренняя политика)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64088" y="2419639"/>
            <a:ext cx="3384376" cy="309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Организованные религии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364088" y="3190083"/>
            <a:ext cx="3384376" cy="309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Академическая элита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364088" y="3562124"/>
            <a:ext cx="3384376" cy="361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Преподавательско</a:t>
            </a:r>
            <a:r>
              <a:rPr lang="ru-RU" sz="1400" dirty="0" smtClean="0"/>
              <a:t>-учительский корпус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64088" y="3982171"/>
            <a:ext cx="3384376" cy="309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Родители-консерваторы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139952" y="5443975"/>
            <a:ext cx="3384376" cy="361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«Лишние люди» (жертвы прогресса)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139952" y="5876023"/>
            <a:ext cx="3384376" cy="361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Работодатели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139952" y="6308071"/>
            <a:ext cx="3384376" cy="361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Новые мировые лидеры (Китай, Индия)</a:t>
            </a:r>
            <a:endParaRPr lang="ru-RU" sz="1400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323528" y="825679"/>
            <a:ext cx="4176464" cy="1739225"/>
          </a:xfrm>
          <a:prstGeom prst="rightArrow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flipH="1">
            <a:off x="4644008" y="825679"/>
            <a:ext cx="4176464" cy="1739225"/>
          </a:xfrm>
          <a:prstGeom prst="rightArrow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5400000" flipH="1">
            <a:off x="3084948" y="4400963"/>
            <a:ext cx="2963070" cy="1739225"/>
          </a:xfrm>
          <a:prstGeom prst="rightArrow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3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82946" cy="954107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l"/>
            <a:r>
              <a:rPr lang="ru-RU" sz="2800" b="1" dirty="0">
                <a:latin typeface="+mn-lt"/>
                <a:ea typeface="+mn-ea"/>
                <a:cs typeface="+mn-cs"/>
              </a:rPr>
              <a:t>Основные вызовы, задающие необходимость </a:t>
            </a:r>
            <a:r>
              <a:rPr lang="ru-RU" sz="2800" b="1" dirty="0" smtClean="0">
                <a:latin typeface="+mn-lt"/>
                <a:ea typeface="+mn-ea"/>
                <a:cs typeface="+mn-cs"/>
              </a:rPr>
              <a:t/>
            </a:r>
            <a:br>
              <a:rPr lang="ru-RU" sz="2800" b="1" dirty="0" smtClean="0">
                <a:latin typeface="+mn-lt"/>
                <a:ea typeface="+mn-ea"/>
                <a:cs typeface="+mn-cs"/>
              </a:rPr>
            </a:br>
            <a:r>
              <a:rPr lang="ru-RU" sz="2800" b="1" dirty="0" smtClean="0">
                <a:latin typeface="+mn-lt"/>
                <a:ea typeface="+mn-ea"/>
                <a:cs typeface="+mn-cs"/>
              </a:rPr>
              <a:t>поиска </a:t>
            </a:r>
            <a:r>
              <a:rPr lang="ru-RU" sz="2800" b="1" dirty="0">
                <a:latin typeface="+mn-lt"/>
                <a:ea typeface="+mn-ea"/>
                <a:cs typeface="+mn-cs"/>
              </a:rPr>
              <a:t>новой модели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84848"/>
            <a:ext cx="18722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Интернет и цифровые технологии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1127646"/>
            <a:ext cx="54176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Смена моделей создания, сохранения и трансляции знаний</a:t>
            </a:r>
          </a:p>
          <a:p>
            <a:r>
              <a:rPr lang="ru-RU" sz="1600" dirty="0" smtClean="0"/>
              <a:t>Смена процесса </a:t>
            </a:r>
            <a:r>
              <a:rPr lang="ru-RU" sz="1600" dirty="0"/>
              <a:t>оценки и фиксации достижений, </a:t>
            </a:r>
            <a:r>
              <a:rPr lang="ru-RU" sz="1600" dirty="0" smtClean="0"/>
              <a:t>процесса </a:t>
            </a:r>
            <a:br>
              <a:rPr lang="ru-RU" sz="1600" dirty="0" smtClean="0"/>
            </a:br>
            <a:r>
              <a:rPr lang="ru-RU" sz="1600" dirty="0" smtClean="0"/>
              <a:t>управления </a:t>
            </a:r>
            <a:r>
              <a:rPr lang="ru-RU" sz="1600" dirty="0"/>
              <a:t>собственной траекторией развития, </a:t>
            </a:r>
            <a:r>
              <a:rPr lang="ru-RU" sz="1600" dirty="0" smtClean="0"/>
              <a:t>процессов </a:t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управлении учебными учреждениями и пр.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76872"/>
            <a:ext cx="18722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Технологические</a:t>
            </a:r>
            <a:br>
              <a:rPr lang="ru-RU" dirty="0" smtClean="0"/>
            </a:br>
            <a:r>
              <a:rPr lang="ru-RU" dirty="0" err="1" smtClean="0"/>
              <a:t>стартапы</a:t>
            </a:r>
            <a:r>
              <a:rPr lang="ru-RU" dirty="0" smtClean="0"/>
              <a:t> в образовании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2283259"/>
            <a:ext cx="4867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600" dirty="0" smtClean="0"/>
              <a:t>Новый рынок, потенциально существенно достроить </a:t>
            </a:r>
            <a:br>
              <a:rPr lang="ru-RU" sz="1600" dirty="0" smtClean="0"/>
            </a:br>
            <a:r>
              <a:rPr lang="ru-RU" sz="1600" dirty="0" smtClean="0"/>
              <a:t>и даже заместить собой традиционные форматы </a:t>
            </a:r>
            <a:br>
              <a:rPr lang="ru-RU" sz="1600" dirty="0" smtClean="0"/>
            </a:br>
            <a:r>
              <a:rPr lang="ru-RU" sz="1600" dirty="0" smtClean="0"/>
              <a:t>индустриального образования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394160"/>
            <a:ext cx="187220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Гиперконкурен-ция</a:t>
            </a:r>
            <a:r>
              <a:rPr lang="ru-RU" dirty="0" smtClean="0"/>
              <a:t> и быстрое развитие отраслей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3329697"/>
            <a:ext cx="55797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Запрос на образовательную и исследовательскую прагматику</a:t>
            </a:r>
            <a:endParaRPr lang="ru-RU" sz="1600" dirty="0"/>
          </a:p>
          <a:p>
            <a:r>
              <a:rPr lang="ru-RU" sz="1600" dirty="0" smtClean="0"/>
              <a:t>Требование к новому содержанию и новым </a:t>
            </a:r>
            <a:br>
              <a:rPr lang="ru-RU" sz="1600" dirty="0" smtClean="0"/>
            </a:br>
            <a:r>
              <a:rPr lang="ru-RU" sz="1600" dirty="0" smtClean="0"/>
              <a:t>форматам подготовки: (а) максимальная гибкость и развитие</a:t>
            </a:r>
            <a:br>
              <a:rPr lang="ru-RU" sz="1600" dirty="0" smtClean="0"/>
            </a:br>
            <a:r>
              <a:rPr lang="ru-RU" sz="1600" dirty="0" err="1" smtClean="0"/>
              <a:t>надпрофессиональных</a:t>
            </a:r>
            <a:r>
              <a:rPr lang="ru-RU" sz="1600" dirty="0" smtClean="0"/>
              <a:t> компетенций и (б) сверхбыстрая </a:t>
            </a:r>
            <a:br>
              <a:rPr lang="ru-RU" sz="1600" dirty="0" smtClean="0"/>
            </a:br>
            <a:r>
              <a:rPr lang="ru-RU" sz="1600" dirty="0" smtClean="0"/>
              <a:t>подготовка и точечные компетенции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797152"/>
            <a:ext cx="18722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Образование как актив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699792" y="4758243"/>
            <a:ext cx="51183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Развитие моделей инвестирования в образование (в </a:t>
            </a:r>
            <a:r>
              <a:rPr lang="ru-RU" sz="1600" dirty="0" err="1" smtClean="0"/>
              <a:t>т.ч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в чужое). Запрос на контроль качества и прозрачность</a:t>
            </a:r>
            <a:br>
              <a:rPr lang="ru-RU" sz="1600" dirty="0" smtClean="0"/>
            </a:br>
            <a:r>
              <a:rPr lang="ru-RU" sz="1600" dirty="0" smtClean="0"/>
              <a:t>результатов образования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5733256"/>
            <a:ext cx="18722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Вызов потреби-</a:t>
            </a:r>
            <a:r>
              <a:rPr lang="ru-RU" dirty="0" err="1" smtClean="0"/>
              <a:t>тельского</a:t>
            </a:r>
            <a:r>
              <a:rPr lang="ru-RU" dirty="0" smtClean="0"/>
              <a:t> общества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699792" y="5661248"/>
            <a:ext cx="5417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Тренд снижения мотивации к получению образования </a:t>
            </a:r>
            <a:br>
              <a:rPr lang="ru-RU" sz="1600" dirty="0" smtClean="0"/>
            </a:br>
            <a:r>
              <a:rPr lang="ru-RU" sz="1600" dirty="0" smtClean="0"/>
              <a:t>(когда базовые потребности закрыты)</a:t>
            </a:r>
          </a:p>
          <a:p>
            <a:r>
              <a:rPr lang="ru-RU" sz="1600" dirty="0" err="1" smtClean="0"/>
              <a:t>Контр-тренд</a:t>
            </a:r>
            <a:r>
              <a:rPr lang="ru-RU" sz="1600" dirty="0" smtClean="0"/>
              <a:t>: рост доли «самостоятельных учеников» </a:t>
            </a:r>
            <a:br>
              <a:rPr lang="ru-RU" sz="1600" dirty="0" smtClean="0"/>
            </a:br>
            <a:r>
              <a:rPr lang="ru-RU" sz="1600" dirty="0" smtClean="0"/>
              <a:t>с запросом «свой путь»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384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9673"/>
            <a:ext cx="3611886" cy="523220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l"/>
            <a:r>
              <a:rPr lang="ru-RU" sz="2800" b="1" dirty="0" smtClean="0">
                <a:latin typeface="+mn-lt"/>
                <a:ea typeface="+mn-ea"/>
                <a:cs typeface="+mn-cs"/>
              </a:rPr>
              <a:t>Понятие образования</a:t>
            </a:r>
            <a:endParaRPr lang="ru-RU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77747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Мы рассматриваем образование как социально оформленный процесс </a:t>
            </a:r>
            <a:r>
              <a:rPr lang="ru-RU" b="1" dirty="0" smtClean="0"/>
              <a:t>поддержки развития на цикле человеческой жизни от рождения до смерти. Формальные институты образования – только малая часть этого явления</a:t>
            </a:r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232155" y="2060848"/>
            <a:ext cx="8516309" cy="4536504"/>
            <a:chOff x="88139" y="1916832"/>
            <a:chExt cx="8804341" cy="48965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051720" y="2708920"/>
              <a:ext cx="2016224" cy="172819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формальное образование в первой трети жизни (школа + университет)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755576" y="4509120"/>
              <a:ext cx="2376264" cy="72008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воспитание </a:t>
              </a:r>
              <a:br>
                <a:rPr lang="ru-RU" dirty="0" smtClean="0"/>
              </a:br>
              <a:r>
                <a:rPr lang="ru-RU" dirty="0" smtClean="0"/>
                <a:t>(в семье и обществе)</a:t>
              </a:r>
              <a:endParaRPr lang="ru-RU" dirty="0"/>
            </a:p>
          </p:txBody>
        </p:sp>
        <p:sp>
          <p:nvSpPr>
            <p:cNvPr id="5" name="Стрелка вправо 4"/>
            <p:cNvSpPr/>
            <p:nvPr/>
          </p:nvSpPr>
          <p:spPr>
            <a:xfrm>
              <a:off x="683568" y="6021288"/>
              <a:ext cx="8208912" cy="7920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1787525" algn="l"/>
                  <a:tab pos="6278563" algn="l"/>
                </a:tabLst>
              </a:pPr>
              <a:r>
                <a:rPr lang="ru-RU" dirty="0" smtClean="0"/>
                <a:t>0…     	        цикл человеческой жизни 	…100+</a:t>
              </a:r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63960" y="2708920"/>
              <a:ext cx="1179748" cy="172819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раннее развитие (семья, </a:t>
              </a:r>
              <a:r>
                <a:rPr lang="ru-RU" dirty="0" err="1" smtClean="0"/>
                <a:t>дет.сад</a:t>
              </a:r>
              <a:r>
                <a:rPr lang="ru-RU" dirty="0" smtClean="0"/>
                <a:t>)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275856" y="4509120"/>
              <a:ext cx="5112568" cy="72008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развитие качеств личности и саморазвитие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211960" y="2708920"/>
              <a:ext cx="2664296" cy="93610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повышение профессиональных компетенций</a:t>
              </a: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211960" y="3717032"/>
              <a:ext cx="4176464" cy="72008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получение новых знаний как хобби или смена </a:t>
              </a:r>
              <a:r>
                <a:rPr lang="ru-RU" smtClean="0"/>
                <a:t>траектории занятости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691680" y="5301208"/>
              <a:ext cx="5112568" cy="72008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образование как инструмент решения семейных задач и преодоления кризисов (в </a:t>
              </a:r>
              <a:r>
                <a:rPr lang="ru-RU" sz="1600" dirty="0" err="1" smtClean="0"/>
                <a:t>т.ч</a:t>
              </a:r>
              <a:r>
                <a:rPr lang="ru-RU" sz="1600" dirty="0" smtClean="0"/>
                <a:t>. для родителей)</a:t>
              </a:r>
              <a:endParaRPr lang="ru-RU" sz="16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619672" y="1916832"/>
              <a:ext cx="5544616" cy="72008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образование для команд / коллективов как инструмент развития корпораций, НКО, сообществ, гос. институтов</a:t>
              </a:r>
              <a:endParaRPr lang="ru-RU" sz="16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20272" y="2708920"/>
              <a:ext cx="1368152" cy="93610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адаптация пожилых</a:t>
              </a:r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346463" y="2948917"/>
              <a:ext cx="1565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прагматичное</a:t>
              </a:r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-619331" y="4942525"/>
              <a:ext cx="1955985" cy="5410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 smtClean="0"/>
                <a:t>личностно-</a:t>
              </a:r>
              <a:br>
                <a:rPr lang="ru-RU" dirty="0" smtClean="0"/>
              </a:br>
              <a:r>
                <a:rPr lang="ru-RU" dirty="0" smtClean="0"/>
                <a:t>ориентированное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2460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919604" cy="523220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l"/>
            <a:r>
              <a:rPr lang="ru-RU" sz="2800" b="1" dirty="0" smtClean="0">
                <a:latin typeface="+mn-lt"/>
                <a:ea typeface="+mn-ea"/>
                <a:cs typeface="+mn-cs"/>
              </a:rPr>
              <a:t>Позиции </a:t>
            </a:r>
            <a:r>
              <a:rPr lang="ru-RU" sz="2800" b="1" dirty="0">
                <a:latin typeface="+mn-lt"/>
                <a:ea typeface="+mn-ea"/>
                <a:cs typeface="+mn-cs"/>
              </a:rPr>
              <a:t>для обсуждения </a:t>
            </a:r>
            <a:r>
              <a:rPr lang="ru-RU" sz="2800" b="1" dirty="0" smtClean="0">
                <a:latin typeface="+mn-lt"/>
                <a:ea typeface="+mn-ea"/>
                <a:cs typeface="+mn-cs"/>
              </a:rPr>
              <a:t>будущего </a:t>
            </a:r>
            <a:r>
              <a:rPr lang="ru-RU" sz="2800" b="1" dirty="0">
                <a:latin typeface="+mn-lt"/>
                <a:ea typeface="+mn-ea"/>
                <a:cs typeface="+mn-cs"/>
              </a:rPr>
              <a:t>образования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8072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Разные позиции заказчиков образования предъявляют разные требования к образу будущего образования</a:t>
            </a:r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475656" y="1700808"/>
            <a:ext cx="6606520" cy="4823240"/>
            <a:chOff x="467544" y="1052736"/>
            <a:chExt cx="7996157" cy="5844210"/>
          </a:xfrm>
        </p:grpSpPr>
        <p:sp>
          <p:nvSpPr>
            <p:cNvPr id="4" name="Овал 3"/>
            <p:cNvSpPr/>
            <p:nvPr/>
          </p:nvSpPr>
          <p:spPr>
            <a:xfrm>
              <a:off x="2699792" y="2199550"/>
              <a:ext cx="3096344" cy="18722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latin typeface="Franklin Gothic Medium" pitchFamily="34" charset="0"/>
                </a:rPr>
                <a:t>Образование на полном жизненном цикле</a:t>
              </a:r>
              <a:endParaRPr lang="ru-RU" sz="2000" dirty="0">
                <a:latin typeface="Franklin Gothic Medium" pitchFamily="34" charset="0"/>
              </a:endParaRPr>
            </a:p>
          </p:txBody>
        </p:sp>
        <p:pic>
          <p:nvPicPr>
            <p:cNvPr id="5" name="Picture 2" descr="http://t3.gstatic.com/images?q=tbn:ANd9GcSQbhZbdayaJq_Zc5gQFK5Fd-3Qevr5vIxDnqNdnfRzdRFDmc4pE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125"/>
                      </a14:imgEffect>
                      <a14:imgEffect>
                        <a14:brightnessContrast bright="28000" contrast="5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3084" y="1437664"/>
              <a:ext cx="475460" cy="1193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http://t0.gstatic.com/images?q=tbn:ANd9GcQEzJwXincD6DYyvaBW5-tI8JHt3fD-aMjy5lHrOF5kJMHdweq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3000" contras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333" y="4269952"/>
              <a:ext cx="632413" cy="1129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http://t2.gstatic.com/images?q=tbn:ANd9GcT_TIjCr_nE8NRGxAR7GnyAd7vqJt0yM6J_wI9zbPlDMpWWZyx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110000"/>
                      </a14:imgEffect>
                      <a14:imgEffect>
                        <a14:brightnessContrast bright="9000" contrast="-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1647" y="1052736"/>
              <a:ext cx="1749744" cy="1238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http://t0.gstatic.com/images?q=tbn:ANd9GcQK2iDXhy-HFEXX2QIGQIsVMB7ZzT9GnxDFMaZeh_pjaBbNvYt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500"/>
                      </a14:imgEffect>
                      <a14:imgEffect>
                        <a14:saturation sat="65000"/>
                      </a14:imgEffect>
                      <a14:imgEffect>
                        <a14:brightnessContrast bright="12000" contrast="-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8825" y="4269930"/>
              <a:ext cx="955963" cy="830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67544" y="1553219"/>
              <a:ext cx="1242106" cy="708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САМ </a:t>
              </a:r>
              <a:br>
                <a:rPr lang="ru-RU" sz="1600" dirty="0" smtClean="0">
                  <a:latin typeface="Franklin Gothic Medium" pitchFamily="34" charset="0"/>
                </a:rPr>
              </a:br>
              <a:r>
                <a:rPr lang="ru-RU" sz="1600" dirty="0" smtClean="0">
                  <a:latin typeface="Franklin Gothic Medium" pitchFamily="34" charset="0"/>
                </a:rPr>
                <a:t>ЧЕЛОВЕК</a:t>
              </a:r>
              <a:endParaRPr lang="ru-RU" sz="1600" dirty="0">
                <a:latin typeface="Franklin Gothic Medium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4871" y="5490985"/>
              <a:ext cx="1001524" cy="410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СЕМЬЯ</a:t>
              </a:r>
              <a:endParaRPr lang="ru-RU" sz="1600" dirty="0">
                <a:latin typeface="Franklin Gothic Medium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30121" y="5890046"/>
              <a:ext cx="2443700" cy="1006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СООБЩЕСТВА </a:t>
              </a:r>
              <a:br>
                <a:rPr lang="ru-RU" sz="1600" dirty="0" smtClean="0">
                  <a:latin typeface="Franklin Gothic Medium" pitchFamily="34" charset="0"/>
                </a:rPr>
              </a:br>
              <a:r>
                <a:rPr lang="ru-RU" sz="1600" dirty="0" smtClean="0">
                  <a:latin typeface="Franklin Gothic Medium" pitchFamily="34" charset="0"/>
                </a:rPr>
                <a:t>(ФОРМАЛЬНЫЕ </a:t>
              </a:r>
              <a:br>
                <a:rPr lang="ru-RU" sz="1600" dirty="0" smtClean="0">
                  <a:latin typeface="Franklin Gothic Medium" pitchFamily="34" charset="0"/>
                </a:rPr>
              </a:br>
              <a:r>
                <a:rPr lang="ru-RU" sz="1600" dirty="0" smtClean="0">
                  <a:latin typeface="Franklin Gothic Medium" pitchFamily="34" charset="0"/>
                </a:rPr>
                <a:t>И НЕФОРМАЛЬНЫЕ)</a:t>
              </a:r>
              <a:endParaRPr lang="ru-RU" sz="1600" dirty="0">
                <a:latin typeface="Franklin Gothic Medium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66425" y="5214594"/>
              <a:ext cx="1770457" cy="410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ГОСУДАРСТВО</a:t>
              </a:r>
              <a:endParaRPr lang="ru-RU" sz="1600" dirty="0">
                <a:latin typeface="Franklin Gothic Medium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18825" y="2415574"/>
              <a:ext cx="2044876" cy="1006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Franklin Gothic Medium" pitchFamily="34" charset="0"/>
                </a:rPr>
                <a:t>БИЗНЕС </a:t>
              </a:r>
              <a:br>
                <a:rPr lang="ru-RU" sz="1600" dirty="0" smtClean="0">
                  <a:latin typeface="Franklin Gothic Medium" pitchFamily="34" charset="0"/>
                </a:rPr>
              </a:br>
              <a:r>
                <a:rPr lang="ru-RU" sz="1600" dirty="0" smtClean="0">
                  <a:latin typeface="Franklin Gothic Medium" pitchFamily="34" charset="0"/>
                </a:rPr>
                <a:t>(РАБОТОДАТЕЛЬ </a:t>
              </a:r>
              <a:br>
                <a:rPr lang="ru-RU" sz="1600" dirty="0" smtClean="0">
                  <a:latin typeface="Franklin Gothic Medium" pitchFamily="34" charset="0"/>
                </a:rPr>
              </a:br>
              <a:r>
                <a:rPr lang="ru-RU" sz="1600" dirty="0" smtClean="0">
                  <a:latin typeface="Franklin Gothic Medium" pitchFamily="34" charset="0"/>
                </a:rPr>
                <a:t>И ПРОДАВЕЦ)</a:t>
              </a:r>
              <a:endParaRPr lang="ru-RU" sz="1600" dirty="0">
                <a:latin typeface="Franklin Gothic Medium" pitchFamily="34" charset="0"/>
              </a:endParaRPr>
            </a:p>
          </p:txBody>
        </p:sp>
        <p:sp>
          <p:nvSpPr>
            <p:cNvPr id="14" name="Стрелка вниз 13"/>
            <p:cNvSpPr/>
            <p:nvPr/>
          </p:nvSpPr>
          <p:spPr>
            <a:xfrm rot="18529075">
              <a:off x="2136743" y="2318701"/>
              <a:ext cx="936104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5" name="Стрелка вниз 14"/>
            <p:cNvSpPr/>
            <p:nvPr/>
          </p:nvSpPr>
          <p:spPr>
            <a:xfrm rot="14003287">
              <a:off x="2139236" y="3856216"/>
              <a:ext cx="936104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6" name="Стрелка вниз 15"/>
            <p:cNvSpPr/>
            <p:nvPr/>
          </p:nvSpPr>
          <p:spPr>
            <a:xfrm rot="10800000">
              <a:off x="3851920" y="4215774"/>
              <a:ext cx="936104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7" name="Стрелка вниз 16"/>
            <p:cNvSpPr/>
            <p:nvPr/>
          </p:nvSpPr>
          <p:spPr>
            <a:xfrm rot="7865638">
              <a:off x="5294480" y="3846409"/>
              <a:ext cx="936104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8" name="Стрелка вниз 17"/>
            <p:cNvSpPr/>
            <p:nvPr/>
          </p:nvSpPr>
          <p:spPr>
            <a:xfrm rot="2702863">
              <a:off x="5314806" y="2271558"/>
              <a:ext cx="936104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pic>
          <p:nvPicPr>
            <p:cNvPr id="19" name="Picture 16" descr="http://t3.gstatic.com/images?q=tbn:ANd9GcS-mypgvkIkl1liuDN4asMhioT03kR_P-t3UiZrRoM091A4ix2k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9966" y="4719830"/>
              <a:ext cx="762000" cy="1104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139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Группа 47"/>
          <p:cNvGrpSpPr/>
          <p:nvPr/>
        </p:nvGrpSpPr>
        <p:grpSpPr>
          <a:xfrm>
            <a:off x="467544" y="2420888"/>
            <a:ext cx="8352928" cy="4464496"/>
            <a:chOff x="467544" y="1700808"/>
            <a:chExt cx="7848872" cy="4464496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755576" y="2033802"/>
              <a:ext cx="7272808" cy="37714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1619672" y="1700808"/>
              <a:ext cx="5616624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619672" y="5445224"/>
              <a:ext cx="5616624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67544" y="2564904"/>
              <a:ext cx="576064" cy="27363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7740352" y="2564904"/>
              <a:ext cx="576064" cy="27363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939592" cy="523220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l"/>
            <a:r>
              <a:rPr lang="ru-RU" sz="2800" b="1" dirty="0" smtClean="0">
                <a:latin typeface="+mn-lt"/>
                <a:ea typeface="+mn-ea"/>
                <a:cs typeface="+mn-cs"/>
              </a:rPr>
              <a:t>Предпосылки: откуда </a:t>
            </a:r>
            <a:r>
              <a:rPr lang="ru-RU" sz="2800" b="1" dirty="0">
                <a:latin typeface="+mn-lt"/>
                <a:ea typeface="+mn-ea"/>
                <a:cs typeface="+mn-cs"/>
              </a:rPr>
              <a:t>приходят изменения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154956"/>
            <a:ext cx="1692188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Новые </a:t>
            </a:r>
            <a:br>
              <a:rPr lang="ru-RU" sz="1600" dirty="0" smtClean="0"/>
            </a:br>
            <a:r>
              <a:rPr lang="ru-RU" sz="1600" dirty="0" smtClean="0"/>
              <a:t>технологии </a:t>
            </a:r>
            <a:br>
              <a:rPr lang="ru-RU" sz="1600" dirty="0" smtClean="0"/>
            </a:br>
            <a:r>
              <a:rPr lang="ru-RU" sz="1600" dirty="0" smtClean="0"/>
              <a:t>в ИКТ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64584" y="3018459"/>
            <a:ext cx="1890210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Развитие сферы фитнеса и медицины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5451100"/>
            <a:ext cx="1692188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Развитие сферы финансов и страхования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73878" y="4154956"/>
            <a:ext cx="189021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Новые решения в образовании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73878" y="5451100"/>
            <a:ext cx="189021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Трансформация традиционных институтов</a:t>
            </a:r>
            <a:endParaRPr lang="ru-RU" sz="1600" dirty="0"/>
          </a:p>
        </p:txBody>
      </p:sp>
      <p:cxnSp>
        <p:nvCxnSpPr>
          <p:cNvPr id="22" name="Скругленная соединительная линия 21"/>
          <p:cNvCxnSpPr>
            <a:stCxn id="3" idx="0"/>
            <a:endCxn id="4" idx="1"/>
          </p:cNvCxnSpPr>
          <p:nvPr/>
        </p:nvCxnSpPr>
        <p:spPr>
          <a:xfrm rot="5400000" flipH="1" flipV="1">
            <a:off x="2306917" y="2997289"/>
            <a:ext cx="740453" cy="1574882"/>
          </a:xfrm>
          <a:prstGeom prst="curvedConnector2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5" idx="0"/>
          </p:cNvCxnSpPr>
          <p:nvPr/>
        </p:nvCxnSpPr>
        <p:spPr>
          <a:xfrm>
            <a:off x="1889702" y="4947044"/>
            <a:ext cx="0" cy="504056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" idx="3"/>
            <a:endCxn id="6" idx="1"/>
          </p:cNvCxnSpPr>
          <p:nvPr/>
        </p:nvCxnSpPr>
        <p:spPr>
          <a:xfrm>
            <a:off x="2735796" y="4551000"/>
            <a:ext cx="73808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735796" y="4703400"/>
            <a:ext cx="756085" cy="747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6" idx="2"/>
            <a:endCxn id="7" idx="0"/>
          </p:cNvCxnSpPr>
          <p:nvPr/>
        </p:nvCxnSpPr>
        <p:spPr>
          <a:xfrm>
            <a:off x="4418983" y="4947044"/>
            <a:ext cx="0" cy="504056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4" idx="2"/>
            <a:endCxn id="6" idx="0"/>
          </p:cNvCxnSpPr>
          <p:nvPr/>
        </p:nvCxnSpPr>
        <p:spPr>
          <a:xfrm>
            <a:off x="4409689" y="3810547"/>
            <a:ext cx="9294" cy="3444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5" idx="3"/>
            <a:endCxn id="7" idx="1"/>
          </p:cNvCxnSpPr>
          <p:nvPr/>
        </p:nvCxnSpPr>
        <p:spPr>
          <a:xfrm>
            <a:off x="2735796" y="5847144"/>
            <a:ext cx="73808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2735796" y="4947044"/>
            <a:ext cx="728788" cy="6421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508104" y="4103201"/>
            <a:ext cx="3024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/>
              <a:t>Аспекты сферы образования</a:t>
            </a:r>
            <a:r>
              <a:rPr lang="ru-RU" sz="16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получение знаний и создание новых знаний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воспитание, формирование навыков, личностное развитие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оценка / фиксация достижений</a:t>
            </a:r>
            <a:endParaRPr lang="ru-RU" sz="16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96787" y="1165688"/>
            <a:ext cx="521131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Большие тенденции: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Технологическое развитие (ИКТ и проч.)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Политико-экономические трансформации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Социально-культурные трансформации</a:t>
            </a:r>
            <a:endParaRPr lang="ru-RU" dirty="0"/>
          </a:p>
        </p:txBody>
      </p:sp>
      <p:sp>
        <p:nvSpPr>
          <p:cNvPr id="55" name="Стрелка вниз 54"/>
          <p:cNvSpPr/>
          <p:nvPr/>
        </p:nvSpPr>
        <p:spPr>
          <a:xfrm>
            <a:off x="1641436" y="2362528"/>
            <a:ext cx="525820" cy="4320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88" y="116632"/>
            <a:ext cx="7924542" cy="954107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800" b="1" dirty="0" smtClean="0">
                <a:latin typeface="+mn-lt"/>
                <a:ea typeface="+mn-ea"/>
                <a:cs typeface="+mn-cs"/>
              </a:rPr>
              <a:t>Предпосылки: ключевые технологии, влияющие </a:t>
            </a:r>
            <a:br>
              <a:rPr lang="ru-RU" sz="2800" b="1" dirty="0" smtClean="0">
                <a:latin typeface="+mn-lt"/>
                <a:ea typeface="+mn-ea"/>
                <a:cs typeface="+mn-cs"/>
              </a:rPr>
            </a:br>
            <a:r>
              <a:rPr lang="ru-RU" sz="2800" b="1" dirty="0" smtClean="0">
                <a:latin typeface="+mn-lt"/>
                <a:ea typeface="+mn-ea"/>
                <a:cs typeface="+mn-cs"/>
              </a:rPr>
              <a:t>на трансформацию образования</a:t>
            </a:r>
            <a:endParaRPr lang="ru-RU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5710303"/>
            <a:ext cx="7128792" cy="523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Автоматизация рутинных интеллектуальных операций (2013-2035)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39552" y="6381328"/>
            <a:ext cx="79928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1560" y="64440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2013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64440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2016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64440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19657" y="64440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2035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4892030"/>
            <a:ext cx="1872208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dk1"/>
                </a:solidFill>
              </a:rPr>
              <a:t>Автоматические семантические </a:t>
            </a:r>
            <a:r>
              <a:rPr lang="ru-RU" sz="1400" dirty="0" smtClean="0">
                <a:solidFill>
                  <a:schemeClr val="dk1"/>
                </a:solidFill>
              </a:rPr>
              <a:t>переводчики </a:t>
            </a:r>
            <a:br>
              <a:rPr lang="ru-RU" sz="1400" dirty="0" smtClean="0">
                <a:solidFill>
                  <a:schemeClr val="dk1"/>
                </a:solidFill>
              </a:rPr>
            </a:br>
            <a:r>
              <a:rPr lang="ru-RU" sz="1400" dirty="0" smtClean="0">
                <a:solidFill>
                  <a:schemeClr val="dk1"/>
                </a:solidFill>
              </a:rPr>
              <a:t>(2019)</a:t>
            </a:r>
            <a:endParaRPr lang="ru-RU" sz="1400" dirty="0">
              <a:solidFill>
                <a:schemeClr val="dk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51114" y="4748014"/>
            <a:ext cx="1901206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dk1"/>
                </a:solidFill>
              </a:rPr>
              <a:t>Высокоуровневый искусственный </a:t>
            </a:r>
            <a:r>
              <a:rPr lang="ru-RU" sz="1400" dirty="0" smtClean="0">
                <a:solidFill>
                  <a:schemeClr val="dk1"/>
                </a:solidFill>
              </a:rPr>
              <a:t>интеллект в </a:t>
            </a:r>
            <a:r>
              <a:rPr lang="ru-RU" sz="1400" dirty="0" err="1" smtClean="0">
                <a:solidFill>
                  <a:schemeClr val="dk1"/>
                </a:solidFill>
              </a:rPr>
              <a:t>т.ч</a:t>
            </a:r>
            <a:r>
              <a:rPr lang="ru-RU" sz="1400" dirty="0" smtClean="0">
                <a:solidFill>
                  <a:schemeClr val="dk1"/>
                </a:solidFill>
              </a:rPr>
              <a:t>. в </a:t>
            </a:r>
            <a:br>
              <a:rPr lang="ru-RU" sz="1400" dirty="0" smtClean="0">
                <a:solidFill>
                  <a:schemeClr val="dk1"/>
                </a:solidFill>
              </a:rPr>
            </a:br>
            <a:r>
              <a:rPr lang="ru-RU" sz="1400" dirty="0" err="1" smtClean="0">
                <a:solidFill>
                  <a:schemeClr val="dk1"/>
                </a:solidFill>
              </a:rPr>
              <a:t>вирт</a:t>
            </a:r>
            <a:r>
              <a:rPr lang="ru-RU" sz="1400" dirty="0" smtClean="0">
                <a:solidFill>
                  <a:schemeClr val="dk1"/>
                </a:solidFill>
              </a:rPr>
              <a:t>. мирах (2027)</a:t>
            </a:r>
            <a:endParaRPr lang="ru-RU" sz="1400" dirty="0">
              <a:solidFill>
                <a:schemeClr val="dk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1939702"/>
            <a:ext cx="4176464" cy="476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Когнитивная революция (2016-2030+)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19872" y="2308113"/>
            <a:ext cx="1800200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Массовые </a:t>
            </a:r>
            <a:r>
              <a:rPr lang="ru-RU" sz="1400" dirty="0" err="1" smtClean="0"/>
              <a:t>нейроинтерфейсы</a:t>
            </a:r>
            <a:r>
              <a:rPr lang="ru-RU" sz="1400" dirty="0" smtClean="0"/>
              <a:t> (2017-20)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56176" y="2380121"/>
            <a:ext cx="180020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HTTP 2.0</a:t>
            </a:r>
            <a:r>
              <a:rPr lang="ru-RU" sz="1400" dirty="0" smtClean="0"/>
              <a:t>: протокол «обмена мыслями»</a:t>
            </a:r>
            <a:r>
              <a:rPr lang="en-US" sz="1400" dirty="0" smtClean="0"/>
              <a:t> </a:t>
            </a:r>
            <a:r>
              <a:rPr lang="ru-RU" sz="1400" dirty="0" smtClean="0"/>
              <a:t>(20</a:t>
            </a:r>
            <a:r>
              <a:rPr lang="en-US" sz="1400" dirty="0" smtClean="0"/>
              <a:t>25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43608" y="3451870"/>
            <a:ext cx="71287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Тотальность интернета </a:t>
            </a:r>
            <a:r>
              <a:rPr lang="en-US" dirty="0" smtClean="0"/>
              <a:t>[</a:t>
            </a:r>
            <a:r>
              <a:rPr lang="ru-RU" dirty="0" smtClean="0"/>
              <a:t>мобильность и </a:t>
            </a:r>
            <a:r>
              <a:rPr lang="ru-RU" dirty="0" err="1" smtClean="0"/>
              <a:t>цифровизация</a:t>
            </a:r>
            <a:r>
              <a:rPr lang="en-US" dirty="0" smtClean="0"/>
              <a:t>] </a:t>
            </a:r>
            <a:r>
              <a:rPr lang="ru-RU" dirty="0" smtClean="0"/>
              <a:t>(2012-2030+)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80112" y="3955926"/>
            <a:ext cx="180020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Массовый и</a:t>
            </a:r>
            <a:r>
              <a:rPr lang="ru-RU" sz="1400" dirty="0" smtClean="0">
                <a:solidFill>
                  <a:schemeClr val="dk1"/>
                </a:solidFill>
              </a:rPr>
              <a:t>нтернет вещей (2025)</a:t>
            </a:r>
            <a:endParaRPr lang="ru-RU" sz="1400" dirty="0">
              <a:solidFill>
                <a:schemeClr val="dk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95936" y="3955926"/>
            <a:ext cx="1512168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Цифровая </a:t>
            </a:r>
            <a:br>
              <a:rPr lang="ru-RU" sz="1400" dirty="0" smtClean="0"/>
            </a:br>
            <a:r>
              <a:rPr lang="ru-RU" sz="1400" dirty="0" smtClean="0"/>
              <a:t>копия мира</a:t>
            </a:r>
            <a:br>
              <a:rPr lang="ru-RU" sz="1400" dirty="0" smtClean="0"/>
            </a:br>
            <a:r>
              <a:rPr lang="ru-RU" sz="1400" dirty="0" smtClean="0"/>
              <a:t>(2020-22)</a:t>
            </a:r>
            <a:endParaRPr lang="ru-RU" sz="1400" dirty="0">
              <a:solidFill>
                <a:schemeClr val="dk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51720" y="3955926"/>
            <a:ext cx="1944216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Массовые виртуальные миры (2015-2020)</a:t>
            </a:r>
            <a:endParaRPr lang="ru-RU" sz="1400" dirty="0">
              <a:solidFill>
                <a:schemeClr val="dk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87824" y="3163838"/>
            <a:ext cx="4068452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«Новая честность» (2015-2025)</a:t>
            </a:r>
            <a:endParaRPr lang="ru-RU" sz="1400" dirty="0">
              <a:solidFill>
                <a:schemeClr val="dk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71600" y="1196752"/>
            <a:ext cx="1800200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Технологии «когнитивного фитнеса» (2013-)</a:t>
            </a:r>
            <a:endParaRPr lang="ru-RU" sz="1400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871700" y="2060848"/>
            <a:ext cx="2124236" cy="0"/>
          </a:xfrm>
          <a:prstGeom prst="straightConnector1">
            <a:avLst/>
          </a:prstGeom>
          <a:ln w="381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355976" y="1196752"/>
            <a:ext cx="1800200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</a:t>
            </a:r>
            <a:r>
              <a:rPr lang="ru-RU" sz="1400" smtClean="0"/>
              <a:t>новой </a:t>
            </a:r>
            <a:r>
              <a:rPr lang="ru-RU" sz="1400" dirty="0" err="1" smtClean="0"/>
              <a:t>психофармацевтики</a:t>
            </a:r>
            <a:r>
              <a:rPr lang="ru-RU" sz="1400" dirty="0" smtClean="0"/>
              <a:t> (2020-)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598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48248" cy="954107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l"/>
            <a:r>
              <a:rPr lang="ru-RU" sz="2800" b="1" dirty="0">
                <a:latin typeface="+mn-lt"/>
                <a:ea typeface="+mn-ea"/>
                <a:cs typeface="+mn-cs"/>
              </a:rPr>
              <a:t>Предпосылки: большие экономические / </a:t>
            </a:r>
            <a:r>
              <a:rPr lang="ru-RU" sz="2800" b="1" dirty="0" smtClean="0">
                <a:latin typeface="+mn-lt"/>
                <a:ea typeface="+mn-ea"/>
                <a:cs typeface="+mn-cs"/>
              </a:rPr>
              <a:t/>
            </a:r>
            <a:br>
              <a:rPr lang="ru-RU" sz="2800" b="1" dirty="0" smtClean="0">
                <a:latin typeface="+mn-lt"/>
                <a:ea typeface="+mn-ea"/>
                <a:cs typeface="+mn-cs"/>
              </a:rPr>
            </a:br>
            <a:r>
              <a:rPr lang="ru-RU" sz="2800" b="1" dirty="0" smtClean="0">
                <a:latin typeface="+mn-lt"/>
                <a:ea typeface="+mn-ea"/>
                <a:cs typeface="+mn-cs"/>
              </a:rPr>
              <a:t>политические </a:t>
            </a:r>
            <a:r>
              <a:rPr lang="ru-RU" sz="2800" b="1" dirty="0">
                <a:latin typeface="+mn-lt"/>
                <a:ea typeface="+mn-ea"/>
                <a:cs typeface="+mn-cs"/>
              </a:rPr>
              <a:t>/ социальные / культурные темы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39552" y="6381328"/>
            <a:ext cx="79928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1560" y="64440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2013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64440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2016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64440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19657" y="64440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2035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475480"/>
            <a:ext cx="5904656" cy="6840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Смена модели организации бизнесов </a:t>
            </a:r>
            <a:br>
              <a:rPr lang="ru-RU" dirty="0" smtClean="0"/>
            </a:br>
            <a:r>
              <a:rPr lang="ru-RU" dirty="0" smtClean="0"/>
              <a:t>и управления в  отраслях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2187" y="3987648"/>
            <a:ext cx="4426157" cy="6840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Новая финансовая архитектура +</a:t>
            </a:r>
            <a:br>
              <a:rPr lang="ru-RU" dirty="0" smtClean="0"/>
            </a:br>
            <a:r>
              <a:rPr lang="ru-RU" dirty="0" smtClean="0"/>
              <a:t>«экономика заслуг»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1755400"/>
            <a:ext cx="4824536" cy="540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Новый </a:t>
            </a:r>
            <a:r>
              <a:rPr lang="ru-RU" smtClean="0"/>
              <a:t>технологический уклад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5715840"/>
            <a:ext cx="6192688" cy="540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Смена модели детства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87624" y="3303572"/>
            <a:ext cx="6192688" cy="540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Смена структуры занятости и </a:t>
            </a:r>
            <a:r>
              <a:rPr lang="ru-RU" smtClean="0"/>
              <a:t>образа жизни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4851744"/>
            <a:ext cx="4426157" cy="6840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Новая реализация ценностей </a:t>
            </a:r>
            <a:br>
              <a:rPr lang="ru-RU" dirty="0" smtClean="0"/>
            </a:br>
            <a:r>
              <a:rPr lang="ru-RU" dirty="0" smtClean="0"/>
              <a:t>на основе новых технологий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832140" y="1124744"/>
            <a:ext cx="2268252" cy="1236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Триггеры: </a:t>
            </a:r>
            <a:endParaRPr lang="ru-RU" sz="1600" dirty="0"/>
          </a:p>
          <a:p>
            <a:r>
              <a:rPr lang="ru-RU" sz="1600" dirty="0" smtClean="0"/>
              <a:t>- судьба глобализации</a:t>
            </a:r>
          </a:p>
          <a:p>
            <a:r>
              <a:rPr lang="ru-RU" sz="1600" dirty="0" smtClean="0"/>
              <a:t>- судьба государств</a:t>
            </a:r>
          </a:p>
          <a:p>
            <a:r>
              <a:rPr lang="ru-RU" sz="1600" dirty="0" smtClean="0"/>
              <a:t>- роль Азии</a:t>
            </a:r>
          </a:p>
        </p:txBody>
      </p:sp>
    </p:spTree>
    <p:extLst>
      <p:ext uri="{BB962C8B-B14F-4D97-AF65-F5344CB8AC3E}">
        <p14:creationId xmlns:p14="http://schemas.microsoft.com/office/powerpoint/2010/main" val="320358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4528"/>
            <a:ext cx="5535041" cy="523220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l"/>
            <a:r>
              <a:rPr lang="ru-RU" sz="2800" b="1" dirty="0" smtClean="0">
                <a:latin typeface="+mn-lt"/>
                <a:ea typeface="+mn-ea"/>
                <a:cs typeface="+mn-cs"/>
              </a:rPr>
              <a:t>Глобальность: время МУК (М</a:t>
            </a:r>
            <a:r>
              <a:rPr lang="en-US" sz="2800" b="1" dirty="0" smtClean="0">
                <a:latin typeface="+mn-lt"/>
                <a:ea typeface="+mn-ea"/>
                <a:cs typeface="+mn-cs"/>
              </a:rPr>
              <a:t>OOC)</a:t>
            </a:r>
            <a:endParaRPr lang="ru-RU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108647"/>
            <a:ext cx="2520280" cy="29045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 - глобальная борьба за рынки и (как следствие) борьба за таланты</a:t>
            </a:r>
          </a:p>
          <a:p>
            <a:r>
              <a:rPr lang="ru-RU" sz="1600" dirty="0" smtClean="0"/>
              <a:t>- эффекты Интернета на «культурную гомогенизацию»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- </a:t>
            </a:r>
            <a:r>
              <a:rPr lang="ru-RU" sz="1600" dirty="0"/>
              <a:t>р</a:t>
            </a:r>
            <a:r>
              <a:rPr lang="ru-RU" sz="1600" dirty="0" smtClean="0"/>
              <a:t>аспространение </a:t>
            </a:r>
            <a:r>
              <a:rPr lang="ru-RU" sz="1600" dirty="0"/>
              <a:t>международных стандартов в образовании как требование рынков труда (4+2, </a:t>
            </a:r>
            <a:r>
              <a:rPr lang="en-US" sz="1600" dirty="0"/>
              <a:t>PhD, tenure</a:t>
            </a:r>
            <a:r>
              <a:rPr lang="en-US" sz="1600" dirty="0" smtClean="0"/>
              <a:t>)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20615"/>
            <a:ext cx="252028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ПРЕДПОСЫЛКИ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1820616"/>
            <a:ext cx="2520280" cy="17402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MOOC-</a:t>
            </a:r>
            <a:r>
              <a:rPr lang="ru-RU" sz="1600" dirty="0" smtClean="0"/>
              <a:t>образование: </a:t>
            </a:r>
            <a:r>
              <a:rPr lang="ru-RU" sz="1600" dirty="0"/>
              <a:t>появление наднациональных / трансграничных моделей квалификаций и компетенций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45604" y="3808990"/>
            <a:ext cx="2506515" cy="12041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Глобальный «кадровый пылесос» и «граждане ТНК»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1820616"/>
            <a:ext cx="2376264" cy="17402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Закрепление ситуации «образовательного империализма»</a:t>
            </a:r>
            <a:r>
              <a:rPr lang="en-US" sz="1600" dirty="0"/>
              <a:t> (</a:t>
            </a:r>
            <a:r>
              <a:rPr lang="ru-RU" sz="1600" dirty="0"/>
              <a:t>«университет для миллиарда»)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3808990"/>
            <a:ext cx="2376264" cy="12041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Реакция некоторых государств: «образовательный суверенитет</a:t>
            </a:r>
            <a:r>
              <a:rPr lang="ru-RU" sz="1600" dirty="0" smtClean="0"/>
              <a:t>» (тупик?)</a:t>
            </a:r>
            <a:endParaRPr lang="ru-RU" sz="16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39552" y="6093296"/>
            <a:ext cx="79928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1560" y="615601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2013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915816" y="615601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2016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92080" y="615601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519657" y="615601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2030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93858" y="5301208"/>
            <a:ext cx="2430270" cy="552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Триггер: глобализация или регионализация?</a:t>
            </a:r>
          </a:p>
        </p:txBody>
      </p:sp>
    </p:spTree>
    <p:extLst>
      <p:ext uri="{BB962C8B-B14F-4D97-AF65-F5344CB8AC3E}">
        <p14:creationId xmlns:p14="http://schemas.microsoft.com/office/powerpoint/2010/main" val="61786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47511</TotalTime>
  <Words>2194</Words>
  <Application>Microsoft Office PowerPoint</Application>
  <PresentationFormat>Экран (4:3)</PresentationFormat>
  <Paragraphs>344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Будущее образования: глобальная повестка</vt:lpstr>
      <vt:lpstr>Область внимания доклада</vt:lpstr>
      <vt:lpstr>Основные вызовы, задающие необходимость  поиска новой модели</vt:lpstr>
      <vt:lpstr>Понятие образования</vt:lpstr>
      <vt:lpstr>Позиции для обсуждения будущего образования</vt:lpstr>
      <vt:lpstr>Предпосылки: откуда приходят изменения</vt:lpstr>
      <vt:lpstr>Предпосылки: ключевые технологии, влияющие  на трансформацию образования</vt:lpstr>
      <vt:lpstr>Предпосылки: большие экономические /  политические / социальные / культурные темы</vt:lpstr>
      <vt:lpstr>Глобальность: время МУК (МOOC)</vt:lpstr>
      <vt:lpstr>Индивидуализация</vt:lpstr>
      <vt:lpstr>Кооперативность</vt:lpstr>
      <vt:lpstr>От геймификации к тотальности игры</vt:lpstr>
      <vt:lpstr>Трансформация модели науки</vt:lpstr>
      <vt:lpstr>Замыкающая технология  для нового образования: Нейронет</vt:lpstr>
      <vt:lpstr>Ландшафт нового образования</vt:lpstr>
      <vt:lpstr>«Смерть форматов»</vt:lpstr>
      <vt:lpstr>«Путь ученика» в образовании-2030</vt:lpstr>
      <vt:lpstr>Большие рынки нового образования</vt:lpstr>
      <vt:lpstr>Большие рынки нового образования: волна стартапов</vt:lpstr>
      <vt:lpstr>Что происходит с индустриальной системой?</vt:lpstr>
      <vt:lpstr>Что делать регуляторам (стран, имеющих амбиции  формирования новой образовательной сферы)?</vt:lpstr>
      <vt:lpstr>«Силовые поля» для новой сферы образования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No</cp:lastModifiedBy>
  <cp:revision>126</cp:revision>
  <dcterms:created xsi:type="dcterms:W3CDTF">2013-05-13T08:43:50Z</dcterms:created>
  <dcterms:modified xsi:type="dcterms:W3CDTF">2016-11-07T07:50:31Z</dcterms:modified>
</cp:coreProperties>
</file>