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4" r:id="rId2"/>
    <p:sldId id="352" r:id="rId3"/>
    <p:sldId id="346" r:id="rId4"/>
    <p:sldId id="336" r:id="rId5"/>
    <p:sldId id="339" r:id="rId6"/>
    <p:sldId id="355" r:id="rId7"/>
    <p:sldId id="360" r:id="rId8"/>
    <p:sldId id="359" r:id="rId9"/>
    <p:sldId id="361" r:id="rId10"/>
    <p:sldId id="337" r:id="rId11"/>
    <p:sldId id="354" r:id="rId12"/>
    <p:sldId id="33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6738" autoAdjust="0"/>
  </p:normalViewPr>
  <p:slideViewPr>
    <p:cSldViewPr snapToGrid="0">
      <p:cViewPr varScale="1">
        <p:scale>
          <a:sx n="63" d="100"/>
          <a:sy n="63" d="100"/>
        </p:scale>
        <p:origin x="-98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7DB3-4C89-431A-BA7F-2FB48095075F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7552C-B64F-49AB-B995-09EE11661C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7552C-B64F-49AB-B995-09EE11661C3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6AD5AF8-FA87-493F-8975-DBFD83FD6E58}" type="slidenum">
              <a:rPr lang="ru-RU" altLang="ru-RU"/>
              <a:pPr eaLnBrk="1" hangingPunct="1"/>
              <a:t>5</a:t>
            </a:fld>
            <a:endParaRPr lang="ru-RU" altLang="ru-RU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819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DA0202-07CC-431D-A252-8BEA4BA2960C}" type="slidenum">
              <a:rPr lang="ru-RU" altLang="ru-RU" smtClean="0">
                <a:solidFill>
                  <a:srgbClr val="000000"/>
                </a:solidFill>
              </a:rPr>
              <a:pPr/>
              <a:t>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DA0202-07CC-431D-A252-8BEA4BA2960C}" type="slidenum">
              <a:rPr lang="ru-RU" altLang="ru-RU" smtClean="0">
                <a:solidFill>
                  <a:srgbClr val="000000"/>
                </a:solidFill>
              </a:rPr>
              <a:pPr/>
              <a:t>11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4DA0202-07CC-431D-A252-8BEA4BA2960C}" type="slidenum">
              <a:rPr lang="ru-RU" altLang="ru-RU" smtClean="0">
                <a:solidFill>
                  <a:srgbClr val="000000"/>
                </a:solidFill>
              </a:rPr>
              <a:pPr/>
              <a:t>12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5970588"/>
            <a:ext cx="12192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2700" y="6053139"/>
            <a:ext cx="2999317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5368" y="6043614"/>
            <a:ext cx="9046633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27"/>
          <p:cNvSpPr>
            <a:spLocks noGrp="1"/>
          </p:cNvSpPr>
          <p:nvPr>
            <p:ph type="dt" sz="half" idx="10"/>
          </p:nvPr>
        </p:nvSpPr>
        <p:spPr>
          <a:xfrm>
            <a:off x="101600" y="6069013"/>
            <a:ext cx="27432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D0765A8-E39C-4827-B478-8990ACD8B563}" type="datetimeFigureOut">
              <a:rPr lang="ru-RU"/>
              <a:pPr>
                <a:defRPr/>
              </a:pPr>
              <a:t>17.01.2017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781300" y="236539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464646"/>
              </a:solidFill>
            </a:endParaRPr>
          </a:p>
        </p:txBody>
      </p:sp>
      <p:sp>
        <p:nvSpPr>
          <p:cNvPr id="11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CAB8754-598E-4846-91C4-F1164C7ACEBD}" type="slidenum">
              <a:rPr lang="ru-RU" altLang="ru-RU">
                <a:solidFill>
                  <a:srgbClr val="464646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46464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6527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5A4A4-48C5-4A16-8F8E-21FC6854ACB5}" type="datetimeFigureOut">
              <a:rPr lang="ru-RU">
                <a:solidFill>
                  <a:srgbClr val="464646"/>
                </a:solidFill>
              </a:rPr>
              <a:pPr>
                <a:defRPr/>
              </a:pPr>
              <a:t>17.01.2017</a:t>
            </a:fld>
            <a:endParaRPr lang="ru-RU">
              <a:solidFill>
                <a:srgbClr val="464646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46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21A6E8-2F49-4C1D-B935-A7ED5CB41063}" type="slidenum">
              <a:rPr lang="ru-RU" altLang="ru-RU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5961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8128001" y="0"/>
            <a:ext cx="427567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37600" y="609601"/>
            <a:ext cx="27432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8737600" y="6248401"/>
            <a:ext cx="2946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6644F2-38EA-48E1-AFEF-06B666BF3DB9}" type="datetimeFigureOut">
              <a:rPr lang="ru-RU">
                <a:solidFill>
                  <a:srgbClr val="464646"/>
                </a:solidFill>
              </a:rPr>
              <a:pPr>
                <a:defRPr/>
              </a:pPr>
              <a:t>17.01.2017</a:t>
            </a:fld>
            <a:endParaRPr lang="ru-RU">
              <a:solidFill>
                <a:srgbClr val="464646"/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1" y="6248401"/>
            <a:ext cx="743161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46"/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7"/>
            <a:ext cx="533400" cy="32596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12E0B1-53E4-49DB-9E8E-EC4800D0A7F9}" type="slidenum">
              <a:rPr lang="ru-RU" altLang="ru-RU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7610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BCB9C-5178-4379-AE25-3C26F368B556}" type="datetimeFigureOut">
              <a:rPr lang="ru-RU">
                <a:solidFill>
                  <a:srgbClr val="464646"/>
                </a:solidFill>
              </a:rPr>
              <a:pPr>
                <a:defRPr/>
              </a:pPr>
              <a:t>17.01.2017</a:t>
            </a:fld>
            <a:endParaRPr lang="ru-RU">
              <a:solidFill>
                <a:srgbClr val="464646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9468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FBDD6-193C-4A52-97B9-23818C310058}" type="datetimeFigureOut">
              <a:rPr lang="ru-RU">
                <a:solidFill>
                  <a:srgbClr val="464646"/>
                </a:solidFill>
              </a:rPr>
              <a:pPr>
                <a:defRPr/>
              </a:pPr>
              <a:t>17.01.2017</a:t>
            </a:fld>
            <a:endParaRPr lang="ru-RU">
              <a:solidFill>
                <a:srgbClr val="464646"/>
              </a:solidFill>
            </a:endParaRPr>
          </a:p>
        </p:txBody>
      </p:sp>
      <p:sp>
        <p:nvSpPr>
          <p:cNvPr id="8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1"/>
            <a:ext cx="1727200" cy="701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eaLnBrk="1" hangingPunct="1">
              <a:defRPr sz="24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4C84DB9-CDC1-4B55-8621-FF8201F0158B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5319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74DF89B-3B03-4D2B-9DAA-A886696730DE}" type="datetimeFigureOut">
              <a:rPr lang="ru-RU">
                <a:solidFill>
                  <a:srgbClr val="464646"/>
                </a:solidFill>
              </a:rPr>
              <a:pPr>
                <a:defRPr/>
              </a:pPr>
              <a:t>17.01.2017</a:t>
            </a:fld>
            <a:endParaRPr lang="ru-RU">
              <a:solidFill>
                <a:srgbClr val="464646"/>
              </a:solidFill>
            </a:endParaRPr>
          </a:p>
        </p:txBody>
      </p:sp>
      <p:sp>
        <p:nvSpPr>
          <p:cNvPr id="6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3C1040-E3EB-45FA-93CC-B1CAD4134FCB}" type="slidenum">
              <a:rPr lang="ru-RU" altLang="ru-RU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4174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F36D883-F431-41BA-989A-8C26AF0F00C2}" type="datetimeFigureOut">
              <a:rPr lang="ru-RU">
                <a:solidFill>
                  <a:srgbClr val="464646"/>
                </a:solidFill>
              </a:rPr>
              <a:pPr>
                <a:defRPr/>
              </a:pPr>
              <a:t>17.01.2017</a:t>
            </a:fld>
            <a:endParaRPr lang="ru-RU">
              <a:solidFill>
                <a:srgbClr val="464646"/>
              </a:solidFill>
            </a:endParaRPr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09D518-3D27-4A67-A322-DE15C134A031}" type="slidenum">
              <a:rPr lang="ru-RU" altLang="ru-RU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6995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100EF-2CF5-4B59-8727-4F6D40A583DE}" type="datetimeFigureOut">
              <a:rPr lang="ru-RU">
                <a:solidFill>
                  <a:srgbClr val="464646"/>
                </a:solidFill>
              </a:rPr>
              <a:pPr>
                <a:defRPr/>
              </a:pPr>
              <a:t>17.01.2017</a:t>
            </a:fld>
            <a:endParaRPr lang="ru-RU">
              <a:solidFill>
                <a:srgbClr val="46464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46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555723-6966-436C-9CE6-E98C46596A44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478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79FF7-5B9D-4047-ACDF-E440993A9BD6}" type="datetimeFigureOut">
              <a:rPr lang="ru-RU">
                <a:solidFill>
                  <a:srgbClr val="464646"/>
                </a:solidFill>
              </a:rPr>
              <a:pPr>
                <a:defRPr/>
              </a:pPr>
              <a:t>17.01.2017</a:t>
            </a:fld>
            <a:endParaRPr lang="ru-RU">
              <a:solidFill>
                <a:srgbClr val="46464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4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6CC22B-A21D-487B-8F34-F7BA17219FBA}" type="slidenum">
              <a:rPr lang="ru-RU" altLang="ru-RU">
                <a:solidFill>
                  <a:srgbClr val="464646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46464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51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763AC-5670-4708-9DAB-01CB44A963BF}" type="datetimeFigureOut">
              <a:rPr lang="ru-RU">
                <a:solidFill>
                  <a:srgbClr val="464646"/>
                </a:solidFill>
              </a:rPr>
              <a:pPr>
                <a:defRPr/>
              </a:pPr>
              <a:t>17.01.2017</a:t>
            </a:fld>
            <a:endParaRPr lang="ru-RU">
              <a:solidFill>
                <a:srgbClr val="464646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46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0" y="1271589"/>
            <a:ext cx="7112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A1A09C-6683-4621-95E8-B0D512FC6FB5}" type="slidenum">
              <a:rPr lang="ru-RU" altLang="ru-RU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3763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 bwMode="white">
          <a:xfrm>
            <a:off x="-12700" y="4572001"/>
            <a:ext cx="12192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2699" y="4664075"/>
            <a:ext cx="1951567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059517" y="4654550"/>
            <a:ext cx="10132483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930401" y="1"/>
            <a:ext cx="133351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11"/>
          <p:cNvSpPr>
            <a:spLocks noGrp="1"/>
          </p:cNvSpPr>
          <p:nvPr>
            <p:ph type="dt" sz="half" idx="10"/>
          </p:nvPr>
        </p:nvSpPr>
        <p:spPr>
          <a:xfrm>
            <a:off x="8331200" y="6248401"/>
            <a:ext cx="355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6649708-9E4F-4AF6-95F7-985AC4F310B3}" type="datetimeFigureOut">
              <a:rPr lang="ru-RU">
                <a:solidFill>
                  <a:srgbClr val="464646"/>
                </a:solidFill>
              </a:rPr>
              <a:pPr>
                <a:defRPr/>
              </a:pPr>
              <a:t>17.01.2017</a:t>
            </a:fld>
            <a:endParaRPr lang="ru-RU">
              <a:solidFill>
                <a:srgbClr val="464646"/>
              </a:solidFill>
            </a:endParaRPr>
          </a:p>
        </p:txBody>
      </p:sp>
      <p:sp>
        <p:nvSpPr>
          <p:cNvPr id="10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51"/>
            <a:ext cx="1930400" cy="663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800"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22A9FB-31E2-4067-866A-29470227ECA0}" type="slidenum">
              <a:rPr lang="ru-RU" altLang="ru-RU">
                <a:solidFill>
                  <a:prstClr val="black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2133600" y="6248401"/>
            <a:ext cx="6096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3017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817033" y="1600201"/>
            <a:ext cx="10871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AFFABA-568D-46DA-8E4B-CF0F37D2338E}" type="datetimeFigureOut">
              <a:rPr lang="ru-RU">
                <a:solidFill>
                  <a:srgbClr val="464646"/>
                </a:solidFill>
              </a:rPr>
              <a:pPr>
                <a:defRPr/>
              </a:pPr>
              <a:t>17.01.2017</a:t>
            </a:fld>
            <a:endParaRPr lang="ru-RU">
              <a:solidFill>
                <a:srgbClr val="46464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812801" y="6248401"/>
            <a:ext cx="7228417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srgbClr val="464646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5075"/>
            <a:ext cx="12192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79525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87400" y="1279525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676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EB641B"/>
        </a:buClr>
        <a:buSzPct val="7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39639D"/>
        </a:buClr>
        <a:buSzPct val="65000"/>
        <a:buFont typeface="Wingdings" panose="05000000000000000000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5.png"/><Relationship Id="rId5" Type="http://schemas.openxmlformats.org/officeDocument/2006/relationships/image" Target="../media/image10.jpeg"/><Relationship Id="rId10" Type="http://schemas.openxmlformats.org/officeDocument/2006/relationships/image" Target="../media/image3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5.wmf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3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1596789"/>
            <a:ext cx="11785600" cy="4270612"/>
          </a:xfrm>
        </p:spPr>
        <p:txBody>
          <a:bodyPr anchor="t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центр инновационного опыта.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Основные Результаты 2016 г.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перспективы  деятельности в 2017 г.</a:t>
            </a:r>
            <a:br>
              <a:rPr lang="ru-RU" sz="4000" dirty="0" smtClean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52632" y="6045958"/>
            <a:ext cx="8937767" cy="689879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FF0000"/>
                </a:solidFill>
              </a:rPr>
              <a:t>г.Пермь, МАОУ </a:t>
            </a:r>
            <a:r>
              <a:rPr lang="ru-RU" sz="1800" dirty="0" smtClean="0">
                <a:solidFill>
                  <a:srgbClr val="FF0000"/>
                </a:solidFill>
              </a:rPr>
              <a:t>«Гимназия </a:t>
            </a:r>
            <a:r>
              <a:rPr lang="ru-RU" sz="1800" dirty="0" smtClean="0">
                <a:solidFill>
                  <a:srgbClr val="FF0000"/>
                </a:solidFill>
              </a:rPr>
              <a:t>№ </a:t>
            </a:r>
            <a:r>
              <a:rPr lang="ru-RU" sz="1800" dirty="0" smtClean="0">
                <a:solidFill>
                  <a:srgbClr val="FF0000"/>
                </a:solidFill>
              </a:rPr>
              <a:t>10».</a:t>
            </a:r>
            <a:r>
              <a:rPr lang="ru-RU" sz="1800" dirty="0" smtClean="0">
                <a:solidFill>
                  <a:schemeClr val="tx1"/>
                </a:solidFill>
              </a:rPr>
              <a:t>  </a:t>
            </a:r>
            <a:r>
              <a:rPr lang="ru-RU" sz="1800" dirty="0" smtClean="0">
                <a:solidFill>
                  <a:schemeClr val="tx1"/>
                </a:solidFill>
              </a:rPr>
              <a:t>С</a:t>
            </a:r>
            <a:r>
              <a:rPr lang="ru-RU" sz="1800" dirty="0" smtClean="0">
                <a:solidFill>
                  <a:schemeClr val="tx1"/>
                </a:solidFill>
              </a:rPr>
              <a:t>. В. </a:t>
            </a:r>
            <a:r>
              <a:rPr lang="ru-RU" sz="1800" dirty="0" err="1" smtClean="0">
                <a:solidFill>
                  <a:schemeClr val="tx1"/>
                </a:solidFill>
              </a:rPr>
              <a:t>Сурдуковская</a:t>
            </a:r>
            <a:r>
              <a:rPr lang="ru-RU" sz="1800" dirty="0" smtClean="0">
                <a:solidFill>
                  <a:schemeClr val="tx1"/>
                </a:solidFill>
              </a:rPr>
              <a:t>, руководитель ЦИО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2262" y="6196083"/>
            <a:ext cx="2074459" cy="36848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2017 г.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92681" y="0"/>
            <a:ext cx="9799320" cy="116761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cap="all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Университетский округ </a:t>
            </a:r>
          </a:p>
          <a:p>
            <a:pPr algn="ctr"/>
            <a:r>
              <a:rPr lang="ru-RU" sz="2400" cap="all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инновационных образовательных учреждений  ПЕРМСКОГО КРАЯ</a:t>
            </a:r>
          </a:p>
        </p:txBody>
      </p:sp>
      <p:pic>
        <p:nvPicPr>
          <p:cNvPr id="6" name="Рисунок 2" descr="Резервная_копия_Эмблема ЦИ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3960" y="935255"/>
            <a:ext cx="1139639" cy="108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3" descr="Новый рисунок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351649" cy="861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user\Desktop\38405_html_372307a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899160"/>
            <a:ext cx="1078256" cy="128016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79828" y="4754880"/>
            <a:ext cx="11338559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Тема ЦИО: «Моделирование учебных ситуаций для развития культуры чтения и  письма»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" name="Picture 2" descr="C:\Users\user\Pictures\p1_emblema_gimnazi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7096" y="6048466"/>
            <a:ext cx="858130" cy="764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0910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4055" y="4600135"/>
            <a:ext cx="9893530" cy="1276790"/>
          </a:xfrm>
        </p:spPr>
        <p:txBody>
          <a:bodyPr/>
          <a:lstStyle/>
          <a:p>
            <a:pPr algn="ctr"/>
            <a:r>
              <a:rPr lang="ru-RU" altLang="ru-RU" sz="4000" b="1" dirty="0" smtClean="0">
                <a:solidFill>
                  <a:schemeClr val="tx1"/>
                </a:solidFill>
              </a:rPr>
              <a:t/>
            </a:r>
            <a:br>
              <a:rPr lang="ru-RU" altLang="ru-RU" sz="4000" b="1" dirty="0" smtClean="0">
                <a:solidFill>
                  <a:schemeClr val="tx1"/>
                </a:solidFill>
              </a:rPr>
            </a:br>
            <a:r>
              <a:rPr lang="ru-RU" altLang="ru-RU" sz="4000" b="1" dirty="0" smtClean="0">
                <a:solidFill>
                  <a:schemeClr val="tx1"/>
                </a:solidFill>
              </a:rPr>
              <a:t/>
            </a:r>
            <a:br>
              <a:rPr lang="ru-RU" altLang="ru-RU" sz="4000" b="1" dirty="0" smtClean="0">
                <a:solidFill>
                  <a:schemeClr val="tx1"/>
                </a:solidFill>
              </a:rPr>
            </a:br>
            <a:r>
              <a:rPr lang="ru-RU" altLang="ru-RU" sz="4000" b="1" dirty="0" smtClean="0">
                <a:solidFill>
                  <a:schemeClr val="tx1"/>
                </a:solidFill>
              </a:rPr>
              <a:t/>
            </a:r>
            <a:br>
              <a:rPr lang="ru-RU" altLang="ru-RU" sz="4000" b="1" dirty="0" smtClean="0">
                <a:solidFill>
                  <a:schemeClr val="tx1"/>
                </a:solidFill>
              </a:rPr>
            </a:br>
            <a:r>
              <a:rPr lang="en-US" altLang="ru-RU" sz="4000" b="1" dirty="0" smtClean="0">
                <a:solidFill>
                  <a:schemeClr val="tx1"/>
                </a:solidFill>
              </a:rPr>
              <a:t/>
            </a:r>
            <a:br>
              <a:rPr lang="en-US" altLang="ru-RU" sz="4000" b="1" dirty="0" smtClean="0">
                <a:solidFill>
                  <a:schemeClr val="tx1"/>
                </a:solidFill>
              </a:rPr>
            </a:br>
            <a:r>
              <a:rPr lang="ru-RU" altLang="ru-RU" sz="3600" b="1" dirty="0" smtClean="0"/>
              <a:t/>
            </a:r>
            <a:br>
              <a:rPr lang="ru-RU" altLang="ru-RU" sz="3600" b="1" dirty="0" smtClean="0"/>
            </a:br>
            <a:r>
              <a:rPr lang="ru-RU" altLang="ru-RU" sz="3600" b="1" dirty="0" smtClean="0"/>
              <a:t/>
            </a:r>
            <a:br>
              <a:rPr lang="ru-RU" altLang="ru-RU" sz="3600" b="1" dirty="0" smtClean="0"/>
            </a:br>
            <a:r>
              <a:rPr lang="ru-RU" altLang="ru-RU" sz="2400" b="1" dirty="0" smtClean="0"/>
              <a:t/>
            </a:r>
            <a:br>
              <a:rPr lang="ru-RU" altLang="ru-RU" sz="2400" b="1" dirty="0" smtClean="0"/>
            </a:br>
            <a:r>
              <a:rPr lang="ru-RU" altLang="ru-RU" sz="2400" b="1" dirty="0" smtClean="0">
                <a:solidFill>
                  <a:schemeClr val="tx1"/>
                </a:solidFill>
              </a:rPr>
              <a:t> </a:t>
            </a:r>
            <a:r>
              <a:rPr lang="ru-RU" altLang="ru-RU" sz="4000" b="1" dirty="0" smtClean="0">
                <a:solidFill>
                  <a:srgbClr val="FF0000"/>
                </a:solidFill>
              </a:rPr>
              <a:t>Благодарю за внимание.</a:t>
            </a:r>
            <a:br>
              <a:rPr lang="ru-RU" altLang="ru-RU" sz="4000" b="1" dirty="0" smtClean="0">
                <a:solidFill>
                  <a:srgbClr val="FF0000"/>
                </a:solidFill>
              </a:rPr>
            </a:br>
            <a:r>
              <a:rPr lang="ru-RU" altLang="ru-RU" sz="4000" b="1" dirty="0" smtClean="0">
                <a:solidFill>
                  <a:srgbClr val="FF0000"/>
                </a:solidFill>
              </a:rPr>
              <a:t>Буду рада </a:t>
            </a:r>
            <a:br>
              <a:rPr lang="ru-RU" altLang="ru-RU" sz="4000" b="1" dirty="0" smtClean="0">
                <a:solidFill>
                  <a:srgbClr val="FF0000"/>
                </a:solidFill>
              </a:rPr>
            </a:br>
            <a:r>
              <a:rPr lang="ru-RU" altLang="ru-RU" sz="4000" b="1" dirty="0" smtClean="0">
                <a:solidFill>
                  <a:srgbClr val="FF0000"/>
                </a:solidFill>
              </a:rPr>
              <a:t>ответить на вопросы</a:t>
            </a:r>
            <a:r>
              <a:rPr lang="en-US" altLang="ru-RU" sz="40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4000" b="1" dirty="0" smtClean="0"/>
              <a:t/>
            </a:r>
            <a:br>
              <a:rPr lang="ru-RU" altLang="ru-RU" sz="4000" b="1" dirty="0" smtClean="0"/>
            </a:br>
            <a:r>
              <a:rPr lang="ru-RU" altLang="ru-RU" sz="3600" b="1" dirty="0" smtClean="0"/>
              <a:t/>
            </a:r>
            <a:br>
              <a:rPr lang="ru-RU" altLang="ru-RU" sz="3600" b="1" dirty="0" smtClean="0"/>
            </a:br>
            <a:r>
              <a:rPr lang="ru-RU" altLang="ru-RU" sz="3600" b="1" dirty="0" smtClean="0"/>
              <a:t/>
            </a:r>
            <a:br>
              <a:rPr lang="ru-RU" altLang="ru-RU" sz="3600" b="1" dirty="0" smtClean="0"/>
            </a:br>
            <a:endParaRPr lang="ru-RU" altLang="ru-RU" sz="3600" b="1" dirty="0" smtClean="0"/>
          </a:p>
        </p:txBody>
      </p:sp>
      <p:pic>
        <p:nvPicPr>
          <p:cNvPr id="5" name="Picture 2" descr="C:\Users\user\Pictures\p1_emblema_gimnaz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91669" y="0"/>
            <a:ext cx="1200331" cy="1164321"/>
          </a:xfrm>
          <a:prstGeom prst="rect">
            <a:avLst/>
          </a:prstGeom>
          <a:noFill/>
        </p:spPr>
      </p:pic>
      <p:pic>
        <p:nvPicPr>
          <p:cNvPr id="6" name="Рисунок 2" descr="Резервная_копия_Эмблема ЦИ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87351" cy="122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Users\user\Desktop\польза\памятник книге фото\DSC083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1939" y="1930718"/>
            <a:ext cx="3029902" cy="22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337560" y="6279326"/>
            <a:ext cx="6141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Светлана Витальевна </a:t>
            </a:r>
            <a:r>
              <a:rPr lang="ru-RU" b="1" dirty="0" err="1" smtClean="0"/>
              <a:t>Сурдуковская</a:t>
            </a:r>
            <a:r>
              <a:rPr lang="ru-RU" b="1" dirty="0" smtClean="0"/>
              <a:t>,  руководитель ЦИО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70469" y="6217087"/>
            <a:ext cx="2690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Гимназия № 10, г.Пермь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27051" y="260352"/>
            <a:ext cx="10945283" cy="53860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21917" tIns="60958" rIns="121917" bIns="60958">
            <a:spAutoFit/>
          </a:bodyPr>
          <a:lstStyle/>
          <a:p>
            <a:pPr algn="ctr" eaLnBrk="1" hangingPunct="1">
              <a:defRPr/>
            </a:pPr>
            <a:endParaRPr lang="ru-RU" sz="2700" b="1" dirty="0">
              <a:solidFill>
                <a:srgbClr val="2E3192"/>
              </a:solidFill>
              <a:latin typeface="Cambria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2683" y="2954215"/>
            <a:ext cx="3894832" cy="134165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ctr">
              <a:defRPr/>
            </a:pPr>
            <a:r>
              <a:rPr lang="ru-RU" sz="27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Ресурсная база ЦИО </a:t>
            </a:r>
            <a:endParaRPr lang="ru-RU" sz="27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0884" y="1843618"/>
            <a:ext cx="2785533" cy="44267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17" tIns="60958" rIns="121917" bIns="60958">
            <a:spAutoFit/>
          </a:bodyPr>
          <a:lstStyle/>
          <a:p>
            <a:pPr algn="r">
              <a:spcBef>
                <a:spcPts val="800"/>
              </a:spcBef>
              <a:spcAft>
                <a:spcPts val="2400"/>
              </a:spcAft>
              <a:defRPr/>
            </a:pPr>
            <a:endParaRPr lang="ru-RU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12480" y="5434102"/>
            <a:ext cx="3446749" cy="40010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215532" y="1587500"/>
            <a:ext cx="3976468" cy="681033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Ресурсоемкая: создание обширного «банка-хранилища» разработок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75188" y="3395134"/>
            <a:ext cx="3072879" cy="1668537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Формат «</a:t>
            </a:r>
            <a:r>
              <a:rPr lang="ru-RU" dirty="0" err="1" smtClean="0">
                <a:solidFill>
                  <a:schemeClr val="tx1"/>
                </a:solidFill>
              </a:rPr>
              <a:t>long-live</a:t>
            </a:r>
            <a:r>
              <a:rPr lang="ru-RU" dirty="0" smtClean="0">
                <a:solidFill>
                  <a:schemeClr val="tx1"/>
                </a:solidFill>
              </a:rPr>
              <a:t>»: использование в учебно-воспитательном процессе в течение неограниченного времени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1016" y="5376334"/>
            <a:ext cx="3579936" cy="1362071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lvl="0"/>
            <a:r>
              <a:rPr lang="ru-RU" dirty="0" err="1" smtClean="0">
                <a:solidFill>
                  <a:schemeClr val="tx1"/>
                </a:solidFill>
              </a:rPr>
              <a:t>Кластерность</a:t>
            </a:r>
            <a:r>
              <a:rPr lang="ru-RU" dirty="0" smtClean="0">
                <a:solidFill>
                  <a:schemeClr val="tx1"/>
                </a:solidFill>
              </a:rPr>
              <a:t>: возможность объединения старых и новых разработок по актуальным направлениям деятельности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597138"/>
            <a:ext cx="3179297" cy="97047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Организационная: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</a:rPr>
              <a:t>объединение для работы над проектом и сам процесс работы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3377062" y="3558768"/>
            <a:ext cx="459316" cy="569383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2953179">
            <a:off x="3789875" y="2254866"/>
            <a:ext cx="865717" cy="56938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8913263">
            <a:off x="4000500" y="5185834"/>
            <a:ext cx="865717" cy="5715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3497391">
            <a:off x="7531100" y="4974167"/>
            <a:ext cx="863600" cy="56938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0800000">
            <a:off x="7962314" y="3271813"/>
            <a:ext cx="681176" cy="569383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8267184">
            <a:off x="7031533" y="2326574"/>
            <a:ext cx="863600" cy="56938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0" y="3193367"/>
            <a:ext cx="3094892" cy="204310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lvl="0"/>
            <a:r>
              <a:rPr lang="ru-RU" sz="1600" dirty="0" err="1" smtClean="0">
                <a:solidFill>
                  <a:schemeClr val="tx1"/>
                </a:solidFill>
              </a:rPr>
              <a:t>Системообразующая</a:t>
            </a:r>
            <a:r>
              <a:rPr lang="ru-RU" sz="1600" dirty="0" smtClean="0">
                <a:solidFill>
                  <a:schemeClr val="tx1"/>
                </a:solidFill>
              </a:rPr>
              <a:t>: упорядоченное представление всех материалов инновационной деятельности педагогов и творческой деятельности учащихся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0" name="Заголовок 19"/>
          <p:cNvSpPr>
            <a:spLocks noGrp="1"/>
          </p:cNvSpPr>
          <p:nvPr>
            <p:ph type="title" idx="4294967295"/>
          </p:nvPr>
        </p:nvSpPr>
        <p:spPr>
          <a:xfrm>
            <a:off x="1320800" y="0"/>
            <a:ext cx="10871200" cy="9906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Ресурсная база ЦИО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как с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истема информационно-методического сопровождения педагогов</a:t>
            </a:r>
            <a:r>
              <a:rPr lang="ru-RU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. Функции </a:t>
            </a:r>
            <a:br>
              <a:rPr lang="ru-RU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</a:br>
            <a:endParaRPr lang="ru-RU" sz="2800" b="1" dirty="0" smtClean="0">
              <a:solidFill>
                <a:srgbClr val="FF0000"/>
              </a:solidFill>
            </a:endParaRPr>
          </a:p>
        </p:txBody>
      </p:sp>
      <p:pic>
        <p:nvPicPr>
          <p:cNvPr id="22" name="Рисунок 2" descr="Резервная_копия_Эмблема ЦИ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55078" cy="101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C:\Users\user\Pictures\p1_emblema_gimnazi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65342" y="464235"/>
            <a:ext cx="826658" cy="8018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27051" y="260352"/>
            <a:ext cx="10945283" cy="53860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121917" tIns="60958" rIns="121917" bIns="60958">
            <a:spAutoFit/>
          </a:bodyPr>
          <a:lstStyle/>
          <a:p>
            <a:pPr algn="ctr" eaLnBrk="1" hangingPunct="1">
              <a:defRPr/>
            </a:pPr>
            <a:endParaRPr lang="ru-RU" sz="2700" b="1" dirty="0">
              <a:solidFill>
                <a:srgbClr val="2E3192"/>
              </a:solidFill>
              <a:latin typeface="Cambria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4715" y="3137097"/>
            <a:ext cx="3472800" cy="205575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Центр инновационного опыта</a:t>
            </a:r>
            <a:endParaRPr lang="ru-RU" sz="20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endParaRPr lang="ru-RU" sz="27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0884" y="1843618"/>
            <a:ext cx="2785533" cy="44267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17" tIns="60958" rIns="121917" bIns="60958">
            <a:spAutoFit/>
          </a:bodyPr>
          <a:lstStyle/>
          <a:p>
            <a:pPr algn="r">
              <a:spcBef>
                <a:spcPts val="800"/>
              </a:spcBef>
              <a:spcAft>
                <a:spcPts val="2400"/>
              </a:spcAft>
              <a:defRPr/>
            </a:pPr>
            <a:endParaRPr lang="ru-RU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75189" y="3376246"/>
            <a:ext cx="3216812" cy="123110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r>
              <a:rPr lang="ru-RU" b="1" dirty="0" smtClean="0"/>
              <a:t>Возникновение новых форматов практик гуманитарного образования и  ученических сообществ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215532" y="1587500"/>
            <a:ext cx="3615397" cy="10556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r>
              <a:rPr lang="ru-RU" b="1" dirty="0" smtClean="0"/>
              <a:t>Развитие средств и методик обучения </a:t>
            </a:r>
            <a:r>
              <a:rPr lang="ru-RU" b="1" dirty="0" smtClean="0">
                <a:cs typeface="Arial" panose="020B0604020202020204" pitchFamily="34" charset="0"/>
              </a:rPr>
              <a:t>продуктивному чтению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198187"/>
            <a:ext cx="3072879" cy="10556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>
              <a:spcBef>
                <a:spcPts val="800"/>
              </a:spcBef>
              <a:spcAft>
                <a:spcPts val="2400"/>
              </a:spcAft>
              <a:defRPr/>
            </a:pPr>
            <a:r>
              <a:rPr lang="ru-RU" b="1" dirty="0" smtClean="0"/>
              <a:t>Повышение уровня внеурочной  активности обучающихся</a:t>
            </a:r>
            <a:endParaRPr lang="ru-RU" b="1" dirty="0"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5422" y="5376334"/>
            <a:ext cx="3495529" cy="749137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r>
              <a:rPr lang="ru-RU" b="1" dirty="0" smtClean="0"/>
              <a:t>Повышение уровня информационной открытости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575854" y="5501640"/>
            <a:ext cx="2960826" cy="442670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>
              <a:spcBef>
                <a:spcPts val="800"/>
              </a:spcBef>
              <a:spcAft>
                <a:spcPts val="2400"/>
              </a:spcAft>
              <a:defRPr/>
            </a:pPr>
            <a:endParaRPr lang="ru-RU" dirty="0">
              <a:cs typeface="Arial" panose="020B0604020202020204" pitchFamily="34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3236384" y="3769784"/>
            <a:ext cx="1054261" cy="569383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2953179">
            <a:off x="3184963" y="2536222"/>
            <a:ext cx="865717" cy="56938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8913263">
            <a:off x="4000500" y="5185834"/>
            <a:ext cx="865717" cy="5715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3497391">
            <a:off x="7235678" y="5072641"/>
            <a:ext cx="863600" cy="56938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0800000">
            <a:off x="7919492" y="3609437"/>
            <a:ext cx="844679" cy="569383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8267184">
            <a:off x="6904924" y="2551657"/>
            <a:ext cx="863600" cy="569384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0" y="1772661"/>
            <a:ext cx="3108960" cy="105560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lvl="0"/>
            <a:r>
              <a:rPr lang="ru-RU" b="1" dirty="0" smtClean="0"/>
              <a:t>Система  активизации читательской и текстовой  деятельности</a:t>
            </a:r>
            <a:endParaRPr lang="ru-RU" b="1" dirty="0"/>
          </a:p>
        </p:txBody>
      </p:sp>
      <p:sp>
        <p:nvSpPr>
          <p:cNvPr id="20" name="Заголовок 19"/>
          <p:cNvSpPr>
            <a:spLocks noGrp="1"/>
          </p:cNvSpPr>
          <p:nvPr>
            <p:ph type="title" idx="4294967295"/>
          </p:nvPr>
        </p:nvSpPr>
        <p:spPr>
          <a:xfrm>
            <a:off x="1320800" y="0"/>
            <a:ext cx="10871200" cy="99060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Положительные эффекты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 от деятельности гимназии в статусе ЦИО</a:t>
            </a:r>
          </a:p>
        </p:txBody>
      </p:sp>
      <p:pic>
        <p:nvPicPr>
          <p:cNvPr id="22" name="Рисунок 2" descr="Резервная_копия_Эмблема ЦИ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55078" cy="101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C:\Users\user\Pictures\p1_emblema_gimnazi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91669" y="0"/>
            <a:ext cx="1200331" cy="116432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008" y="0"/>
            <a:ext cx="11150991" cy="1195754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Транслируемость</a:t>
            </a:r>
            <a:r>
              <a:rPr lang="ru-RU" dirty="0" smtClean="0">
                <a:solidFill>
                  <a:srgbClr val="FF0000"/>
                </a:solidFill>
              </a:rPr>
              <a:t> проекта в 2016 г.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Форматы диссеминации опыта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-1" y="1463040"/>
          <a:ext cx="12168555" cy="583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61"/>
                <a:gridCol w="2964021"/>
                <a:gridCol w="2507139"/>
                <a:gridCol w="3817034"/>
              </a:tblGrid>
              <a:tr h="745588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Мастер-классы для педагогов-предметников 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течение года (8)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Реализация модульной программы дистанционного курса</a:t>
                      </a:r>
                      <a:endParaRPr kumimoji="0"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День открытых дверей  ЦИО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Участие в конференциях (6)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017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«Проблемы обучения школьников чтению и пониманию текстов».</a:t>
                      </a:r>
                    </a:p>
                    <a:p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«Понимание учащимися смысла текста как основа продуктивного обучения».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Развитие универсальных интерпретационных и коммуникативных навыков учащихся»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dirty="0" smtClean="0"/>
                        <a:t>«Развитие универсальных интерпретационных и коммуникативных навыков в урочной и внеурочной деятельности» на сайте </a:t>
                      </a:r>
                      <a:r>
                        <a:rPr lang="en-US" sz="1800" b="0" dirty="0" smtClean="0"/>
                        <a:t>http://fppkdo.ru/</a:t>
                      </a:r>
                      <a:r>
                        <a:rPr lang="ru-RU" sz="1800" b="0" dirty="0" smtClean="0"/>
                        <a:t> 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«Чтение и развитие личности в образовательном процессе».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15 сентября 2016 г. 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Межрегиональная научно-практическая конференция «Инновационные механизмы достижения новых предметных, </a:t>
                      </a:r>
                      <a:r>
                        <a:rPr kumimoji="0" lang="ru-RU" sz="16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метапредметных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личностных образовательных результатов обучающихся в условиях внедрения ФГОС общего образования» 10</a:t>
                      </a: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ноября 2016 г.</a:t>
                      </a:r>
                      <a:endParaRPr lang="ru-RU" sz="1600" dirty="0" smtClean="0"/>
                    </a:p>
                    <a:p>
                      <a:endParaRPr lang="ru-RU" sz="1600" dirty="0" smtClean="0"/>
                    </a:p>
                    <a:p>
                      <a:r>
                        <a:rPr lang="en-US" sz="1600" dirty="0" smtClean="0"/>
                        <a:t>X </a:t>
                      </a:r>
                      <a:r>
                        <a:rPr lang="ru-RU" sz="1600" dirty="0" smtClean="0"/>
                        <a:t>Всероссийская  конференция</a:t>
                      </a:r>
                    </a:p>
                    <a:p>
                      <a:pPr>
                        <a:buNone/>
                      </a:pPr>
                      <a:r>
                        <a:rPr lang="ru-RU" sz="1600" dirty="0" smtClean="0"/>
                        <a:t>  «Национальная программа поддержки и развития чтения: проблемы и перспективы»</a:t>
                      </a:r>
                    </a:p>
                    <a:p>
                      <a:r>
                        <a:rPr lang="ru-RU" sz="1600" dirty="0" smtClean="0"/>
                        <a:t> 27 октября 2016 г. </a:t>
                      </a:r>
                      <a:endParaRPr lang="ru-RU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41732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«Приемы обучения осмыслению исторического текста»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Международная</a:t>
                      </a:r>
                      <a:r>
                        <a:rPr lang="ru-RU" sz="1600" b="1" dirty="0" smtClean="0"/>
                        <a:t> </a:t>
                      </a:r>
                      <a:r>
                        <a:rPr lang="ru-RU" sz="1600" dirty="0" smtClean="0"/>
                        <a:t>научно-практическая конференция «Чтение: многообразие возможностей</a:t>
                      </a:r>
                    </a:p>
                    <a:p>
                      <a:r>
                        <a:rPr lang="ru-RU" sz="1600" dirty="0" smtClean="0"/>
                        <a:t>2-3 декабря 2016 г.</a:t>
                      </a:r>
                      <a:endParaRPr lang="ru-RU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7" name="Рисунок 2" descr="Резервная_копия_Эмблема ЦИ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59964" cy="12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1008" y="0"/>
            <a:ext cx="11150991" cy="1195754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Транслируемость</a:t>
            </a:r>
            <a:r>
              <a:rPr lang="ru-RU" dirty="0" smtClean="0">
                <a:solidFill>
                  <a:srgbClr val="FF0000"/>
                </a:solidFill>
              </a:rPr>
              <a:t> проекта в 2016 г.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Форматы диссеминации опыта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-1" y="1266093"/>
          <a:ext cx="12176761" cy="6700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5228"/>
                <a:gridCol w="3199154"/>
                <a:gridCol w="2922191"/>
                <a:gridCol w="3410188"/>
              </a:tblGrid>
              <a:tr h="875137"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Публикации  материалов из опыта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 сайтах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Публикации в сборниках  конференций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Публикации в периодических изданиях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ru-RU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2543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6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6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altLang="ru-RU" sz="16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ru-RU" sz="1600" b="1" dirty="0" smtClean="0">
                          <a:solidFill>
                            <a:srgbClr val="FF0000"/>
                          </a:solidFill>
                        </a:rPr>
                        <a:t>http://chtenie-21.ru/virconf/doklad/page/4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1878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6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6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6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6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http://www.pirao.ru/science/publications/</a:t>
                      </a:r>
                      <a:endParaRPr lang="ru-RU" sz="16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Публикации в</a:t>
                      </a:r>
                      <a:r>
                        <a:rPr lang="ru-RU" baseline="0" dirty="0" smtClean="0"/>
                        <a:t> электронных сборниках РАО, ПИ РАО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Пермский педагогический журнал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Сборник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биб-ки</a:t>
                      </a:r>
                      <a:r>
                        <a:rPr lang="ru-RU" baseline="0" dirty="0" smtClean="0"/>
                        <a:t> М.Горького «Создадим страну читателей»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Журнал «Умный» МО ПК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Цикл записей по продвижению</a:t>
                      </a:r>
                      <a:r>
                        <a:rPr lang="ru-RU" baseline="0" dirty="0" smtClean="0"/>
                        <a:t> чтения </a:t>
                      </a:r>
                      <a:r>
                        <a:rPr lang="ru-RU" dirty="0" smtClean="0"/>
                        <a:t>в программах на краевом радио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https://vk.com/club74264798</a:t>
                      </a:r>
                      <a:endParaRPr lang="ru-RU" sz="18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640323">
                <a:tc>
                  <a:txBody>
                    <a:bodyPr/>
                    <a:lstStyle/>
                    <a:p>
                      <a:endParaRPr kumimoji="0" lang="ru-RU" altLang="ru-RU" sz="1600" b="1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Содержимое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36764"/>
            <a:ext cx="1659988" cy="689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6712" y="2307101"/>
            <a:ext cx="673936" cy="928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3599" y="2376803"/>
            <a:ext cx="630015" cy="90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8917777" y="1533378"/>
            <a:ext cx="21996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Выступления в СМИ</a:t>
            </a:r>
          </a:p>
        </p:txBody>
      </p:sp>
      <p:pic>
        <p:nvPicPr>
          <p:cNvPr id="12" name="Picture 2" descr="C:\Users\user\Desktop\radio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81624" y="2317067"/>
            <a:ext cx="1076179" cy="807134"/>
          </a:xfrm>
          <a:prstGeom prst="rect">
            <a:avLst/>
          </a:prstGeom>
          <a:noFill/>
        </p:spPr>
      </p:pic>
      <p:pic>
        <p:nvPicPr>
          <p:cNvPr id="13" name="Picture 2" descr="C:\Users\user\Desktop\обложка сборник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82486" y="2293037"/>
            <a:ext cx="712762" cy="979881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10161" y="2391510"/>
            <a:ext cx="718269" cy="98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/>
          <a:srcRect l="28448" r="2589" b="26701"/>
          <a:stretch>
            <a:fillRect/>
          </a:stretch>
        </p:blipFill>
        <p:spPr bwMode="auto">
          <a:xfrm>
            <a:off x="173349" y="3548577"/>
            <a:ext cx="1444437" cy="863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user\Desktop\PPZH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73226" y="2282483"/>
            <a:ext cx="790282" cy="1115692"/>
          </a:xfrm>
          <a:prstGeom prst="rect">
            <a:avLst/>
          </a:prstGeom>
          <a:noFill/>
        </p:spPr>
      </p:pic>
      <p:pic>
        <p:nvPicPr>
          <p:cNvPr id="17" name="Рисунок 2" descr="Резервная_копия_Эмблема ЦИО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196948"/>
            <a:ext cx="1055078" cy="101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Содержимое 4"/>
          <p:cNvPicPr>
            <a:picLocks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68812" y="5092505"/>
            <a:ext cx="1899138" cy="1019908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12965" y="4206241"/>
            <a:ext cx="1292070" cy="1680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0" y="6019800"/>
            <a:ext cx="12192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dk1"/>
                </a:solidFill>
              </a:rPr>
              <a:t>Повышение уровня информационной открытости, подтверждение  </a:t>
            </a:r>
            <a:r>
              <a:rPr lang="ru-RU" sz="2000" b="1" dirty="0" err="1" smtClean="0">
                <a:solidFill>
                  <a:schemeClr val="dk1"/>
                </a:solidFill>
              </a:rPr>
              <a:t>востребованности</a:t>
            </a:r>
            <a:r>
              <a:rPr lang="ru-RU" sz="2000" b="1" dirty="0" smtClean="0">
                <a:solidFill>
                  <a:schemeClr val="dk1"/>
                </a:solidFill>
              </a:rPr>
              <a:t> опыта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Ключевые события развития ЦИО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894363"/>
            <a:ext cx="4487594" cy="96363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Участник Университетского округа инновационных образовательных учреждений ПГГПУ</a:t>
            </a:r>
          </a:p>
        </p:txBody>
      </p:sp>
      <p:pic>
        <p:nvPicPr>
          <p:cNvPr id="5" name="Рисунок 2" descr="Резервная_копия_Эмблема ЦИО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6948"/>
            <a:ext cx="1055078" cy="1014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64898" y="4994029"/>
            <a:ext cx="4445392" cy="8862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700" b="1" dirty="0" smtClean="0">
                <a:solidFill>
                  <a:schemeClr val="tx1"/>
                </a:solidFill>
              </a:rPr>
              <a:t>Участник национального</a:t>
            </a:r>
            <a:br>
              <a:rPr lang="ru-RU" sz="1700" b="1" dirty="0" smtClean="0">
                <a:solidFill>
                  <a:schemeClr val="tx1"/>
                </a:solidFill>
              </a:rPr>
            </a:br>
            <a:r>
              <a:rPr lang="ru-RU" sz="1700" b="1" dirty="0" smtClean="0">
                <a:solidFill>
                  <a:schemeClr val="tx1"/>
                </a:solidFill>
              </a:rPr>
              <a:t> культурно-образовательного проекта </a:t>
            </a:r>
            <a:br>
              <a:rPr lang="ru-RU" sz="1700" b="1" dirty="0" smtClean="0">
                <a:solidFill>
                  <a:schemeClr val="tx1"/>
                </a:solidFill>
              </a:rPr>
            </a:br>
            <a:r>
              <a:rPr lang="ru-RU" sz="1700" b="1" dirty="0" smtClean="0">
                <a:solidFill>
                  <a:schemeClr val="tx1"/>
                </a:solidFill>
              </a:rPr>
              <a:t>«Книга </a:t>
            </a:r>
            <a:r>
              <a:rPr lang="ru-RU" sz="1700" b="1" dirty="0" err="1" smtClean="0">
                <a:solidFill>
                  <a:schemeClr val="tx1"/>
                </a:solidFill>
              </a:rPr>
              <a:t>года-выбирают</a:t>
            </a:r>
            <a:r>
              <a:rPr lang="ru-RU" sz="1700" b="1" dirty="0" smtClean="0">
                <a:solidFill>
                  <a:schemeClr val="tx1"/>
                </a:solidFill>
              </a:rPr>
              <a:t> дети»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84541" y="4178105"/>
            <a:ext cx="4332850" cy="82764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Статус краевой </a:t>
            </a:r>
            <a:r>
              <a:rPr lang="ru-RU" b="1" dirty="0" err="1" smtClean="0">
                <a:solidFill>
                  <a:schemeClr val="tx1"/>
                </a:solidFill>
              </a:rPr>
              <a:t>стажировочной</a:t>
            </a:r>
            <a:r>
              <a:rPr lang="ru-RU" b="1" dirty="0" smtClean="0">
                <a:solidFill>
                  <a:schemeClr val="tx1"/>
                </a:solidFill>
              </a:rPr>
              <a:t> площадки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 «Центр чтения» (май 2016 г.)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779433" y="3334044"/>
            <a:ext cx="4412567" cy="82999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Вступление в РАЧ.</a:t>
            </a:r>
            <a:r>
              <a:rPr lang="en-US" sz="1600" b="1" dirty="0" smtClean="0">
                <a:solidFill>
                  <a:schemeClr val="tx1"/>
                </a:solidFill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Оформление регионального отделения Русской ассоциации чтения г.Москва (ноябрь 2016 г.)</a:t>
            </a:r>
          </a:p>
          <a:p>
            <a:pPr algn="ctr"/>
            <a:endParaRPr lang="ru-RU" dirty="0"/>
          </a:p>
        </p:txBody>
      </p:sp>
      <p:pic>
        <p:nvPicPr>
          <p:cNvPr id="12" name="Picture 2" descr="C:\Users\user\Desktop\РАЧ\Эмблема%20РАЧ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62947" y="2255520"/>
            <a:ext cx="841370" cy="951914"/>
          </a:xfrm>
          <a:prstGeom prst="rect">
            <a:avLst/>
          </a:prstGeom>
          <a:noFill/>
        </p:spPr>
      </p:pic>
      <p:pic>
        <p:nvPicPr>
          <p:cNvPr id="13" name="Picture 8" descr="D:\2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20973" y="3191115"/>
            <a:ext cx="911671" cy="91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2" descr="Резервная_копия_Эмблема ЦИ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22" y="4600136"/>
            <a:ext cx="1298206" cy="123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3Z3QTFWPT7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87362" y="3812344"/>
            <a:ext cx="1094016" cy="113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F:\москва проект\P113033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7958" y="2221815"/>
            <a:ext cx="1914891" cy="143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C:\Users\user\Desktop\документ центра чтения\мы в горьковке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8451557" y="1996075"/>
            <a:ext cx="1916332" cy="118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user\Desktop\СПУТНИКА 16\img_1457119743.jpg"/>
          <p:cNvPicPr>
            <a:picLocks noChangeAspect="1" noChangeArrowheads="1"/>
          </p:cNvPicPr>
          <p:nvPr/>
        </p:nvPicPr>
        <p:blipFill>
          <a:blip r:embed="rId8" cstate="print"/>
          <a:srcRect l="20937" t="13206" r="20000" b="7547"/>
          <a:stretch>
            <a:fillRect/>
          </a:stretch>
        </p:blipFill>
        <p:spPr bwMode="auto">
          <a:xfrm>
            <a:off x="274952" y="2975098"/>
            <a:ext cx="1321730" cy="117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:\Users\user\Pictures\p1_emblema_gimnazii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991669" y="0"/>
            <a:ext cx="1200331" cy="1164321"/>
          </a:xfrm>
          <a:prstGeom prst="rect">
            <a:avLst/>
          </a:prstGeom>
          <a:noFill/>
        </p:spPr>
      </p:pic>
      <p:pic>
        <p:nvPicPr>
          <p:cNvPr id="19" name="Picture 2" descr="C:\Users\user\Desktop\20161215_141359.jpg"/>
          <p:cNvPicPr>
            <a:picLocks noChangeAspect="1" noChangeArrowheads="1"/>
          </p:cNvPicPr>
          <p:nvPr/>
        </p:nvPicPr>
        <p:blipFill>
          <a:blip r:embed="rId10" cstate="print"/>
          <a:srcRect l="1689" t="25645"/>
          <a:stretch>
            <a:fillRect/>
          </a:stretch>
        </p:blipFill>
        <p:spPr bwMode="auto">
          <a:xfrm>
            <a:off x="4965896" y="1965498"/>
            <a:ext cx="2786966" cy="118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21" descr="j03981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47099" y="1645919"/>
            <a:ext cx="1572545" cy="184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AutoShape 61"/>
          <p:cNvSpPr>
            <a:spLocks noChangeArrowheads="1"/>
          </p:cNvSpPr>
          <p:nvPr/>
        </p:nvSpPr>
        <p:spPr bwMode="auto">
          <a:xfrm flipV="1">
            <a:off x="3992880" y="5952149"/>
            <a:ext cx="3322320" cy="905851"/>
          </a:xfrm>
          <a:prstGeom prst="wedgeRoundRectCallout">
            <a:avLst>
              <a:gd name="adj1" fmla="val 92856"/>
              <a:gd name="adj2" fmla="val 316667"/>
              <a:gd name="adj3" fmla="val 16667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rot="10800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/>
              <a:t>Гуманитарные практики в проекте «Книга года»</a:t>
            </a:r>
            <a:endParaRPr lang="ru-RU" altLang="ru-RU" b="1" dirty="0"/>
          </a:p>
        </p:txBody>
      </p:sp>
      <p:sp>
        <p:nvSpPr>
          <p:cNvPr id="6155" name="AutoShape 62"/>
          <p:cNvSpPr>
            <a:spLocks noChangeArrowheads="1"/>
          </p:cNvSpPr>
          <p:nvPr/>
        </p:nvSpPr>
        <p:spPr bwMode="auto">
          <a:xfrm flipV="1">
            <a:off x="8183024" y="5592847"/>
            <a:ext cx="4008975" cy="1068387"/>
          </a:xfrm>
          <a:prstGeom prst="wedgeRoundRectCallout">
            <a:avLst>
              <a:gd name="adj1" fmla="val 27005"/>
              <a:gd name="adj2" fmla="val 154667"/>
              <a:gd name="adj3" fmla="val 16667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rot="10800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/>
              <a:t>Практики освоения стратегий смыслового  чтения в урочной деятельности</a:t>
            </a:r>
            <a:endParaRPr lang="ru-RU" altLang="ru-RU" b="1" dirty="0"/>
          </a:p>
        </p:txBody>
      </p:sp>
      <p:sp>
        <p:nvSpPr>
          <p:cNvPr id="6156" name="AutoShape 63"/>
          <p:cNvSpPr>
            <a:spLocks noChangeAspect="1" noChangeArrowheads="1"/>
          </p:cNvSpPr>
          <p:nvPr/>
        </p:nvSpPr>
        <p:spPr bwMode="auto">
          <a:xfrm flipV="1">
            <a:off x="548640" y="3085389"/>
            <a:ext cx="5189953" cy="898525"/>
          </a:xfrm>
          <a:prstGeom prst="wedgeRoundRectCallout">
            <a:avLst>
              <a:gd name="adj1" fmla="val 115102"/>
              <a:gd name="adj2" fmla="val 138162"/>
              <a:gd name="adj3" fmla="val 16667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rot="10800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b="1" dirty="0" smtClean="0"/>
              <a:t>Гуманитарная практика  «Прочтение кино»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как практика восприятия и осмысления текстов культуры</a:t>
            </a:r>
            <a:endParaRPr lang="ru-RU" altLang="ru-RU" b="1" dirty="0"/>
          </a:p>
        </p:txBody>
      </p:sp>
      <p:sp>
        <p:nvSpPr>
          <p:cNvPr id="6157" name="Rectangle 64"/>
          <p:cNvSpPr>
            <a:spLocks noChangeArrowheads="1"/>
          </p:cNvSpPr>
          <p:nvPr/>
        </p:nvSpPr>
        <p:spPr bwMode="auto">
          <a:xfrm>
            <a:off x="1386840" y="0"/>
            <a:ext cx="10805160" cy="1153297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ru-RU" altLang="ru-RU" sz="2800" b="1" dirty="0" smtClean="0">
                <a:solidFill>
                  <a:srgbClr val="FF0000"/>
                </a:solidFill>
                <a:latin typeface="+mj-lt"/>
                <a:ea typeface="+mj-ea"/>
                <a:cs typeface="Arial" panose="020B0604020202020204" pitchFamily="34" charset="0"/>
              </a:rPr>
              <a:t>Перспективы на  2017 г.  </a:t>
            </a:r>
            <a:r>
              <a:rPr lang="ru-RU" altLang="ru-RU" sz="2800" b="1" u="sng" dirty="0" smtClean="0">
                <a:solidFill>
                  <a:srgbClr val="FF0000"/>
                </a:solidFill>
                <a:latin typeface="+mj-lt"/>
                <a:ea typeface="+mj-ea"/>
                <a:cs typeface="Arial" panose="020B0604020202020204" pitchFamily="34" charset="0"/>
              </a:rPr>
              <a:t>Описание модели </a:t>
            </a:r>
          </a:p>
          <a:p>
            <a:pPr algn="ctr" eaLnBrk="1" hangingPunct="1"/>
            <a:r>
              <a:rPr lang="ru-RU" altLang="ru-RU" sz="2800" b="1" dirty="0" smtClean="0">
                <a:solidFill>
                  <a:srgbClr val="FF0000"/>
                </a:solidFill>
                <a:latin typeface="+mj-lt"/>
                <a:ea typeface="+mj-ea"/>
                <a:cs typeface="Arial" panose="020B0604020202020204" pitchFamily="34" charset="0"/>
              </a:rPr>
              <a:t>организации практик гуманитарного образования в гимназии </a:t>
            </a:r>
            <a:endParaRPr lang="ru-RU" altLang="ru-RU" sz="2800" b="1" dirty="0">
              <a:solidFill>
                <a:srgbClr val="FF0000"/>
              </a:solidFill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6160" name="AutoShape 80"/>
          <p:cNvSpPr>
            <a:spLocks noChangeArrowheads="1"/>
          </p:cNvSpPr>
          <p:nvPr/>
        </p:nvSpPr>
        <p:spPr bwMode="auto">
          <a:xfrm flipV="1">
            <a:off x="2429022" y="4515088"/>
            <a:ext cx="3943636" cy="1008063"/>
          </a:xfrm>
          <a:prstGeom prst="wedgeRoundRectCallout">
            <a:avLst>
              <a:gd name="adj1" fmla="val 64005"/>
              <a:gd name="adj2" fmla="val 143856"/>
              <a:gd name="adj3" fmla="val 16667"/>
            </a:avLst>
          </a:prstGeom>
          <a:solidFill>
            <a:schemeClr val="bg2">
              <a:lumMod val="9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rot="10800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 smtClean="0"/>
              <a:t>Читательские практики в рекламном агентстве класса</a:t>
            </a:r>
            <a:endParaRPr lang="ru-RU" altLang="ru-RU" b="1" dirty="0"/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>
            <a:off x="233327" y="1445488"/>
            <a:ext cx="3420000" cy="149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G:\фото открытие фестиваля\IMG_56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0600" y="3525529"/>
            <a:ext cx="1294755" cy="863591"/>
          </a:xfrm>
          <a:prstGeom prst="rect">
            <a:avLst/>
          </a:prstGeom>
          <a:noFill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5599" y="3011366"/>
            <a:ext cx="913002" cy="123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564708" y="3809048"/>
            <a:ext cx="1627292" cy="91535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" name="Рисунок 13" descr="эмблемка"/>
          <p:cNvPicPr/>
          <p:nvPr/>
        </p:nvPicPr>
        <p:blipFill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8107680" y="1789726"/>
            <a:ext cx="975360" cy="968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2" descr="Резервная_копия_Эмблема ЦИО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1287351" cy="122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8916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86419" y="0"/>
            <a:ext cx="11177269" cy="53860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121917" tIns="60958" rIns="121917" bIns="60958">
            <a:spAutoFit/>
          </a:bodyPr>
          <a:lstStyle/>
          <a:p>
            <a:pPr eaLnBrk="1" hangingPunct="1">
              <a:defRPr/>
            </a:pPr>
            <a:endParaRPr lang="ru-RU" sz="2700" b="1" dirty="0">
              <a:solidFill>
                <a:srgbClr val="2E3192"/>
              </a:solidFill>
              <a:latin typeface="Cambria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8797" y="2620387"/>
            <a:ext cx="3894832" cy="1731163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Продукты инновационной деятельности</a:t>
            </a:r>
            <a:endParaRPr lang="ru-RU" sz="27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0884" y="1843618"/>
            <a:ext cx="2785533" cy="44267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17" tIns="60958" rIns="121917" bIns="60958">
            <a:spAutoFit/>
          </a:bodyPr>
          <a:lstStyle/>
          <a:p>
            <a:pPr algn="r">
              <a:spcBef>
                <a:spcPts val="800"/>
              </a:spcBef>
              <a:spcAft>
                <a:spcPts val="2400"/>
              </a:spcAft>
              <a:defRPr/>
            </a:pPr>
            <a:endParaRPr lang="ru-RU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1842868" y="3488430"/>
            <a:ext cx="1491176" cy="569383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893662">
            <a:off x="3476900" y="2239306"/>
            <a:ext cx="1099883" cy="569384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8913263">
            <a:off x="4392034" y="4872456"/>
            <a:ext cx="1379356" cy="753896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3497391">
            <a:off x="6006750" y="4898578"/>
            <a:ext cx="1389988" cy="710945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8267184">
            <a:off x="7641928" y="2349699"/>
            <a:ext cx="1210023" cy="569384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Заголовок 19"/>
          <p:cNvSpPr>
            <a:spLocks noGrp="1"/>
          </p:cNvSpPr>
          <p:nvPr>
            <p:ph type="title" idx="4294967295"/>
          </p:nvPr>
        </p:nvSpPr>
        <p:spPr>
          <a:xfrm>
            <a:off x="1032042" y="288758"/>
            <a:ext cx="10871200" cy="990600"/>
          </a:xfrm>
        </p:spPr>
        <p:txBody>
          <a:bodyPr/>
          <a:lstStyle/>
          <a:p>
            <a:pPr algn="ctr"/>
            <a:r>
              <a:rPr lang="ru-RU" altLang="ru-RU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/>
            </a:r>
            <a:br>
              <a:rPr lang="ru-RU" altLang="ru-RU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ru-RU" altLang="ru-RU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Перспективы на 2017 г. </a:t>
            </a:r>
            <a:r>
              <a:rPr lang="ru-RU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Создание ресурсной базы ЦИО </a:t>
            </a:r>
            <a:br>
              <a:rPr lang="ru-RU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для педагогов  и библиотекарей </a:t>
            </a:r>
            <a:br>
              <a:rPr lang="ru-RU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в  электронном и печатном  вариантах</a:t>
            </a:r>
            <a:r>
              <a:rPr lang="ru-RU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</a:br>
            <a:endParaRPr lang="ru-RU" sz="2800" b="1" dirty="0" smtClean="0">
              <a:solidFill>
                <a:srgbClr val="FF0000"/>
              </a:solidFill>
            </a:endParaRPr>
          </a:p>
        </p:txBody>
      </p:sp>
      <p:pic>
        <p:nvPicPr>
          <p:cNvPr id="22" name="Рисунок 2" descr="Резервная_копия_Эмблема ЦИ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331755" cy="128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715" y="4195649"/>
            <a:ext cx="1799102" cy="289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125" y="4409082"/>
            <a:ext cx="1961552" cy="272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004" y="977492"/>
            <a:ext cx="1613094" cy="2592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7947"/>
            <a:ext cx="1781907" cy="2863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885" y="3024553"/>
            <a:ext cx="1859924" cy="291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067" y="838200"/>
            <a:ext cx="1640398" cy="2635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7481668" y="4839285"/>
            <a:ext cx="15474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</a:t>
            </a:r>
            <a:r>
              <a:rPr lang="ru-RU" sz="1600" b="1" dirty="0" smtClean="0"/>
              <a:t>Описание практики организации волонтерского читательского движения</a:t>
            </a:r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9706708" y="4614202"/>
            <a:ext cx="8018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</p:txBody>
      </p:sp>
      <p:sp>
        <p:nvSpPr>
          <p:cNvPr id="30" name="Прямоугольник 29"/>
          <p:cNvSpPr/>
          <p:nvPr/>
        </p:nvSpPr>
        <p:spPr>
          <a:xfrm>
            <a:off x="1920240" y="1310640"/>
            <a:ext cx="151227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Кейсы авторских обучающих материалов с опорой на практики чтения </a:t>
            </a:r>
            <a:r>
              <a:rPr lang="ru-RU" sz="1400" b="1" u="sng" dirty="0" smtClean="0"/>
              <a:t>художественной литературы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" y="3432518"/>
            <a:ext cx="15755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Учебное пособие в жанре практикума «Прочтение кино»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9281160" y="1493520"/>
            <a:ext cx="16154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Кейсы авторских дидактических</a:t>
            </a:r>
          </a:p>
          <a:p>
            <a:pPr algn="ctr"/>
            <a:r>
              <a:rPr lang="ru-RU" sz="1400" b="1" dirty="0" smtClean="0"/>
              <a:t>материалов </a:t>
            </a:r>
          </a:p>
          <a:p>
            <a:pPr algn="ctr"/>
            <a:r>
              <a:rPr lang="ru-RU" sz="1400" b="1" dirty="0" smtClean="0"/>
              <a:t>с опорой на практики чтения </a:t>
            </a:r>
            <a:r>
              <a:rPr lang="ru-RU" sz="1400" b="1" u="sng" dirty="0" smtClean="0"/>
              <a:t>учебны</a:t>
            </a:r>
            <a:r>
              <a:rPr lang="ru-RU" sz="1400" b="1" dirty="0" smtClean="0"/>
              <a:t>х текстов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819400" y="4743158"/>
            <a:ext cx="1539240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500" b="1" dirty="0" smtClean="0"/>
          </a:p>
          <a:p>
            <a:pPr algn="ctr"/>
            <a:r>
              <a:rPr lang="ru-RU" sz="1500" b="1" dirty="0" smtClean="0"/>
              <a:t>«</a:t>
            </a:r>
            <a:r>
              <a:rPr lang="ru-RU" sz="1600" b="1" dirty="0" smtClean="0"/>
              <a:t>Дидактика творчества-2»: Технология организации читательских акций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0381956" y="3319974"/>
            <a:ext cx="1420837" cy="224676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ru-RU" altLang="ru-RU" sz="1400" b="1" dirty="0" smtClean="0"/>
              <a:t>«Тексты о тексте: инструменты книжной рекламы» </a:t>
            </a:r>
            <a:r>
              <a:rPr lang="ru-RU" sz="1400" b="1" dirty="0" smtClean="0"/>
              <a:t>(видеотека, афиши, эссе, презентации по современной литературе)</a:t>
            </a:r>
            <a:endParaRPr lang="ru-RU" altLang="ru-RU" sz="1400" b="1" dirty="0" smtClean="0">
              <a:solidFill>
                <a:srgbClr val="FF0000"/>
              </a:solidFill>
            </a:endParaRPr>
          </a:p>
        </p:txBody>
      </p:sp>
      <p:sp>
        <p:nvSpPr>
          <p:cNvPr id="38" name="Стрелка вправо 37"/>
          <p:cNvSpPr/>
          <p:nvPr/>
        </p:nvSpPr>
        <p:spPr>
          <a:xfrm rot="13497391">
            <a:off x="8868845" y="3785676"/>
            <a:ext cx="1341105" cy="726541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21917" tIns="60958" rIns="121917" bIns="60958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6" name="Picture 2" descr="C:\Users\user\Pictures\p1_emblema_gimnazi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292840" y="292136"/>
            <a:ext cx="899160" cy="87218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608320" y="1589566"/>
            <a:ext cx="6033148" cy="4795993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ru-RU" sz="3200" dirty="0" smtClean="0"/>
              <a:t>Потребители: подростки, классные руководители, организаторы внеурочной деятельности</a:t>
            </a:r>
          </a:p>
          <a:p>
            <a:r>
              <a:rPr lang="ru-RU" sz="2400" dirty="0" smtClean="0"/>
              <a:t>Рабочие листы индивидуального прочтения фильма.</a:t>
            </a:r>
          </a:p>
          <a:p>
            <a:r>
              <a:rPr lang="ru-RU" sz="2400" dirty="0" smtClean="0"/>
              <a:t>Возможность приобрести опыт </a:t>
            </a:r>
            <a:r>
              <a:rPr lang="ru-RU" sz="2400" dirty="0" err="1" smtClean="0"/>
              <a:t>смыслообразования</a:t>
            </a:r>
            <a:r>
              <a:rPr lang="ru-RU" sz="2400" dirty="0" smtClean="0"/>
              <a:t> в процессе создания текстов на основе интерпретации текстов культуры -  художественных или документальных фильмов. 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2520" y="228600"/>
            <a:ext cx="102565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Перспективы на 2017 г. Ресурсная база ЦИО. </a:t>
            </a:r>
            <a:br>
              <a:rPr lang="ru-RU" altLang="ru-RU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ru-RU" altLang="ru-RU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Компоненты для тиражирования </a:t>
            </a:r>
            <a:br>
              <a:rPr lang="ru-RU" altLang="ru-RU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</a:br>
            <a:endParaRPr lang="ru-RU" altLang="ru-RU" sz="28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61" y="1707872"/>
            <a:ext cx="3104958" cy="433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2" descr="Резервная_копия_Эмблема ЦИ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87351" cy="122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Pictures\p1_emblema_gimnazi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91669" y="0"/>
            <a:ext cx="1200331" cy="1164321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691640" y="2392680"/>
            <a:ext cx="24993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Учебное пособие в жанре практикума </a:t>
            </a:r>
          </a:p>
          <a:p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>
                <a:solidFill>
                  <a:srgbClr val="FF0000"/>
                </a:solidFill>
              </a:rPr>
              <a:t>«Прочтение кино»</a:t>
            </a:r>
          </a:p>
        </p:txBody>
      </p:sp>
      <p:pic>
        <p:nvPicPr>
          <p:cNvPr id="11" name="Picture 8" descr="D:\2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10133" y="2063355"/>
            <a:ext cx="877625" cy="877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638800" y="1589566"/>
            <a:ext cx="6002668" cy="4887433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ru-RU" sz="2000" dirty="0" smtClean="0">
              <a:latin typeface="Calibri" pitchFamily="34" charset="0"/>
            </a:endParaRPr>
          </a:p>
          <a:p>
            <a:r>
              <a:rPr lang="ru-RU" sz="3200" dirty="0" smtClean="0"/>
              <a:t>Потребители: учителя начальных классов</a:t>
            </a:r>
          </a:p>
          <a:p>
            <a:r>
              <a:rPr lang="ru-RU" sz="2000" dirty="0" smtClean="0">
                <a:latin typeface="Calibri" pitchFamily="34" charset="0"/>
              </a:rPr>
              <a:t>Измерители читательской грамотности</a:t>
            </a:r>
          </a:p>
          <a:p>
            <a:r>
              <a:rPr lang="ru-RU" sz="2000" dirty="0" smtClean="0">
                <a:latin typeface="Calibri" pitchFamily="34" charset="0"/>
              </a:rPr>
              <a:t>Независимая диагностика   освоенности основных умений в области чтения и работы с информацией (</a:t>
            </a:r>
            <a:r>
              <a:rPr lang="ru-RU" sz="2000" dirty="0" smtClean="0">
                <a:solidFill>
                  <a:schemeClr val="dk1"/>
                </a:solidFill>
                <a:latin typeface="Calibri" pitchFamily="34" charset="0"/>
              </a:rPr>
              <a:t>и</a:t>
            </a:r>
            <a:r>
              <a:rPr lang="ru-RU" sz="2000" dirty="0" smtClean="0">
                <a:solidFill>
                  <a:schemeClr val="dk1"/>
                </a:solidFill>
              </a:rPr>
              <a:t>звлечение явной информации, формулирование выводов. интерпретация и обобщение информации)</a:t>
            </a:r>
            <a:endParaRPr lang="ru-RU" sz="2000" dirty="0" smtClean="0"/>
          </a:p>
          <a:p>
            <a:r>
              <a:rPr lang="ru-RU" sz="2000" dirty="0" smtClean="0">
                <a:latin typeface="Calibri" pitchFamily="34" charset="0"/>
              </a:rPr>
              <a:t>Результаты учащихся по уровням чтения  (низкий, средний, повышенный, высокий)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Перспективы на 2017 г.Ресурсная база ЦИО.  </a:t>
            </a:r>
            <a:br>
              <a:rPr lang="ru-RU" altLang="ru-RU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ru-RU" altLang="ru-RU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Компоненты для тиражирования</a:t>
            </a:r>
            <a:r>
              <a:rPr lang="ru-RU" altLang="ru-RU" dirty="0" smtClean="0">
                <a:solidFill>
                  <a:srgbClr val="FF0000"/>
                </a:solidFill>
              </a:rPr>
              <a:t/>
            </a:r>
            <a:br>
              <a:rPr lang="ru-RU" alt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1" y="1905992"/>
            <a:ext cx="3104958" cy="4336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37360" y="2682240"/>
            <a:ext cx="26060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Материалы </a:t>
            </a:r>
            <a:r>
              <a:rPr lang="ru-RU" sz="2400" dirty="0" err="1" smtClean="0">
                <a:solidFill>
                  <a:srgbClr val="FF0000"/>
                </a:solidFill>
              </a:rPr>
              <a:t>метапредметной</a:t>
            </a:r>
            <a:r>
              <a:rPr lang="ru-RU" sz="2400" dirty="0" smtClean="0">
                <a:solidFill>
                  <a:srgbClr val="FF0000"/>
                </a:solidFill>
              </a:rPr>
              <a:t> олимпиады  «Грани мира. Мир в слове» для учащихся 3-5-х классов</a:t>
            </a:r>
            <a:endParaRPr lang="ru-RU" sz="2400" dirty="0"/>
          </a:p>
        </p:txBody>
      </p:sp>
      <p:pic>
        <p:nvPicPr>
          <p:cNvPr id="8" name="Рисунок 2" descr="Резервная_копия_Эмблема ЦИ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87351" cy="122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Pictures\p1_emblema_gimnazi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91669" y="0"/>
            <a:ext cx="1200331" cy="1164321"/>
          </a:xfrm>
          <a:prstGeom prst="rect">
            <a:avLst/>
          </a:prstGeom>
          <a:noFill/>
        </p:spPr>
      </p:pic>
      <p:pic>
        <p:nvPicPr>
          <p:cNvPr id="10" name="Picture 8" descr="D:\2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534" y="2246235"/>
            <a:ext cx="740518" cy="74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/>
            </a:r>
            <a:br>
              <a:rPr lang="ru-RU" altLang="ru-RU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ru-RU" altLang="ru-RU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Перспективы на 2017 г. </a:t>
            </a:r>
            <a:r>
              <a:rPr lang="ru-RU" altLang="ru-RU" sz="2800" b="1" dirty="0" err="1" smtClean="0">
                <a:solidFill>
                  <a:srgbClr val="FF0000"/>
                </a:solidFill>
                <a:cs typeface="Arial" panose="020B0604020202020204" pitchFamily="34" charset="0"/>
              </a:rPr>
              <a:t>Разработческая</a:t>
            </a:r>
            <a:r>
              <a:rPr lang="ru-RU" altLang="ru-RU" sz="28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 деятельность</a:t>
            </a:r>
            <a:r>
              <a:rPr lang="ru-RU" altLang="ru-RU" b="1" dirty="0" smtClean="0">
                <a:solidFill>
                  <a:srgbClr val="FF0000"/>
                </a:solidFill>
                <a:cs typeface="Arial" panose="020B0604020202020204" pitchFamily="34" charset="0"/>
              </a:rPr>
              <a:t/>
            </a:r>
            <a:br>
              <a:rPr lang="ru-RU" altLang="ru-RU" b="1" dirty="0" smtClean="0">
                <a:solidFill>
                  <a:srgbClr val="FF0000"/>
                </a:solidFill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913120"/>
            <a:ext cx="12192000" cy="94488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sz="2800" dirty="0" smtClean="0">
              <a:solidFill>
                <a:schemeClr val="tx1"/>
              </a:solidFill>
            </a:endParaRPr>
          </a:p>
          <a:p>
            <a:pPr algn="ctr"/>
            <a:endParaRPr lang="ru-RU" altLang="ru-RU" sz="2800" dirty="0" smtClean="0">
              <a:solidFill>
                <a:schemeClr val="tx1"/>
              </a:solidFill>
            </a:endParaRPr>
          </a:p>
          <a:p>
            <a:r>
              <a:rPr lang="ru-RU" altLang="ru-RU" sz="2800" dirty="0" smtClean="0">
                <a:solidFill>
                  <a:schemeClr val="tx1"/>
                </a:solidFill>
              </a:rPr>
              <a:t>Механизм вовлечения партнеров: сетевая методическая лаборатория. </a:t>
            </a:r>
          </a:p>
          <a:p>
            <a:pPr algn="ctr"/>
            <a:r>
              <a:rPr lang="ru-RU" altLang="ru-RU" sz="2800" dirty="0" smtClean="0">
                <a:solidFill>
                  <a:schemeClr val="tx1"/>
                </a:solidFill>
              </a:rPr>
              <a:t>Запуск в феврале 2017 г.</a:t>
            </a:r>
            <a:br>
              <a:rPr lang="ru-RU" altLang="ru-RU" sz="2800" dirty="0" smtClean="0">
                <a:solidFill>
                  <a:schemeClr val="tx1"/>
                </a:solidFill>
              </a:rPr>
            </a:br>
            <a:endParaRPr lang="ru-RU" altLang="ru-RU" sz="2800" b="1" dirty="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ru-RU" dirty="0"/>
          </a:p>
        </p:txBody>
      </p:sp>
      <p:pic>
        <p:nvPicPr>
          <p:cNvPr id="6" name="Picture 2" descr="C:\Users\admin\Desktop\календарь летнее чтение 2016\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54480"/>
            <a:ext cx="1767840" cy="249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345508"/>
            <a:ext cx="1882337" cy="302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 descr="D:\2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55853" y="2017635"/>
            <a:ext cx="911671" cy="91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667000" y="3078480"/>
            <a:ext cx="1783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solidFill>
                  <a:srgbClr val="FF0000"/>
                </a:solidFill>
              </a:rPr>
              <a:t>«Календарь +»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964680" y="1645920"/>
            <a:ext cx="5044440" cy="41757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400" dirty="0" smtClean="0">
                <a:solidFill>
                  <a:schemeClr val="tx1"/>
                </a:solidFill>
              </a:rPr>
              <a:t>Проектная деятельность  по разработке дидактического комплекса для использования рекламного календаря (продукта гуманитарной практики), в урочной и внеурочной деятельности. </a:t>
            </a:r>
          </a:p>
          <a:p>
            <a:pPr algn="ctr"/>
            <a:endParaRPr lang="ru-RU" alt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ru-RU" altLang="ru-RU" sz="2400" b="1" dirty="0" smtClean="0">
                <a:solidFill>
                  <a:schemeClr val="tx1"/>
                </a:solidFill>
              </a:rPr>
              <a:t>Потребители продукта: </a:t>
            </a:r>
          </a:p>
          <a:p>
            <a:pPr algn="ctr"/>
            <a:r>
              <a:rPr lang="ru-RU" altLang="ru-RU" sz="2400" b="1" dirty="0" smtClean="0">
                <a:solidFill>
                  <a:schemeClr val="tx1"/>
                </a:solidFill>
              </a:rPr>
              <a:t>классные руководители, педагоги-предметники, библиотекари, родители</a:t>
            </a:r>
          </a:p>
        </p:txBody>
      </p:sp>
      <p:pic>
        <p:nvPicPr>
          <p:cNvPr id="11" name="Picture 2" descr="C:\Users\user\Pictures\p1_emblema_gimnazi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991669" y="0"/>
            <a:ext cx="1200331" cy="1164321"/>
          </a:xfrm>
          <a:prstGeom prst="rect">
            <a:avLst/>
          </a:prstGeom>
          <a:noFill/>
        </p:spPr>
      </p:pic>
      <p:pic>
        <p:nvPicPr>
          <p:cNvPr id="12" name="Рисунок 2" descr="Резервная_копия_Эмблема ЦИО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287351" cy="122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04800" y="4312920"/>
            <a:ext cx="6431280" cy="155448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400" dirty="0" smtClean="0">
                <a:solidFill>
                  <a:schemeClr val="tx1"/>
                </a:solidFill>
              </a:rPr>
              <a:t>Назначение  «</a:t>
            </a:r>
            <a:r>
              <a:rPr lang="ru-RU" altLang="ru-RU" sz="2400" dirty="0" err="1" smtClean="0">
                <a:solidFill>
                  <a:schemeClr val="tx1"/>
                </a:solidFill>
              </a:rPr>
              <a:t>мотиватора</a:t>
            </a:r>
            <a:r>
              <a:rPr lang="ru-RU" altLang="ru-RU" sz="2400" dirty="0" smtClean="0">
                <a:solidFill>
                  <a:schemeClr val="tx1"/>
                </a:solidFill>
              </a:rPr>
              <a:t> к чтению»: педагогическое сопровождение </a:t>
            </a:r>
          </a:p>
          <a:p>
            <a:pPr algn="ctr"/>
            <a:r>
              <a:rPr lang="ru-RU" altLang="ru-RU" sz="2400" dirty="0" smtClean="0">
                <a:solidFill>
                  <a:schemeClr val="tx1"/>
                </a:solidFill>
              </a:rPr>
              <a:t>читателя-школьника, </a:t>
            </a:r>
          </a:p>
          <a:p>
            <a:pPr algn="ctr"/>
            <a:r>
              <a:rPr lang="ru-RU" altLang="ru-RU" sz="2400" dirty="0" smtClean="0">
                <a:solidFill>
                  <a:schemeClr val="tx1"/>
                </a:solidFill>
              </a:rPr>
              <a:t>поддержка читательской активности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5603</TotalTime>
  <Words>710</Words>
  <Application>Microsoft Office PowerPoint</Application>
  <PresentationFormat>Произвольный</PresentationFormat>
  <Paragraphs>134</Paragraphs>
  <Slides>12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Обычная</vt:lpstr>
      <vt:lpstr> центр инновационного опыта.  Основные Результаты 2016 г. перспективы  деятельности в 2017 г. </vt:lpstr>
      <vt:lpstr>Транслируемость проекта в 2016 г.  Форматы диссеминации опыта</vt:lpstr>
      <vt:lpstr>Транслируемость проекта в 2016 г.  Форматы диссеминации опыта</vt:lpstr>
      <vt:lpstr> Ключевые события развития ЦИО </vt:lpstr>
      <vt:lpstr>Слайд 5</vt:lpstr>
      <vt:lpstr> Перспективы на 2017 г. Создание ресурсной базы ЦИО  для педагогов  и библиотекарей  в  электронном и печатном  вариантах </vt:lpstr>
      <vt:lpstr>Перспективы на 2017 г. Ресурсная база ЦИО.  Компоненты для тиражирования  </vt:lpstr>
      <vt:lpstr>Перспективы на 2017 г.Ресурсная база ЦИО.   Компоненты для тиражирования </vt:lpstr>
      <vt:lpstr> Перспективы на 2017 г. Разработческая деятельность </vt:lpstr>
      <vt:lpstr>        Благодарю за внимание. Буду рада  ответить на вопросы    </vt:lpstr>
      <vt:lpstr> Ресурсная база ЦИО  как система информационно-методического сопровождения педагогов. Функции  </vt:lpstr>
      <vt:lpstr>Положительные эффекты  от деятельности гимназии в статусе ЦИО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189</cp:revision>
  <dcterms:created xsi:type="dcterms:W3CDTF">2016-04-12T18:15:34Z</dcterms:created>
  <dcterms:modified xsi:type="dcterms:W3CDTF">2017-01-17T03:44:50Z</dcterms:modified>
</cp:coreProperties>
</file>