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9" r:id="rId9"/>
    <p:sldId id="266" r:id="rId10"/>
    <p:sldId id="268" r:id="rId11"/>
    <p:sldId id="270" r:id="rId12"/>
    <p:sldId id="267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9900"/>
    <a:srgbClr val="C04F4C"/>
    <a:srgbClr val="3DAFFD"/>
    <a:srgbClr val="333333"/>
    <a:srgbClr val="0099FF"/>
    <a:srgbClr val="FFFF99"/>
    <a:srgbClr val="8084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A53F-6674-418D-A473-CC40FB34B275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ACDC-5062-40B1-82A2-DDD35AF1C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E4DB-A305-43A2-8855-C4294F992644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F04C-F3C3-4E50-A5B3-F24D78885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8FDA-5779-46A8-9583-37592C9428D8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011D-C3C7-4A2D-8601-332B8F87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50C9-2750-4C06-9B20-8AD51784AD2E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14B5-9418-4911-B341-F55599FD2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356-D6FF-4C7A-9F7C-C2077066B3A9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4F84-0EB1-4D5C-B412-4F05F40A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90AA-A11C-444C-8210-86E4C142BCDD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8636-D67C-4009-931D-A275650D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B98E-6832-40C5-8943-B51C67DDB169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29A5-5F58-439B-ACE8-4ED22FFE4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104C-AF88-4542-8A30-6A8DB85D66D2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A068-C9E3-4710-8345-24560A5D8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C31D-856E-4366-ADC4-2245C74D56FD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7E97-33DA-4E54-BF78-CF0058B9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545C-2625-4918-A825-8932AD72A8D6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2FF2-EC8C-45CB-8CC6-4E65FCBF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7233-CB64-4FC9-95B8-0C03E0463C9E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3BA0-50F9-4DB5-8F18-E419D6B4F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F3992-F284-4B07-9FC4-8AC4C8E78D01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B3E56-8FF1-4A1B-A34A-34432A81E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5"/>
          <p:cNvGrpSpPr>
            <a:grpSpLocks/>
          </p:cNvGrpSpPr>
          <p:nvPr/>
        </p:nvGrpSpPr>
        <p:grpSpPr bwMode="auto">
          <a:xfrm rot="-4930356" flipH="1" flipV="1">
            <a:off x="7469188" y="4632325"/>
            <a:ext cx="1106487" cy="1871663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35684" y="4370562"/>
              <a:ext cx="432300" cy="431416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070" y="5290193"/>
              <a:ext cx="368727" cy="36938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7780" y="5846148"/>
              <a:ext cx="185070" cy="18469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14" name="Скругленный прямоугольник 10"/>
          <p:cNvSpPr>
            <a:spLocks noChangeArrowheads="1"/>
          </p:cNvSpPr>
          <p:nvPr/>
        </p:nvSpPr>
        <p:spPr bwMode="auto">
          <a:xfrm>
            <a:off x="787400" y="1557338"/>
            <a:ext cx="7608888" cy="3886200"/>
          </a:xfrm>
          <a:prstGeom prst="roundRect">
            <a:avLst>
              <a:gd name="adj" fmla="val 12852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hlink"/>
                </a:solidFill>
              </a:rPr>
              <a:t>«С роботами в будущее»</a:t>
            </a:r>
          </a:p>
          <a:p>
            <a:pPr algn="ctr"/>
            <a:endParaRPr lang="ru-RU" sz="3600" b="1">
              <a:solidFill>
                <a:schemeClr val="hlink"/>
              </a:solidFill>
            </a:endParaRPr>
          </a:p>
          <a:p>
            <a:pPr algn="ctr"/>
            <a:r>
              <a:rPr lang="ru-RU" sz="2800">
                <a:solidFill>
                  <a:schemeClr val="hlink"/>
                </a:solidFill>
              </a:rPr>
              <a:t>Тьюторское сопровождение робототехнических проектов как система работы с одаренными детьми, будущими инженерами. 2016 год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количество участников проекта - 56 человек</a:t>
            </a:r>
          </a:p>
        </p:txBody>
      </p:sp>
      <p:sp>
        <p:nvSpPr>
          <p:cNvPr id="13315" name="Скругленный прямоугольник 10"/>
          <p:cNvSpPr>
            <a:spLocks noChangeArrowheads="1"/>
          </p:cNvSpPr>
          <p:nvPr/>
        </p:nvSpPr>
        <p:spPr bwMode="auto">
          <a:xfrm>
            <a:off x="-69850" y="5949950"/>
            <a:ext cx="9321800" cy="588963"/>
          </a:xfrm>
          <a:prstGeom prst="roundRect">
            <a:avLst>
              <a:gd name="adj" fmla="val 12852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Инновационный проект ЦИО МАОУ «СОШ № 135»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кругленный прямоугольник 10"/>
          <p:cNvSpPr>
            <a:spLocks noChangeArrowheads="1"/>
          </p:cNvSpPr>
          <p:nvPr/>
        </p:nvSpPr>
        <p:spPr bwMode="auto">
          <a:xfrm>
            <a:off x="250825" y="1341438"/>
            <a:ext cx="8715375" cy="532765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b="1"/>
              <a:t> </a:t>
            </a:r>
            <a:r>
              <a:rPr lang="ru-RU" sz="2800" b="1"/>
              <a:t>Направление инновационного опыта: введение образовательной робототехники в школе</a:t>
            </a:r>
          </a:p>
          <a:p>
            <a:pPr marL="342900" indent="-342900" algn="ctr"/>
            <a:endParaRPr lang="ru-RU" sz="2000" b="1"/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chemeClr val="hlink"/>
                </a:solidFill>
              </a:rPr>
              <a:t>Программы по образовательной робототехнике и конструированию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chemeClr val="hlink"/>
                </a:solidFill>
              </a:rPr>
              <a:t>Проекты по образовательной робототехнике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chemeClr val="hlink"/>
                </a:solidFill>
              </a:rPr>
              <a:t>Проектные офисы  для педагогов – тьюторов</a:t>
            </a:r>
            <a:r>
              <a:rPr lang="ru-RU" sz="2000">
                <a:solidFill>
                  <a:schemeClr val="hlink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chemeClr val="hlink"/>
                </a:solidFill>
              </a:rPr>
              <a:t>Модули курсовой подготовки по образовательной робототехнике и деятельностному подходу в образовании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chemeClr val="hlink"/>
                </a:solidFill>
              </a:rPr>
              <a:t>Конкурсы «Роботенок Пермского края», «Сто дорог – одна в робототехнику».</a:t>
            </a:r>
          </a:p>
          <a:p>
            <a:pPr marL="342900" indent="-342900" algn="ctr">
              <a:buFontTx/>
              <a:buChar char="•"/>
            </a:pP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22530" name="Скругленный прямоугольник 10"/>
          <p:cNvSpPr>
            <a:spLocks noChangeArrowheads="1"/>
          </p:cNvSpPr>
          <p:nvPr/>
        </p:nvSpPr>
        <p:spPr bwMode="auto">
          <a:xfrm>
            <a:off x="250825" y="188913"/>
            <a:ext cx="8642350" cy="100806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b="1">
              <a:solidFill>
                <a:schemeClr val="hlink"/>
              </a:solidFill>
            </a:endParaRPr>
          </a:p>
          <a:p>
            <a:r>
              <a:rPr lang="ru-RU" sz="2800" b="1">
                <a:latin typeface="Times New Roman" pitchFamily="18" charset="0"/>
              </a:rPr>
              <a:t>Трансляция опыта на территории Пермского края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  <a:p>
            <a:endParaRPr lang="ru-RU" sz="2800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10"/>
          <p:cNvSpPr>
            <a:spLocks noChangeArrowheads="1"/>
          </p:cNvSpPr>
          <p:nvPr/>
        </p:nvSpPr>
        <p:spPr bwMode="auto">
          <a:xfrm>
            <a:off x="468313" y="1312863"/>
            <a:ext cx="8497887" cy="5545137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chemeClr val="hlink"/>
              </a:solidFill>
            </a:endParaRPr>
          </a:p>
        </p:txBody>
      </p:sp>
      <p:sp>
        <p:nvSpPr>
          <p:cNvPr id="16387" name="Скругленный прямоугольник 10"/>
          <p:cNvSpPr>
            <a:spLocks noChangeArrowheads="1"/>
          </p:cNvSpPr>
          <p:nvPr/>
        </p:nvSpPr>
        <p:spPr bwMode="auto">
          <a:xfrm>
            <a:off x="604838" y="180975"/>
            <a:ext cx="785495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chemeClr val="hlink"/>
                </a:solidFill>
              </a:rPr>
              <a:t>Развитие сетевого взаимодействия</a:t>
            </a:r>
            <a:endParaRPr lang="ru-RU" sz="32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3555" name="Picture 4" descr="Сеть с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125538"/>
            <a:ext cx="88884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908050"/>
            <a:ext cx="7848600" cy="7207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u="sng"/>
              <a:t>Открытие базовой кафедры</a:t>
            </a:r>
          </a:p>
        </p:txBody>
      </p:sp>
      <p:sp>
        <p:nvSpPr>
          <p:cNvPr id="23554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2060575"/>
            <a:ext cx="7848600" cy="8636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u="sng"/>
              <a:t>Открытие инженерных классов</a:t>
            </a:r>
          </a:p>
        </p:txBody>
      </p:sp>
      <p:sp>
        <p:nvSpPr>
          <p:cNvPr id="23555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3213100"/>
            <a:ext cx="7775575" cy="9366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2000" b="1" u="sng"/>
              <a:t>Программы дистанционного обучения по робототехнике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9750" y="396875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Точки роста</a:t>
            </a:r>
          </a:p>
        </p:txBody>
      </p:sp>
      <p:sp>
        <p:nvSpPr>
          <p:cNvPr id="23557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4581525"/>
            <a:ext cx="8424863" cy="18002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2000" b="1" u="sng"/>
              <a:t>Мини - производство</a:t>
            </a:r>
            <a:r>
              <a:rPr lang="ru-RU" b="1"/>
              <a:t> </a:t>
            </a:r>
            <a:r>
              <a:rPr lang="ru-RU" sz="2000" b="1"/>
              <a:t>Удобного российского робототехнического конструктора для изучения информатики, физики, технологии в школе»; сбор  с помощью доступных материалов и конструкторов моделей робототехнических установок для изучения информатики, физики, технологии в школе.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4508500"/>
            <a:ext cx="7848600" cy="7207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2636838"/>
            <a:ext cx="8208962" cy="396081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ru-RU" sz="3200" b="1">
                <a:solidFill>
                  <a:schemeClr val="hlink"/>
                </a:solidFill>
              </a:rPr>
              <a:t>Разработаны:</a:t>
            </a: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Дорожная карта</a:t>
            </a:r>
            <a:r>
              <a:rPr lang="ru-RU" sz="2400">
                <a:solidFill>
                  <a:schemeClr val="hlink"/>
                </a:solidFill>
              </a:rPr>
              <a:t>  соревновательного движения в области образовательной робототехники</a:t>
            </a:r>
            <a:endParaRPr lang="ru-RU" sz="2400" b="1">
              <a:solidFill>
                <a:schemeClr val="hlink"/>
              </a:solidFill>
            </a:endParaRP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Спроектирована система выявления</a:t>
            </a:r>
            <a:r>
              <a:rPr lang="ru-RU" sz="2400" u="sng">
                <a:solidFill>
                  <a:schemeClr val="hlink"/>
                </a:solidFill>
              </a:rPr>
              <a:t> </a:t>
            </a:r>
            <a:r>
              <a:rPr lang="ru-RU" sz="2400" b="1" u="sng">
                <a:solidFill>
                  <a:schemeClr val="hlink"/>
                </a:solidFill>
              </a:rPr>
              <a:t>и сопровождения</a:t>
            </a:r>
            <a:r>
              <a:rPr lang="ru-RU" sz="2400" u="sng">
                <a:solidFill>
                  <a:schemeClr val="hlink"/>
                </a:solidFill>
              </a:rPr>
              <a:t> обучающихся</a:t>
            </a:r>
            <a:r>
              <a:rPr lang="ru-RU" sz="2400">
                <a:solidFill>
                  <a:schemeClr val="hlink"/>
                </a:solidFill>
              </a:rPr>
              <a:t>, проявляющих интерес к технике, техническому творчеству – «техно – звездочек»</a:t>
            </a:r>
            <a:r>
              <a:rPr lang="ru-RU" sz="2400" b="1">
                <a:solidFill>
                  <a:schemeClr val="hlink"/>
                </a:solidFill>
              </a:rPr>
              <a:t>.</a:t>
            </a:r>
          </a:p>
          <a:p>
            <a:pPr marL="342900" indent="-342900"/>
            <a:r>
              <a:rPr lang="ru-RU" sz="2400" b="1">
                <a:solidFill>
                  <a:schemeClr val="hlink"/>
                </a:solidFill>
              </a:rPr>
              <a:t> </a:t>
            </a:r>
            <a:r>
              <a:rPr lang="ru-RU" sz="2400" b="1" u="sng">
                <a:solidFill>
                  <a:schemeClr val="hlink"/>
                </a:solidFill>
              </a:rPr>
              <a:t>Модель тьюторской деятельности педагога</a:t>
            </a:r>
            <a:r>
              <a:rPr lang="ru-RU" sz="2400" b="1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hlink"/>
                </a:solidFill>
              </a:rPr>
              <a:t>в  основной и старшей школе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250825" y="333375"/>
            <a:ext cx="86423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Цель проекта:</a:t>
            </a:r>
            <a:r>
              <a:rPr lang="ru-RU" b="1">
                <a:solidFill>
                  <a:schemeClr val="hlink"/>
                </a:solidFill>
              </a:rPr>
              <a:t> </a:t>
            </a:r>
          </a:p>
          <a:p>
            <a:r>
              <a:rPr lang="ru-RU" b="1">
                <a:solidFill>
                  <a:schemeClr val="hlink"/>
                </a:solidFill>
              </a:rPr>
              <a:t>Разработка, апробация и распространение опыта по системе работы с технически одаренными детьми, подготовка педагогов - тьюторов,  сопровождающих техно-ориентированных  учащихся (техно – звездочек) на всех ступенях обучения в специально созданной развивающей среде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кругленный прямоугольник 10"/>
          <p:cNvSpPr>
            <a:spLocks noChangeArrowheads="1"/>
          </p:cNvSpPr>
          <p:nvPr/>
        </p:nvSpPr>
        <p:spPr bwMode="auto">
          <a:xfrm>
            <a:off x="323850" y="1196975"/>
            <a:ext cx="8640763" cy="5040313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hlink"/>
                </a:solidFill>
              </a:rPr>
              <a:t> </a:t>
            </a:r>
            <a:r>
              <a:rPr lang="ru-RU" sz="2000" b="1">
                <a:solidFill>
                  <a:schemeClr val="hlink"/>
                </a:solidFill>
              </a:rPr>
              <a:t>Реализованы 2  программы дополнительного профессионального образования ЦИО (очно и на платформе </a:t>
            </a:r>
            <a:r>
              <a:rPr lang="en-US" sz="2000" b="1">
                <a:solidFill>
                  <a:schemeClr val="hlink"/>
                </a:solidFill>
              </a:rPr>
              <a:t>MUDLLE</a:t>
            </a:r>
            <a:r>
              <a:rPr lang="ru-RU" sz="2000" b="1">
                <a:solidFill>
                  <a:schemeClr val="hlink"/>
                </a:solidFill>
              </a:rPr>
              <a:t>):</a:t>
            </a:r>
          </a:p>
          <a:p>
            <a:endParaRPr lang="ru-RU" sz="2000" b="1">
              <a:solidFill>
                <a:schemeClr val="hlink"/>
              </a:solidFill>
            </a:endParaRPr>
          </a:p>
          <a:p>
            <a:r>
              <a:rPr lang="ru-RU" sz="2000" b="1" u="sng">
                <a:solidFill>
                  <a:schemeClr val="hlink"/>
                </a:solidFill>
              </a:rPr>
              <a:t>«Основы образовательной робототехники и конструирования в школе и ДОУ»</a:t>
            </a:r>
            <a:r>
              <a:rPr lang="ru-RU" b="1" u="sng">
                <a:solidFill>
                  <a:schemeClr val="hlink"/>
                </a:solidFill>
              </a:rPr>
              <a:t>  </a:t>
            </a:r>
            <a:r>
              <a:rPr lang="ru-RU" b="1">
                <a:solidFill>
                  <a:schemeClr val="hlink"/>
                </a:solidFill>
              </a:rPr>
              <a:t>(36 ч.)., 20 педагогов г. Перми и Пермского края. Разработаны  программы по образовательной робототехнике в ДОУ и начальной школе,  получены рецензии на программы. </a:t>
            </a:r>
          </a:p>
          <a:p>
            <a:endParaRPr lang="ru-RU" b="1">
              <a:solidFill>
                <a:schemeClr val="hlink"/>
              </a:solidFill>
            </a:endParaRPr>
          </a:p>
          <a:p>
            <a:r>
              <a:rPr lang="ru-RU" sz="2000" b="1" u="sng">
                <a:solidFill>
                  <a:schemeClr val="hlink"/>
                </a:solidFill>
              </a:rPr>
              <a:t>«Методика преподавания биологии. Деятельностный подход» </a:t>
            </a:r>
            <a:r>
              <a:rPr lang="ru-RU" sz="2000" b="1">
                <a:solidFill>
                  <a:schemeClr val="hlink"/>
                </a:solidFill>
              </a:rPr>
              <a:t>.</a:t>
            </a:r>
            <a:r>
              <a:rPr lang="ru-RU" b="1">
                <a:solidFill>
                  <a:schemeClr val="hlink"/>
                </a:solidFill>
              </a:rPr>
              <a:t>  </a:t>
            </a:r>
          </a:p>
          <a:p>
            <a:r>
              <a:rPr lang="ru-RU" b="1">
                <a:solidFill>
                  <a:schemeClr val="hlink"/>
                </a:solidFill>
              </a:rPr>
              <a:t> 12 учителей, ведущие курс «Новая биология» . </a:t>
            </a:r>
          </a:p>
          <a:p>
            <a:endParaRPr lang="ru-RU" b="1">
              <a:solidFill>
                <a:schemeClr val="hlink"/>
              </a:solidFill>
            </a:endParaRPr>
          </a:p>
          <a:p>
            <a:r>
              <a:rPr lang="ru-RU" sz="2000" b="1">
                <a:solidFill>
                  <a:schemeClr val="hlink"/>
                </a:solidFill>
              </a:rPr>
              <a:t>Проведено 6 мероприятий для педагогов Пермского края по тематике инновационной деятельности ЦИО. (Более 150 педагогов)</a:t>
            </a:r>
          </a:p>
        </p:txBody>
      </p:sp>
      <p:sp>
        <p:nvSpPr>
          <p:cNvPr id="15363" name="Скругленный прямоугольник 10"/>
          <p:cNvSpPr>
            <a:spLocks noChangeArrowheads="1"/>
          </p:cNvSpPr>
          <p:nvPr/>
        </p:nvSpPr>
        <p:spPr bwMode="auto">
          <a:xfrm>
            <a:off x="644525" y="180975"/>
            <a:ext cx="784860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chemeClr val="hlink"/>
                </a:solidFill>
                <a:latin typeface="Verdana" pitchFamily="34" charset="0"/>
              </a:rPr>
              <a:t>Трансляция педагогических практик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10"/>
          <p:cNvSpPr>
            <a:spLocks noChangeArrowheads="1"/>
          </p:cNvSpPr>
          <p:nvPr/>
        </p:nvSpPr>
        <p:spPr bwMode="auto">
          <a:xfrm>
            <a:off x="1403350" y="1341438"/>
            <a:ext cx="7562850" cy="532765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chemeClr val="hlink"/>
                </a:solidFill>
              </a:rPr>
              <a:t>Формы.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ru-RU" sz="2000" b="1" u="sng">
                <a:solidFill>
                  <a:schemeClr val="hlink"/>
                </a:solidFill>
              </a:rPr>
              <a:t>Тьюторские чтения</a:t>
            </a:r>
            <a:r>
              <a:rPr lang="ru-RU">
                <a:solidFill>
                  <a:schemeClr val="hlink"/>
                </a:solidFill>
              </a:rPr>
              <a:t> «</a:t>
            </a:r>
            <a:r>
              <a:rPr lang="ru-RU" b="1">
                <a:solidFill>
                  <a:schemeClr val="hlink"/>
                </a:solidFill>
              </a:rPr>
              <a:t>Организация тьюторского сопровождения учащихся, занимающихся робототехникой» </a:t>
            </a:r>
          </a:p>
          <a:p>
            <a:pPr algn="r"/>
            <a:r>
              <a:rPr lang="ru-RU" b="1">
                <a:solidFill>
                  <a:schemeClr val="hlink"/>
                </a:solidFill>
              </a:rPr>
              <a:t>11 ОУ г. Перми и Пермского края 22 педагога</a:t>
            </a:r>
            <a:endParaRPr lang="ru-RU" b="1" u="sng">
              <a:solidFill>
                <a:schemeClr val="hlink"/>
              </a:solidFill>
            </a:endParaRPr>
          </a:p>
          <a:p>
            <a:r>
              <a:rPr lang="ru-RU" sz="2000" b="1" u="sng">
                <a:solidFill>
                  <a:schemeClr val="hlink"/>
                </a:solidFill>
              </a:rPr>
              <a:t>4 методических семинара</a:t>
            </a:r>
            <a:r>
              <a:rPr lang="ru-RU" b="1">
                <a:solidFill>
                  <a:schemeClr val="hlink"/>
                </a:solidFill>
              </a:rPr>
              <a:t>:</a:t>
            </a:r>
          </a:p>
          <a:p>
            <a:r>
              <a:rPr lang="ru-RU" b="1">
                <a:solidFill>
                  <a:schemeClr val="folHlink"/>
                </a:solidFill>
              </a:rPr>
              <a:t>« Использование образовательной робототехники на уроках физики»	12 учителей физики </a:t>
            </a:r>
          </a:p>
          <a:p>
            <a:endParaRPr lang="ru-RU" b="1">
              <a:solidFill>
                <a:schemeClr val="folHlink"/>
              </a:solidFill>
            </a:endParaRPr>
          </a:p>
          <a:p>
            <a:r>
              <a:rPr lang="ru-RU" b="1">
                <a:solidFill>
                  <a:schemeClr val="folHlink"/>
                </a:solidFill>
              </a:rPr>
              <a:t>«Применение учебного моделирования в рамках учебного предмета в основной школе» 30 педагогов</a:t>
            </a:r>
          </a:p>
          <a:p>
            <a:endParaRPr lang="ru-RU" b="1">
              <a:solidFill>
                <a:schemeClr val="folHlink"/>
              </a:solidFill>
            </a:endParaRPr>
          </a:p>
          <a:p>
            <a:r>
              <a:rPr lang="ru-RU" b="1">
                <a:solidFill>
                  <a:schemeClr val="folHlink"/>
                </a:solidFill>
              </a:rPr>
              <a:t>Экспозиция "Музей Славянова. Вторжение роботов» выступление для директоров школ Мотовилихинского района </a:t>
            </a:r>
          </a:p>
          <a:p>
            <a:r>
              <a:rPr lang="ru-RU" b="1">
                <a:solidFill>
                  <a:schemeClr val="folHlink"/>
                </a:solidFill>
              </a:rPr>
              <a:t>  </a:t>
            </a:r>
          </a:p>
          <a:p>
            <a:r>
              <a:rPr lang="ru-RU" b="1">
                <a:solidFill>
                  <a:schemeClr val="folHlink"/>
                </a:solidFill>
              </a:rPr>
              <a:t>Семинар «Модель тьюторского сопровождения профессиональных проб»                                            </a:t>
            </a:r>
          </a:p>
          <a:p>
            <a:pPr algn="r"/>
            <a:r>
              <a:rPr lang="ru-RU" b="1">
                <a:solidFill>
                  <a:schemeClr val="folHlink"/>
                </a:solidFill>
              </a:rPr>
              <a:t>60 человек (расширение сети школ)  </a:t>
            </a:r>
          </a:p>
          <a:p>
            <a:endParaRPr lang="ru-RU">
              <a:solidFill>
                <a:schemeClr val="hlink"/>
              </a:solidFill>
            </a:endParaRPr>
          </a:p>
        </p:txBody>
      </p:sp>
      <p:sp>
        <p:nvSpPr>
          <p:cNvPr id="16387" name="Скругленный прямоугольник 10"/>
          <p:cNvSpPr>
            <a:spLocks noChangeArrowheads="1"/>
          </p:cNvSpPr>
          <p:nvPr/>
        </p:nvSpPr>
        <p:spPr bwMode="auto">
          <a:xfrm>
            <a:off x="604838" y="180975"/>
            <a:ext cx="785495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chemeClr val="hlink"/>
                </a:solidFill>
              </a:rPr>
              <a:t>Трансляция педагогических практик</a:t>
            </a:r>
            <a:endParaRPr lang="ru-RU" sz="320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8064500" cy="8636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2000" b="1"/>
              <a:t>VI Межрегиональный фестиваль - конкурс кино-видеотворчества "КАРЬЕРА МОЛОДЫХ" </a:t>
            </a:r>
          </a:p>
          <a:p>
            <a:pPr algn="r"/>
            <a:r>
              <a:rPr lang="ru-RU" sz="2000"/>
              <a:t>11 школьных киностудий. 44 фильма</a:t>
            </a:r>
            <a:r>
              <a:rPr lang="ru-RU"/>
              <a:t> </a:t>
            </a:r>
          </a:p>
        </p:txBody>
      </p:sp>
      <p:sp>
        <p:nvSpPr>
          <p:cNvPr id="17411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2276475"/>
            <a:ext cx="8064500" cy="792163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/>
              <a:t>Школьный лагерь досуга и отдыха МАОУ «СОШ № 135» </a:t>
            </a:r>
            <a:r>
              <a:rPr lang="ru-RU" sz="2400" b="1"/>
              <a:t>«Веселое роболето 2016»</a:t>
            </a:r>
            <a:r>
              <a:rPr lang="ru-RU" sz="2000" b="1"/>
              <a:t>                       90 детей</a:t>
            </a:r>
          </a:p>
        </p:txBody>
      </p:sp>
      <p:sp>
        <p:nvSpPr>
          <p:cNvPr id="17412" name="Скругленный прямоугольник 10"/>
          <p:cNvSpPr>
            <a:spLocks noChangeArrowheads="1"/>
          </p:cNvSpPr>
          <p:nvPr/>
        </p:nvSpPr>
        <p:spPr bwMode="auto">
          <a:xfrm>
            <a:off x="684213" y="3284538"/>
            <a:ext cx="7991475" cy="79216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2000" b="1"/>
              <a:t>Экспозиция "Музей Славянова. Вторжение роботов» в доме – музее Н.Г. Славянова</a:t>
            </a:r>
            <a:r>
              <a:rPr lang="ru-RU"/>
              <a:t>  		</a:t>
            </a:r>
            <a:r>
              <a:rPr lang="ru-RU" sz="2000" b="1"/>
              <a:t>50 человек из 7 ОУ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9750" y="184150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Организация  мероприятий для школьников  Пермского края </a:t>
            </a:r>
          </a:p>
        </p:txBody>
      </p:sp>
      <p:sp>
        <p:nvSpPr>
          <p:cNvPr id="6" name="Скругленный прямоугольник 10"/>
          <p:cNvSpPr>
            <a:spLocks noChangeArrowheads="1"/>
          </p:cNvSpPr>
          <p:nvPr/>
        </p:nvSpPr>
        <p:spPr bwMode="auto">
          <a:xfrm>
            <a:off x="684213" y="4365625"/>
            <a:ext cx="7991475" cy="719138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ТРЕТЬЯ КРАЕВАЯ КОНФЕРЕНЦИЯ «ОБРАЗОВАТЕЛЬНАЯ РОБОТОТЕХНИКА: ТЕХНОИНТЕЛЛЕКТ- 2016 (средняя школа, вуз)».</a:t>
            </a:r>
            <a:r>
              <a:rPr lang="ru-RU"/>
              <a:t> </a:t>
            </a:r>
            <a:endParaRPr lang="ru-RU" sz="2000" b="1"/>
          </a:p>
        </p:txBody>
      </p:sp>
      <p:sp>
        <p:nvSpPr>
          <p:cNvPr id="7" name="Скругленный прямоугольник 10"/>
          <p:cNvSpPr>
            <a:spLocks noChangeArrowheads="1"/>
          </p:cNvSpPr>
          <p:nvPr/>
        </p:nvSpPr>
        <p:spPr bwMode="auto">
          <a:xfrm>
            <a:off x="684213" y="5445125"/>
            <a:ext cx="7991475" cy="7207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/>
              <a:t>Краевой конкурс Интеллектуальные каникулы «РОБОЛЕТО – 2016»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785813"/>
            <a:ext cx="8569325" cy="149066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ru-RU" sz="2800">
                <a:latin typeface="Times New Roman" pitchFamily="18" charset="0"/>
              </a:rPr>
              <a:t>1.  </a:t>
            </a:r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Защищено диссертаций </a:t>
            </a:r>
            <a:r>
              <a:rPr lang="ru-RU" sz="2000" b="1">
                <a:solidFill>
                  <a:srgbClr val="E46C0A"/>
                </a:solidFill>
              </a:rPr>
              <a:t> - </a:t>
            </a:r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2 </a:t>
            </a:r>
          </a:p>
          <a:p>
            <a:pPr marL="342900" indent="-342900"/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Ершов М.Г. «Применение элементов образовательной</a:t>
            </a:r>
          </a:p>
          <a:p>
            <a:pPr marL="342900" indent="-342900"/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робототехники</a:t>
            </a:r>
            <a:r>
              <a:rPr lang="ru-RU" sz="2000" b="1">
                <a:solidFill>
                  <a:srgbClr val="E46C0A"/>
                </a:solidFill>
              </a:rPr>
              <a:t> </a:t>
            </a:r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как средства реализации политехнической</a:t>
            </a:r>
          </a:p>
          <a:p>
            <a:pPr marL="342900" indent="-342900"/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направленности обучения</a:t>
            </a:r>
            <a:r>
              <a:rPr lang="ru-RU" sz="2000" b="1">
                <a:solidFill>
                  <a:srgbClr val="E46C0A"/>
                </a:solidFill>
              </a:rPr>
              <a:t> </a:t>
            </a:r>
            <a:r>
              <a:rPr lang="ru-RU" sz="2000" b="1">
                <a:solidFill>
                  <a:srgbClr val="E46C0A"/>
                </a:solidFill>
                <a:latin typeface="Times New Roman" pitchFamily="18" charset="0"/>
              </a:rPr>
              <a:t>физики» (педагогика), ШилковаТ.А. (биология)</a:t>
            </a:r>
          </a:p>
        </p:txBody>
      </p:sp>
      <p:sp>
        <p:nvSpPr>
          <p:cNvPr id="18435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8640762" cy="1150938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3200">
                <a:solidFill>
                  <a:srgbClr val="333333"/>
                </a:solidFill>
                <a:latin typeface="Verdana" pitchFamily="34" charset="0"/>
              </a:rPr>
              <a:t>2. </a:t>
            </a:r>
            <a:r>
              <a:rPr lang="ru-RU" sz="2400" b="1">
                <a:solidFill>
                  <a:srgbClr val="E46C0A"/>
                </a:solidFill>
                <a:latin typeface="Times New Roman" pitchFamily="18" charset="0"/>
              </a:rPr>
              <a:t>Количество аспирантов и соискателей </a:t>
            </a:r>
            <a:r>
              <a:rPr lang="ru-RU" sz="2400" b="1">
                <a:solidFill>
                  <a:srgbClr val="E46C0A"/>
                </a:solidFill>
              </a:rPr>
              <a:t>- </a:t>
            </a:r>
            <a:r>
              <a:rPr lang="ru-RU" sz="2400" b="1">
                <a:solidFill>
                  <a:srgbClr val="E46C0A"/>
                </a:solidFill>
                <a:latin typeface="Times New Roman" pitchFamily="18" charset="0"/>
              </a:rPr>
              <a:t>4 (педагогика).</a:t>
            </a:r>
          </a:p>
          <a:p>
            <a:r>
              <a:rPr lang="ru-RU" sz="2400" b="1">
                <a:solidFill>
                  <a:srgbClr val="E46C0A"/>
                </a:solidFill>
                <a:latin typeface="Times New Roman" pitchFamily="18" charset="0"/>
              </a:rPr>
              <a:t>Обучение в магистратуре -1</a:t>
            </a:r>
          </a:p>
        </p:txBody>
      </p:sp>
      <p:sp>
        <p:nvSpPr>
          <p:cNvPr id="18436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3933825"/>
            <a:ext cx="8713787" cy="935038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rgbClr val="333333"/>
                </a:solidFill>
                <a:latin typeface="Verdana" pitchFamily="34" charset="0"/>
              </a:rPr>
              <a:t>3.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Конференция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Техноинтеллект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», «РОБОФЕСТ Урал», «РОБОФЕСТ Москва».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195263"/>
            <a:ext cx="727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hlink"/>
                </a:solidFill>
              </a:rPr>
              <a:t>Результативность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проекта</a:t>
            </a:r>
          </a:p>
        </p:txBody>
      </p: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250825" y="5157788"/>
            <a:ext cx="8713788" cy="136842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3200">
                <a:solidFill>
                  <a:srgbClr val="333333"/>
                </a:solidFill>
                <a:latin typeface="Verdana" pitchFamily="34" charset="0"/>
              </a:rPr>
              <a:t>4. </a:t>
            </a:r>
            <a:r>
              <a:rPr lang="ru-RU" sz="2000" b="1">
                <a:solidFill>
                  <a:srgbClr val="FF6600"/>
                </a:solidFill>
                <a:latin typeface="Verdana" pitchFamily="34" charset="0"/>
              </a:rPr>
              <a:t>Рейтинг по робототехнике 1 место среди ОУ Пермского края по результатам конференции «Техноинтеллект – 2016 г.»</a:t>
            </a:r>
            <a:endParaRPr lang="ru-RU" sz="2000" b="1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кругленный прямоугольник 10"/>
          <p:cNvSpPr>
            <a:spLocks noChangeArrowheads="1"/>
          </p:cNvSpPr>
          <p:nvPr/>
        </p:nvSpPr>
        <p:spPr bwMode="auto">
          <a:xfrm>
            <a:off x="395288" y="1341438"/>
            <a:ext cx="8570912" cy="489585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2400"/>
              <a:t>В 2015  и 2016 году ученик школы </a:t>
            </a:r>
            <a:r>
              <a:rPr lang="ru-RU" sz="2400" b="1"/>
              <a:t>Иван Петров  </a:t>
            </a:r>
            <a:r>
              <a:rPr lang="ru-RU" sz="2400"/>
              <a:t>победитель соревнований </a:t>
            </a:r>
            <a:r>
              <a:rPr lang="ru-RU" sz="2400" b="1"/>
              <a:t>ИКАР</a:t>
            </a:r>
            <a:r>
              <a:rPr lang="ru-RU" sz="2400"/>
              <a:t> (инженерный кадры России) и </a:t>
            </a:r>
            <a:r>
              <a:rPr lang="ru-RU" sz="2400" b="1"/>
              <a:t>ШУСТРИК</a:t>
            </a:r>
            <a:r>
              <a:rPr lang="ru-RU" sz="2400"/>
              <a:t> (школьники умеющие строить инновационные конструкции), российской олимпиады по «Технологии» в г.С-Петербурге., стал участником президентского форума в г.Ярославле </a:t>
            </a:r>
            <a:r>
              <a:rPr lang="ru-RU" sz="2400" b="1"/>
              <a:t>«Интеллектуальное будущее России»</a:t>
            </a:r>
            <a:endParaRPr lang="ru-RU" sz="2400"/>
          </a:p>
          <a:p>
            <a:r>
              <a:rPr lang="ru-RU" sz="2400"/>
              <a:t>Получает учрежденный в 2015 году Знак губернатора «Доблесть Пермского края». Сконструировал </a:t>
            </a:r>
            <a:r>
              <a:rPr lang="ru-RU" sz="2400" b="1"/>
              <a:t>«Модель шагового электродвигателя на магнитном подвесе»</a:t>
            </a:r>
            <a:r>
              <a:rPr lang="ru-RU" sz="2400"/>
              <a:t>. </a:t>
            </a:r>
            <a:r>
              <a:rPr lang="ru-RU" sz="2400" b="1"/>
              <a:t>Руководитель проекта: учитель физики школы №135</a:t>
            </a:r>
            <a:r>
              <a:rPr lang="ru-RU" sz="2400"/>
              <a:t> - </a:t>
            </a:r>
            <a:r>
              <a:rPr lang="ru-RU" sz="2400" b="1"/>
              <a:t>Ершов Михаил Георгиевич</a:t>
            </a:r>
          </a:p>
        </p:txBody>
      </p:sp>
      <p:sp>
        <p:nvSpPr>
          <p:cNvPr id="19458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88913"/>
            <a:ext cx="785495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b="1">
              <a:solidFill>
                <a:schemeClr val="hlink"/>
              </a:solidFill>
            </a:endParaRPr>
          </a:p>
          <a:p>
            <a:r>
              <a:rPr lang="ru-RU" sz="3200" b="1">
                <a:solidFill>
                  <a:schemeClr val="hlink"/>
                </a:solidFill>
              </a:rPr>
              <a:t>Результативность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проекта</a:t>
            </a:r>
          </a:p>
          <a:p>
            <a:endParaRPr lang="ru-RU" sz="320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1" animBg="1"/>
      <p:bldP spid="19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кругленный прямоугольник 10"/>
          <p:cNvSpPr>
            <a:spLocks noChangeArrowheads="1"/>
          </p:cNvSpPr>
          <p:nvPr/>
        </p:nvSpPr>
        <p:spPr bwMode="auto">
          <a:xfrm>
            <a:off x="395288" y="1341438"/>
            <a:ext cx="8570912" cy="532765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2000"/>
          </a:p>
        </p:txBody>
      </p:sp>
      <p:sp>
        <p:nvSpPr>
          <p:cNvPr id="20482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88913"/>
            <a:ext cx="785495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b="1">
              <a:solidFill>
                <a:schemeClr val="hlink"/>
              </a:solidFill>
            </a:endParaRPr>
          </a:p>
          <a:p>
            <a:r>
              <a:rPr lang="ru-RU" sz="3200" b="1">
                <a:solidFill>
                  <a:schemeClr val="hlink"/>
                </a:solidFill>
              </a:rPr>
              <a:t>Результативность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проекта</a:t>
            </a:r>
          </a:p>
          <a:p>
            <a:endParaRPr lang="ru-RU" sz="32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0483" name="Picture 4" descr="Диплом Петров 2016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31900"/>
            <a:ext cx="7273925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DSC_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73238"/>
            <a:ext cx="34813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кругленный прямоугольник 10"/>
          <p:cNvSpPr>
            <a:spLocks noChangeArrowheads="1"/>
          </p:cNvSpPr>
          <p:nvPr/>
        </p:nvSpPr>
        <p:spPr bwMode="auto">
          <a:xfrm>
            <a:off x="395288" y="1341438"/>
            <a:ext cx="8570912" cy="532765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</a:rPr>
              <a:t>В мае 2016 года в фестивале ПГНИУ «Интеллектуальные роботы» учащиеся школы заняли весь пьедестал почёта 1,2 и 3 место.</a:t>
            </a:r>
          </a:p>
          <a:p>
            <a:pPr algn="ctr"/>
            <a:r>
              <a:rPr lang="ru-RU" b="1">
                <a:latin typeface="Times New Roman" pitchFamily="18" charset="0"/>
              </a:rPr>
              <a:t>Рейтинг по робототехнике 1 место среди ОУ г. Перми</a:t>
            </a:r>
          </a:p>
        </p:txBody>
      </p:sp>
      <p:sp>
        <p:nvSpPr>
          <p:cNvPr id="21506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88913"/>
            <a:ext cx="7854950" cy="8001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b="1">
              <a:solidFill>
                <a:schemeClr val="hlink"/>
              </a:solidFill>
            </a:endParaRPr>
          </a:p>
          <a:p>
            <a:r>
              <a:rPr lang="ru-RU" sz="3200" b="1">
                <a:solidFill>
                  <a:schemeClr val="hlink"/>
                </a:solidFill>
              </a:rPr>
              <a:t>Результативность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проекта</a:t>
            </a:r>
          </a:p>
          <a:p>
            <a:endParaRPr lang="ru-RU" sz="32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1507" name="Picture 4" descr="DSC_0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4817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7edc9cd42ee2199fb1ea3743ba94502f4572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546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teacher</cp:lastModifiedBy>
  <cp:revision>46</cp:revision>
  <dcterms:created xsi:type="dcterms:W3CDTF">2012-08-02T12:17:38Z</dcterms:created>
  <dcterms:modified xsi:type="dcterms:W3CDTF">2017-01-16T10:25:32Z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