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268" r:id="rId3"/>
    <p:sldId id="258" r:id="rId4"/>
    <p:sldId id="260" r:id="rId5"/>
    <p:sldId id="261" r:id="rId6"/>
    <p:sldId id="257" r:id="rId7"/>
    <p:sldId id="259" r:id="rId8"/>
    <p:sldId id="262" r:id="rId9"/>
    <p:sldId id="263" r:id="rId10"/>
    <p:sldId id="264" r:id="rId11"/>
    <p:sldId id="265" r:id="rId12"/>
    <p:sldId id="266" r:id="rId13"/>
    <p:sldId id="267" r:id="rId14"/>
    <p:sldId id="269" r:id="rId1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903B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8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624020-D049-4EEF-9216-4786D306B777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46C58-27FF-4A0E-B17B-C5CE5B2AB69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903B">
            <a:alpha val="5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571744"/>
            <a:ext cx="8572560" cy="197009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Отчет о деятельности ЦИО</a:t>
            </a:r>
            <a:b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Первичная адаптация детей-мигрантов в условиях ОО</a:t>
            </a:r>
            <a:r>
              <a:rPr lang="ru-RU" sz="5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ru-RU" sz="5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728" y="5105400"/>
            <a:ext cx="6400800" cy="1752600"/>
          </a:xfrm>
        </p:spPr>
        <p:txBody>
          <a:bodyPr/>
          <a:lstStyle/>
          <a:p>
            <a:r>
              <a:rPr lang="ru-RU" dirty="0" smtClean="0"/>
              <a:t>2016 год</a:t>
            </a:r>
            <a:endParaRPr lang="ru-RU" dirty="0"/>
          </a:p>
        </p:txBody>
      </p:sp>
      <p:pic>
        <p:nvPicPr>
          <p:cNvPr id="1026" name="Picture 2" descr="F:\1. ШКОЛА №25\СОШ 25\Фирменный стиль\ЛОГОТИП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06" y="142852"/>
            <a:ext cx="1590666" cy="2160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/>
              <a:t>Выставка </a:t>
            </a:r>
            <a:br>
              <a:rPr lang="ru-RU" altLang="ru-RU" b="1" dirty="0" smtClean="0"/>
            </a:br>
            <a:r>
              <a:rPr lang="ru-RU" altLang="ru-RU" b="1" dirty="0" smtClean="0"/>
              <a:t>«Национальности Пермского края» </a:t>
            </a:r>
            <a:br>
              <a:rPr lang="ru-RU" altLang="ru-RU" b="1" dirty="0" smtClean="0"/>
            </a:br>
            <a:r>
              <a:rPr lang="ru-RU" altLang="ru-RU" sz="2800" b="1" dirty="0" smtClean="0"/>
              <a:t>для учащихся школ города</a:t>
            </a:r>
          </a:p>
        </p:txBody>
      </p:sp>
      <p:pic>
        <p:nvPicPr>
          <p:cNvPr id="25603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714488"/>
            <a:ext cx="4354513" cy="2903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4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785926"/>
            <a:ext cx="4240212" cy="2827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5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857628"/>
            <a:ext cx="3751263" cy="250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606" name="Рисунок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3643314"/>
            <a:ext cx="2403475" cy="282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6627" name="Picture 2" descr="https://pp.vk.me/c836436/v836436287/c1f3/FWe4U_tVdyQ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0"/>
            <a:ext cx="7962900" cy="448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6" descr="https://pp.vk.me/c626320/v626320522/b90/VCISBw5ee-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714752"/>
            <a:ext cx="3930677" cy="2931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29" name="Объект 4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357158" y="3643314"/>
            <a:ext cx="4603750" cy="3065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20150416_111410.jpg"/>
          <p:cNvPicPr>
            <a:picLocks noChangeAspect="1"/>
          </p:cNvPicPr>
          <p:nvPr/>
        </p:nvPicPr>
        <p:blipFill>
          <a:blip r:embed="rId2" cstate="print"/>
          <a:srcRect r="11954" b="28071"/>
          <a:stretch>
            <a:fillRect/>
          </a:stretch>
        </p:blipFill>
        <p:spPr>
          <a:xfrm>
            <a:off x="2674961" y="3766780"/>
            <a:ext cx="5227093" cy="24020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1368412"/>
          </a:xfrm>
        </p:spPr>
        <p:txBody>
          <a:bodyPr>
            <a:noAutofit/>
          </a:bodyPr>
          <a:lstStyle/>
          <a:p>
            <a:r>
              <a:rPr lang="ru-RU" altLang="ru-RU" sz="3000" b="1" dirty="0" smtClean="0"/>
              <a:t>Реализация модульной программы «Институциональная модель первичной адаптации детей-мигрантов в ОУ» </a:t>
            </a:r>
          </a:p>
        </p:txBody>
      </p:sp>
      <p:pic>
        <p:nvPicPr>
          <p:cNvPr id="4" name="Содержимое 3" descr="20150416_100440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27102" r="40331"/>
          <a:stretch>
            <a:fillRect/>
          </a:stretch>
        </p:blipFill>
        <p:spPr>
          <a:xfrm>
            <a:off x="750626" y="1668439"/>
            <a:ext cx="1989218" cy="3435824"/>
          </a:xfrm>
          <a:effectLst>
            <a:softEdge rad="112500"/>
          </a:effectLst>
        </p:spPr>
      </p:pic>
      <p:pic>
        <p:nvPicPr>
          <p:cNvPr id="7" name="Рисунок 6" descr="20150825_141358.jpg"/>
          <p:cNvPicPr>
            <a:picLocks noChangeAspect="1"/>
          </p:cNvPicPr>
          <p:nvPr/>
        </p:nvPicPr>
        <p:blipFill>
          <a:blip r:embed="rId4" cstate="print"/>
          <a:srcRect l="11791" t="2438" r="7463" b="11592"/>
          <a:stretch>
            <a:fillRect/>
          </a:stretch>
        </p:blipFill>
        <p:spPr>
          <a:xfrm>
            <a:off x="2292825" y="2388359"/>
            <a:ext cx="3657600" cy="21905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20150416_120010.jpg"/>
          <p:cNvPicPr>
            <a:picLocks noChangeAspect="1"/>
          </p:cNvPicPr>
          <p:nvPr/>
        </p:nvPicPr>
        <p:blipFill>
          <a:blip r:embed="rId5" cstate="print"/>
          <a:srcRect l="14051" t="20068" r="16463"/>
          <a:stretch>
            <a:fillRect/>
          </a:stretch>
        </p:blipFill>
        <p:spPr>
          <a:xfrm>
            <a:off x="5120390" y="1678674"/>
            <a:ext cx="2699778" cy="1746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20150825_14301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22376" y="2726992"/>
            <a:ext cx="3739487" cy="2103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20150825_143013.jpg"/>
          <p:cNvPicPr>
            <a:picLocks noChangeAspect="1"/>
          </p:cNvPicPr>
          <p:nvPr/>
        </p:nvPicPr>
        <p:blipFill>
          <a:blip r:embed="rId7" cstate="print"/>
          <a:srcRect t="28706" r="53881"/>
          <a:stretch>
            <a:fillRect/>
          </a:stretch>
        </p:blipFill>
        <p:spPr>
          <a:xfrm>
            <a:off x="1269241" y="4735774"/>
            <a:ext cx="1978925" cy="1720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939784"/>
          </a:xfrm>
        </p:spPr>
        <p:txBody>
          <a:bodyPr/>
          <a:lstStyle/>
          <a:p>
            <a:r>
              <a:rPr lang="ru-RU" altLang="ru-RU" b="1" dirty="0" smtClean="0"/>
              <a:t>Партнеры</a:t>
            </a:r>
          </a:p>
        </p:txBody>
      </p:sp>
      <p:sp>
        <p:nvSpPr>
          <p:cNvPr id="28675" name="Объект 2"/>
          <p:cNvSpPr>
            <a:spLocks noGrp="1"/>
          </p:cNvSpPr>
          <p:nvPr>
            <p:ph idx="1"/>
          </p:nvPr>
        </p:nvSpPr>
        <p:spPr>
          <a:xfrm>
            <a:off x="500034" y="1071546"/>
            <a:ext cx="8229600" cy="4525963"/>
          </a:xfrm>
        </p:spPr>
        <p:txBody>
          <a:bodyPr/>
          <a:lstStyle/>
          <a:p>
            <a:r>
              <a:rPr lang="ru-RU" altLang="ru-RU" dirty="0" smtClean="0"/>
              <a:t>«</a:t>
            </a:r>
            <a:r>
              <a:rPr lang="ru-RU" altLang="ru-RU" dirty="0" err="1" smtClean="0"/>
              <a:t>Култаевская</a:t>
            </a:r>
            <a:r>
              <a:rPr lang="ru-RU" altLang="ru-RU" dirty="0" smtClean="0"/>
              <a:t> средняя школа»</a:t>
            </a:r>
          </a:p>
          <a:p>
            <a:r>
              <a:rPr lang="ru-RU" altLang="ru-RU" dirty="0" smtClean="0"/>
              <a:t>Подготовительное отделение для иностранных студентов ПНИПУ</a:t>
            </a:r>
          </a:p>
          <a:p>
            <a:r>
              <a:rPr lang="ru-RU" altLang="ru-RU" dirty="0" smtClean="0"/>
              <a:t>Совет молодёжи при Пермской думе</a:t>
            </a:r>
          </a:p>
          <a:p>
            <a:r>
              <a:rPr lang="ru-RU" altLang="ru-RU" dirty="0" smtClean="0"/>
              <a:t>НП «</a:t>
            </a:r>
            <a:r>
              <a:rPr lang="ru-RU" altLang="ru-RU" dirty="0" err="1" smtClean="0"/>
              <a:t>ЭкоПермь</a:t>
            </a:r>
            <a:r>
              <a:rPr lang="ru-RU" altLang="ru-RU" dirty="0" smtClean="0"/>
              <a:t>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Перспективы работы ЦИО</a:t>
            </a:r>
            <a:br>
              <a:rPr lang="ru-RU" sz="3600" b="1" dirty="0" smtClean="0"/>
            </a:br>
            <a:r>
              <a:rPr lang="ru-RU" sz="3600" b="1" dirty="0" smtClean="0"/>
              <a:t> в 2017 г.</a:t>
            </a:r>
            <a:endParaRPr lang="ru-RU" sz="3600" b="1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0" y="1071546"/>
          <a:ext cx="9144000" cy="576482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428860"/>
                <a:gridCol w="6715140"/>
              </a:tblGrid>
              <a:tr h="796023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Направление деятельности</a:t>
                      </a:r>
                      <a:endParaRPr lang="ru-RU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 smtClean="0"/>
                        <a:t>Мероприятия</a:t>
                      </a:r>
                      <a:endParaRPr lang="ru-RU" sz="2200" dirty="0"/>
                    </a:p>
                  </a:txBody>
                  <a:tcPr/>
                </a:tc>
              </a:tr>
              <a:tr h="6686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Обучение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1)Выделение целевых аудиторий</a:t>
                      </a:r>
                      <a:r>
                        <a:rPr lang="ru-RU" baseline="0" dirty="0" smtClean="0"/>
                        <a:t> среди учеников и их родителей</a:t>
                      </a:r>
                    </a:p>
                    <a:p>
                      <a:r>
                        <a:rPr lang="ru-RU" baseline="0" dirty="0" smtClean="0"/>
                        <a:t>2) Построение системы обучающей поддержки в 5-7 классах</a:t>
                      </a:r>
                    </a:p>
                    <a:p>
                      <a:r>
                        <a:rPr lang="ru-RU" baseline="0" dirty="0" smtClean="0"/>
                        <a:t>3) Система КСК с этнокультурным элементом </a:t>
                      </a:r>
                      <a:endParaRPr lang="ru-RU" dirty="0"/>
                    </a:p>
                  </a:txBody>
                  <a:tcPr/>
                </a:tc>
              </a:tr>
              <a:tr h="6686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Система внеурочной занятости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ru-RU" dirty="0" smtClean="0"/>
                        <a:t>Клуб «</a:t>
                      </a:r>
                      <a:r>
                        <a:rPr lang="ru-RU" dirty="0" err="1" smtClean="0"/>
                        <a:t>Жихарка</a:t>
                      </a:r>
                      <a:r>
                        <a:rPr lang="ru-RU" dirty="0" smtClean="0"/>
                        <a:t>»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dirty="0" smtClean="0"/>
                        <a:t>Клуб для</a:t>
                      </a:r>
                      <a:r>
                        <a:rPr lang="ru-RU" baseline="0" dirty="0" smtClean="0"/>
                        <a:t> родителей «Азбука Успеха»</a:t>
                      </a:r>
                      <a:endParaRPr lang="ru-RU" dirty="0"/>
                    </a:p>
                  </a:txBody>
                  <a:tcPr/>
                </a:tc>
              </a:tr>
              <a:tr h="1528365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Методическая работа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ru-RU" dirty="0" smtClean="0"/>
                        <a:t>Разработка системы обучения в 5-7 классах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dirty="0" smtClean="0"/>
                        <a:t>Разработка и апробация </a:t>
                      </a:r>
                      <a:r>
                        <a:rPr lang="ru-RU" dirty="0" err="1" smtClean="0"/>
                        <a:t>метод.приемов</a:t>
                      </a:r>
                      <a:r>
                        <a:rPr lang="ru-RU" dirty="0" smtClean="0"/>
                        <a:t> для подготовки</a:t>
                      </a:r>
                      <a:r>
                        <a:rPr lang="ru-RU" baseline="0" dirty="0" smtClean="0"/>
                        <a:t> к экзаменам </a:t>
                      </a:r>
                    </a:p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arenR"/>
                        <a:tabLst/>
                        <a:defRPr/>
                      </a:pPr>
                      <a:r>
                        <a:rPr lang="ru-RU" baseline="0" dirty="0" smtClean="0"/>
                        <a:t>Создание видеоролика и электронного пособия по итогам работы</a:t>
                      </a:r>
                      <a:endParaRPr lang="ru-RU" dirty="0" smtClean="0"/>
                    </a:p>
                  </a:txBody>
                  <a:tcPr/>
                </a:tc>
              </a:tr>
              <a:tr h="95033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Трансляция</a:t>
                      </a:r>
                      <a:r>
                        <a:rPr lang="ru-RU" baseline="0" dirty="0" smtClean="0"/>
                        <a:t> опыта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ru-RU" dirty="0" smtClean="0"/>
                        <a:t>Исследовательские работы педагогов и</a:t>
                      </a:r>
                      <a:r>
                        <a:rPr lang="ru-RU" baseline="0" dirty="0" smtClean="0"/>
                        <a:t> учащихся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baseline="0" dirty="0" smtClean="0"/>
                        <a:t>Написание статей в «Педагогический журнал»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baseline="0" dirty="0" smtClean="0"/>
                        <a:t>Реализация модульной программы «Развитие языковой и коммуникативной компетенции»</a:t>
                      </a:r>
                    </a:p>
                  </a:txBody>
                  <a:tcPr/>
                </a:tc>
              </a:tr>
              <a:tr h="6686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Открытые мероприятия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AutoNum type="arabicParenR"/>
                      </a:pPr>
                      <a:r>
                        <a:rPr lang="ru-RU" dirty="0" smtClean="0"/>
                        <a:t>Краевой Фестиваль «День Родного Языка»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ru-RU" dirty="0" smtClean="0"/>
                        <a:t>День открытых дверей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Система работы ЦИО</a:t>
            </a:r>
            <a:endParaRPr lang="ru-RU" b="1" dirty="0"/>
          </a:p>
        </p:txBody>
      </p:sp>
      <p:cxnSp>
        <p:nvCxnSpPr>
          <p:cNvPr id="4" name="Прямая со стрелкой 3"/>
          <p:cNvCxnSpPr>
            <a:endCxn id="5" idx="0"/>
          </p:cNvCxnSpPr>
          <p:nvPr/>
        </p:nvCxnSpPr>
        <p:spPr>
          <a:xfrm rot="10800000" flipV="1">
            <a:off x="1116878" y="1142984"/>
            <a:ext cx="3097932" cy="1285884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85720" y="2428868"/>
            <a:ext cx="166231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Обучение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00166" y="3143248"/>
            <a:ext cx="2066784" cy="13388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 </a:t>
            </a:r>
          </a:p>
          <a:p>
            <a:pPr algn="ctr"/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внеурочной </a:t>
            </a:r>
          </a:p>
          <a:p>
            <a:pPr algn="ctr"/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занятости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43570" y="3429000"/>
            <a:ext cx="221406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Открытые</a:t>
            </a:r>
          </a:p>
          <a:p>
            <a:pPr algn="ctr"/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мероприятия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86116" y="4500570"/>
            <a:ext cx="23640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Методическая</a:t>
            </a:r>
          </a:p>
          <a:p>
            <a:pPr algn="ctr"/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929454" y="2357430"/>
            <a:ext cx="20226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Трансляция </a:t>
            </a:r>
          </a:p>
          <a:p>
            <a:pPr algn="ctr"/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опыта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 стрелкой 10"/>
          <p:cNvCxnSpPr>
            <a:endCxn id="6" idx="0"/>
          </p:cNvCxnSpPr>
          <p:nvPr/>
        </p:nvCxnSpPr>
        <p:spPr>
          <a:xfrm rot="5400000">
            <a:off x="2374052" y="1302490"/>
            <a:ext cx="2000264" cy="168125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endCxn id="8" idx="0"/>
          </p:cNvCxnSpPr>
          <p:nvPr/>
        </p:nvCxnSpPr>
        <p:spPr>
          <a:xfrm rot="16200000" flipH="1">
            <a:off x="2662681" y="2695113"/>
            <a:ext cx="3357586" cy="25332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endCxn id="7" idx="0"/>
          </p:cNvCxnSpPr>
          <p:nvPr/>
        </p:nvCxnSpPr>
        <p:spPr>
          <a:xfrm>
            <a:off x="4214810" y="1142984"/>
            <a:ext cx="2535794" cy="228601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9" idx="0"/>
          </p:cNvCxnSpPr>
          <p:nvPr/>
        </p:nvCxnSpPr>
        <p:spPr>
          <a:xfrm>
            <a:off x="4214810" y="1142984"/>
            <a:ext cx="3725979" cy="1214446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0657" y="1645352"/>
            <a:ext cx="2855557" cy="1711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63961" y="3016495"/>
            <a:ext cx="3620732" cy="1883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/>
              <a:t>Обучение русскому языку</a:t>
            </a:r>
          </a:p>
        </p:txBody>
      </p:sp>
      <p:pic>
        <p:nvPicPr>
          <p:cNvPr id="4" name="Содержимое 3" descr="1.pn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24705" y="1327923"/>
            <a:ext cx="3902388" cy="2111306"/>
          </a:xfrm>
          <a:effectLst>
            <a:softEdge rad="112500"/>
          </a:effectLst>
        </p:spPr>
      </p:pic>
      <p:pic>
        <p:nvPicPr>
          <p:cNvPr id="5" name="Рисунок 4" descr="3.png"/>
          <p:cNvPicPr>
            <a:picLocks noChangeAspect="1"/>
          </p:cNvPicPr>
          <p:nvPr/>
        </p:nvPicPr>
        <p:blipFill>
          <a:blip r:embed="rId5"/>
          <a:srcRect b="5368"/>
          <a:stretch>
            <a:fillRect/>
          </a:stretch>
        </p:blipFill>
        <p:spPr>
          <a:xfrm>
            <a:off x="237818" y="2790310"/>
            <a:ext cx="3974366" cy="2191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4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177" y="4631059"/>
            <a:ext cx="2500391" cy="1977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73800" y="4254199"/>
            <a:ext cx="3607130" cy="1887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23637" y="2112855"/>
            <a:ext cx="1827573" cy="1885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P11509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2970" y="1412581"/>
            <a:ext cx="3098800" cy="2067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a_d702c3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72" y="1234980"/>
            <a:ext cx="1905000" cy="1276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P115036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0114" y="3739487"/>
            <a:ext cx="2984311" cy="2238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/>
              <a:t>Клуб «</a:t>
            </a:r>
            <a:r>
              <a:rPr lang="ru-RU" altLang="ru-RU" b="1" dirty="0" err="1" smtClean="0"/>
              <a:t>Жихарка</a:t>
            </a:r>
            <a:r>
              <a:rPr lang="ru-RU" altLang="ru-RU" b="1" dirty="0" smtClean="0"/>
              <a:t>»</a:t>
            </a:r>
          </a:p>
        </p:txBody>
      </p:sp>
      <p:pic>
        <p:nvPicPr>
          <p:cNvPr id="5" name="Рисунок 4" descr="IMG_20140210_1145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5130" y="3247031"/>
            <a:ext cx="3422554" cy="2566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IMG_20140210_14384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28203" y="4778991"/>
            <a:ext cx="2435368" cy="1826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IMG_20140224_14395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54137" y="2483893"/>
            <a:ext cx="2169994" cy="1627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Содержимое 3" descr="DSCF5654.JPG"/>
          <p:cNvPicPr>
            <a:picLocks noGrp="1" noChangeAspect="1"/>
          </p:cNvPicPr>
          <p:nvPr>
            <p:ph idx="1"/>
          </p:nvPr>
        </p:nvPicPr>
        <p:blipFill>
          <a:blip r:embed="rId8" cstate="print"/>
          <a:stretch>
            <a:fillRect/>
          </a:stretch>
        </p:blipFill>
        <p:spPr>
          <a:xfrm>
            <a:off x="2059659" y="1395485"/>
            <a:ext cx="3361898" cy="2521424"/>
          </a:xfrm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2771" y="2025862"/>
            <a:ext cx="4107332" cy="1687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48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 smtClean="0"/>
              <a:t>Клуб «Мы  вместе»</a:t>
            </a:r>
          </a:p>
        </p:txBody>
      </p:sp>
      <p:pic>
        <p:nvPicPr>
          <p:cNvPr id="4" name="Содержимое 3" descr="0Qi28LbzrWY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6197" y="1341663"/>
            <a:ext cx="4605361" cy="2292401"/>
          </a:xfrm>
          <a:effectLst>
            <a:softEdge rad="112500"/>
          </a:effectLst>
        </p:spPr>
      </p:pic>
      <p:pic>
        <p:nvPicPr>
          <p:cNvPr id="5" name="Рисунок 4" descr="O1YOEkk_J5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4991" y="3055962"/>
            <a:ext cx="2858447" cy="2143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47803" y="3533506"/>
            <a:ext cx="2141057" cy="20879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042060" y="3247374"/>
            <a:ext cx="2629707" cy="1406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4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8184" y="4792879"/>
            <a:ext cx="3908074" cy="1839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68528" y="4541515"/>
            <a:ext cx="2611708" cy="1763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929718" cy="1143000"/>
          </a:xfrm>
        </p:spPr>
        <p:txBody>
          <a:bodyPr>
            <a:noAutofit/>
          </a:bodyPr>
          <a:lstStyle/>
          <a:p>
            <a:r>
              <a:rPr lang="ru-RU" altLang="ru-RU" sz="3500" b="1" dirty="0" smtClean="0"/>
              <a:t>Участие в конкурсе исследовательских проектов для учителей и учащихся школ Университетского округа</a:t>
            </a:r>
            <a:endParaRPr lang="ru-RU" sz="3500" b="1" dirty="0"/>
          </a:p>
        </p:txBody>
      </p:sp>
      <p:cxnSp>
        <p:nvCxnSpPr>
          <p:cNvPr id="5" name="Прямая со стрелкой 4"/>
          <p:cNvCxnSpPr/>
          <p:nvPr/>
        </p:nvCxnSpPr>
        <p:spPr>
          <a:xfrm rot="10800000" flipV="1">
            <a:off x="2357422" y="1571612"/>
            <a:ext cx="1928826" cy="107157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4286248" y="1571612"/>
            <a:ext cx="2000264" cy="1071570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643042" y="2643182"/>
            <a:ext cx="1386405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Учителя</a:t>
            </a:r>
            <a:endParaRPr lang="ru-RU" sz="27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86446" y="2643182"/>
            <a:ext cx="145668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7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Ученики</a:t>
            </a:r>
            <a:endParaRPr lang="ru-RU" sz="27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3143248"/>
            <a:ext cx="318568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arenR"/>
            </a:pP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Нагибина Е.В.</a:t>
            </a:r>
          </a:p>
          <a:p>
            <a:pPr marL="514350" indent="-514350">
              <a:buAutoNum type="arabicParenR"/>
            </a:pP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Хатмуллина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Я.А.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00628" y="3071810"/>
            <a:ext cx="29561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14350" indent="-514350">
              <a:buAutoNum type="arabicParenR"/>
            </a:pP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Соловьев А. 3В</a:t>
            </a:r>
          </a:p>
          <a:p>
            <a:pPr marL="514350" indent="-514350">
              <a:buAutoNum type="arabicParenR"/>
            </a:pPr>
            <a:r>
              <a:rPr lang="ru-RU" sz="27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Логунов</a:t>
            </a:r>
            <a:r>
              <a:rPr lang="ru-RU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Я. 4В</a:t>
            </a:r>
            <a:endParaRPr lang="ru-RU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714348" y="400050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5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Подготовка публикаций для «Педагогического журнала»</a:t>
            </a:r>
          </a:p>
        </p:txBody>
      </p:sp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500034" y="5072074"/>
            <a:ext cx="8229600" cy="1328733"/>
          </a:xfrm>
        </p:spPr>
        <p:txBody>
          <a:bodyPr/>
          <a:lstStyle/>
          <a:p>
            <a:r>
              <a:rPr lang="ru-RU" altLang="ru-RU" sz="2400" b="1" dirty="0" err="1" smtClean="0"/>
              <a:t>Я.А.Хатмуллина</a:t>
            </a:r>
            <a:r>
              <a:rPr lang="ru-RU" altLang="ru-RU" sz="2400" dirty="0" smtClean="0"/>
              <a:t>, учитель истории и обществознания,  «Смысловое чтение </a:t>
            </a:r>
            <a:r>
              <a:rPr lang="ru-RU" altLang="ru-RU" sz="2400" dirty="0" err="1" smtClean="0"/>
              <a:t>несплошных</a:t>
            </a:r>
            <a:r>
              <a:rPr lang="ru-RU" altLang="ru-RU" sz="2400" dirty="0" smtClean="0"/>
              <a:t> текстов на уроках истории и обществознания» (выпуск № 9)</a:t>
            </a:r>
            <a:endParaRPr lang="ru-RU" altLang="ru-RU" sz="2400" b="1" i="1" dirty="0" smtClean="0"/>
          </a:p>
          <a:p>
            <a:endParaRPr lang="ru-RU" alt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грамота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10122" y="1142060"/>
            <a:ext cx="2073568" cy="29322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43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sz="4000" b="1" dirty="0" smtClean="0"/>
              <a:t>Дидактические материалы учителей</a:t>
            </a:r>
          </a:p>
        </p:txBody>
      </p:sp>
      <p:pic>
        <p:nvPicPr>
          <p:cNvPr id="51202" name="Picture 2" descr="C:\Users\3CCC~1\AppData\Local\Temp\Rar$DRa0.380\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60272"/>
          <a:stretch>
            <a:fillRect/>
          </a:stretch>
        </p:blipFill>
        <p:spPr>
          <a:xfrm>
            <a:off x="351156" y="1327245"/>
            <a:ext cx="5387547" cy="3026391"/>
          </a:xfrm>
          <a:effectLst>
            <a:softEdge rad="112500"/>
          </a:effectLst>
        </p:spPr>
      </p:pic>
      <p:pic>
        <p:nvPicPr>
          <p:cNvPr id="5" name="Рисунок 4" descr="звуки - буквы 1 - 3.jpg"/>
          <p:cNvPicPr>
            <a:picLocks noChangeAspect="1"/>
          </p:cNvPicPr>
          <p:nvPr/>
        </p:nvPicPr>
        <p:blipFill>
          <a:blip r:embed="rId4"/>
          <a:srcRect l="5970" t="13532" r="27612" b="35920"/>
          <a:stretch>
            <a:fillRect/>
          </a:stretch>
        </p:blipFill>
        <p:spPr>
          <a:xfrm>
            <a:off x="4230806" y="3630306"/>
            <a:ext cx="3698543" cy="2111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детский хоровод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6537" y="4189863"/>
            <a:ext cx="3084394" cy="2313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altLang="ru-RU" b="1" dirty="0" smtClean="0"/>
              <a:t>День родного языка  </a:t>
            </a:r>
            <a:r>
              <a:rPr lang="ru-RU" altLang="ru-RU" dirty="0" smtClean="0"/>
              <a:t/>
            </a:r>
            <a:br>
              <a:rPr lang="ru-RU" altLang="ru-RU" dirty="0" smtClean="0"/>
            </a:br>
            <a:r>
              <a:rPr lang="ru-RU" altLang="ru-RU" sz="3200" dirty="0" smtClean="0"/>
              <a:t>Цель: </a:t>
            </a:r>
            <a:r>
              <a:rPr lang="ru-RU" altLang="ru-RU" sz="2800" dirty="0" smtClean="0"/>
              <a:t>создание условий для межкультурного диалога и межнационального сотрудничества </a:t>
            </a:r>
          </a:p>
        </p:txBody>
      </p:sp>
      <p:pic>
        <p:nvPicPr>
          <p:cNvPr id="23555" name="Picture 2" descr="https://pp.vk.me/c626320/v626320522/b51/hbhmNeah5V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925763"/>
            <a:ext cx="2932113" cy="39322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6" name="Picture 4" descr="https://pp.vk.me/c631121/v631121287/200d3/3iAAxxiPSS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571604" y="1571612"/>
            <a:ext cx="2971794" cy="19803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7" name="Picture 6" descr="https://pp.vk.me/c631121/v631121287/20217/DSOiPyUvp9k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000240"/>
            <a:ext cx="3721100" cy="247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8" name="Picture 8" descr="https://pp.vk.me/c631121/v631121287/20445/yW8pR3Ne5xU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64200" y="4000504"/>
            <a:ext cx="3479800" cy="2319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59" name="Picture 10" descr="https://pp.vk.me/c631121/v631121287/2046a/5niRZT--B2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86182" y="4429132"/>
            <a:ext cx="3403600" cy="2268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560" name="Picture 12" descr="https://pp.vk.me/c631121/v631121287/204c5/qK8C1J7TFNE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357422" y="3571876"/>
            <a:ext cx="2562225" cy="1708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>
          <a:xfrm>
            <a:off x="981075" y="5043488"/>
            <a:ext cx="728663" cy="298450"/>
          </a:xfrm>
        </p:spPr>
        <p:txBody>
          <a:bodyPr>
            <a:normAutofit fontScale="90000"/>
          </a:bodyPr>
          <a:lstStyle/>
          <a:p>
            <a:pPr algn="l"/>
            <a:endParaRPr lang="ru-RU" altLang="ru-RU" smtClean="0"/>
          </a:p>
        </p:txBody>
      </p:sp>
      <p:pic>
        <p:nvPicPr>
          <p:cNvPr id="24579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214290"/>
            <a:ext cx="2043112" cy="3068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285728"/>
            <a:ext cx="4114800" cy="27479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1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2428868"/>
            <a:ext cx="3751263" cy="2725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2" name="Picture 2" descr="https://pp.vk.me/c629524/v629524126/45d5e/xPcAIqGd-Gc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285728"/>
            <a:ext cx="1925637" cy="2679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3" name="Picture 4" descr="https://pp.vk.me/c629524/v629524126/45d40/xkVG4f1hSG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3929066"/>
            <a:ext cx="3543300" cy="2657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84" name="Picture 6" descr="https://pp.vk.me/c629524/v629524126/45d4a/xooihlW2vR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4500570"/>
            <a:ext cx="3275013" cy="2182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218</Words>
  <PresentationFormat>Экран (4:3)</PresentationFormat>
  <Paragraphs>55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Отчет о деятельности ЦИО Первичная адаптация детей-мигрантов в условиях ОО </vt:lpstr>
      <vt:lpstr>Система работы ЦИО</vt:lpstr>
      <vt:lpstr>Обучение русскому языку</vt:lpstr>
      <vt:lpstr>Клуб «Жихарка»</vt:lpstr>
      <vt:lpstr>Клуб «Мы  вместе»</vt:lpstr>
      <vt:lpstr>Участие в конкурсе исследовательских проектов для учителей и учащихся школ Университетского округа</vt:lpstr>
      <vt:lpstr>Дидактические материалы учителей</vt:lpstr>
      <vt:lpstr>День родного языка   Цель: создание условий для межкультурного диалога и межнационального сотрудничества </vt:lpstr>
      <vt:lpstr>Слайд 9</vt:lpstr>
      <vt:lpstr>Выставка  «Национальности Пермского края»  для учащихся школ города</vt:lpstr>
      <vt:lpstr>Слайд 11</vt:lpstr>
      <vt:lpstr>Реализация модульной программы «Институциональная модель первичной адаптации детей-мигрантов в ОУ» </vt:lpstr>
      <vt:lpstr>Партнеры</vt:lpstr>
      <vt:lpstr>Перспективы работы ЦИО  в 2017 г.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деятельности ЦИО Первичная адаптация детей-мигрантов в условиях ОО </dc:title>
  <dc:creator>User</dc:creator>
  <cp:lastModifiedBy>User</cp:lastModifiedBy>
  <cp:revision>19</cp:revision>
  <dcterms:created xsi:type="dcterms:W3CDTF">2017-01-16T05:30:04Z</dcterms:created>
  <dcterms:modified xsi:type="dcterms:W3CDTF">2017-01-17T08:02:04Z</dcterms:modified>
</cp:coreProperties>
</file>