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73" r:id="rId7"/>
    <p:sldId id="272" r:id="rId8"/>
    <p:sldId id="274" r:id="rId9"/>
    <p:sldId id="276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2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08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51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8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0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48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27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56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86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AB24D-05A3-4F3C-9349-43A5085E9A05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B6CEB-5A62-45BC-9FC3-CB00ECB51E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68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085184"/>
            <a:ext cx="6400800" cy="148701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МАОУ СОШ №7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Пермский край, 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г.Чайковский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476672"/>
            <a:ext cx="734481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Внутренняя система оценки результатов и качества общего образования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0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5849" y="1140112"/>
            <a:ext cx="7920880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3.  Мероприятие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 учащимися «Образовательная сессия «Образ-Я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» (сентябрь, 2017г.)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4.  Мероприятие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 учащимися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«Образовательное путешествие «Будущее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начинается сегодня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» (октябрь, 2017г.)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5.  Публикация статьи в журнале.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6.  Участие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педагогов и учащихся школы в мероприятиях Университетского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округа.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7.  Публикация сборника дидактических и методических разработок.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ru-RU" sz="28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4664"/>
            <a:ext cx="8676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94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Создание внутренней системы оценки результатов и качества образования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8091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627784" cy="114300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Задачи: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/>
            </a:pPr>
            <a:r>
              <a:rPr lang="ru-RU" sz="2300" dirty="0" smtClean="0"/>
              <a:t>Разработать  контрольно-измерительные материалы на отслеживание образовательных результатов обучающихся на всех уровнях образования как основа их промежуточной аттестации, а также основа процедур внутреннего мониторинга образовательной организации.</a:t>
            </a:r>
          </a:p>
          <a:p>
            <a:pPr marL="571500" indent="-514350">
              <a:buFont typeface="+mj-lt"/>
              <a:buAutoNum type="arabicPeriod"/>
            </a:pPr>
            <a:r>
              <a:rPr lang="ru-RU" sz="2300" dirty="0" smtClean="0"/>
              <a:t>Организовать методическое сопровождение педагогов по разработке контрольно-измерительных материалов.</a:t>
            </a:r>
          </a:p>
          <a:p>
            <a:pPr marL="571500" indent="-514350">
              <a:buFont typeface="+mj-lt"/>
              <a:buAutoNum type="arabicPeriod"/>
            </a:pPr>
            <a:r>
              <a:rPr lang="ru-RU" sz="2300" dirty="0" smtClean="0"/>
              <a:t>Организовать сетевое взаимодействие с ОО по разработке и апробации контрольно-измерительных материалов.</a:t>
            </a:r>
          </a:p>
          <a:p>
            <a:pPr marL="571500" indent="-514350">
              <a:buFont typeface="+mj-lt"/>
              <a:buAutoNum type="arabicPeriod"/>
            </a:pPr>
            <a:r>
              <a:rPr lang="ru-RU" sz="2300" dirty="0" smtClean="0"/>
              <a:t>Разработать нормативно-правовую базу по организации внутренней системы оценки результатов и качества образования как основу </a:t>
            </a:r>
            <a:r>
              <a:rPr lang="ru-RU" sz="2300" dirty="0" err="1" smtClean="0"/>
              <a:t>аккредитационных</a:t>
            </a:r>
            <a:r>
              <a:rPr lang="ru-RU" sz="2300" dirty="0" smtClean="0"/>
              <a:t> процедур.</a:t>
            </a:r>
          </a:p>
          <a:p>
            <a:pPr marL="571500" indent="-514350">
              <a:buFont typeface="+mj-lt"/>
              <a:buAutoNum type="arabicPeriod"/>
            </a:pPr>
            <a:r>
              <a:rPr lang="ru-RU" sz="2300" dirty="0" smtClean="0"/>
              <a:t>Создать систему оценочных процедур на отслеживание образовательных результатов обучающихся.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51400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43608" y="548680"/>
            <a:ext cx="7344816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Создана система оценивания </a:t>
            </a:r>
            <a:r>
              <a:rPr lang="ru-RU" sz="3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метапредметных</a:t>
            </a:r>
            <a:r>
              <a:rPr lang="ru-RU" sz="3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результатов </a:t>
            </a:r>
          </a:p>
          <a:p>
            <a:pPr algn="ctr"/>
            <a:r>
              <a:rPr lang="ru-RU" sz="3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 1-4, 5-7 классах</a:t>
            </a:r>
            <a:endParaRPr lang="ru-RU" sz="3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2420888"/>
            <a:ext cx="2664296" cy="936104"/>
          </a:xfrm>
          <a:prstGeom prst="roundRect">
            <a:avLst/>
          </a:prstGeom>
          <a:solidFill>
            <a:srgbClr val="7030A0">
              <a:alpha val="6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/>
              <a:t>Проектные задачи</a:t>
            </a:r>
            <a:endParaRPr lang="ru-RU" sz="2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48064" y="2420888"/>
            <a:ext cx="2664296" cy="936104"/>
          </a:xfrm>
          <a:prstGeom prst="roundRect">
            <a:avLst/>
          </a:prstGeom>
          <a:solidFill>
            <a:srgbClr val="7030A0">
              <a:alpha val="6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/>
              <a:t>Комплексные работы</a:t>
            </a:r>
            <a:endParaRPr lang="ru-RU" sz="2600" dirty="0"/>
          </a:p>
        </p:txBody>
      </p:sp>
      <p:sp>
        <p:nvSpPr>
          <p:cNvPr id="10" name="Овал 9"/>
          <p:cNvSpPr/>
          <p:nvPr/>
        </p:nvSpPr>
        <p:spPr>
          <a:xfrm>
            <a:off x="827584" y="3789040"/>
            <a:ext cx="3888432" cy="1152128"/>
          </a:xfrm>
          <a:prstGeom prst="ellipse">
            <a:avLst/>
          </a:prstGeom>
          <a:solidFill>
            <a:srgbClr val="00206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/>
              <a:t>Информационная грамотность</a:t>
            </a:r>
            <a:endParaRPr lang="ru-RU" sz="2300" b="1" dirty="0"/>
          </a:p>
        </p:txBody>
      </p:sp>
      <p:sp>
        <p:nvSpPr>
          <p:cNvPr id="11" name="Овал 10"/>
          <p:cNvSpPr/>
          <p:nvPr/>
        </p:nvSpPr>
        <p:spPr>
          <a:xfrm>
            <a:off x="4860032" y="3789040"/>
            <a:ext cx="3888432" cy="1152128"/>
          </a:xfrm>
          <a:prstGeom prst="ellipse">
            <a:avLst/>
          </a:prstGeom>
          <a:solidFill>
            <a:srgbClr val="00206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/>
              <a:t>Коммуникативная грамотность</a:t>
            </a:r>
            <a:endParaRPr lang="ru-RU" sz="2300" b="1" dirty="0"/>
          </a:p>
        </p:txBody>
      </p:sp>
      <p:sp>
        <p:nvSpPr>
          <p:cNvPr id="12" name="Овал 11"/>
          <p:cNvSpPr/>
          <p:nvPr/>
        </p:nvSpPr>
        <p:spPr>
          <a:xfrm>
            <a:off x="2843808" y="5127313"/>
            <a:ext cx="3888432" cy="1152128"/>
          </a:xfrm>
          <a:prstGeom prst="ellipse">
            <a:avLst/>
          </a:prstGeom>
          <a:solidFill>
            <a:srgbClr val="00206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/>
              <a:t>Учебная грамотность</a:t>
            </a:r>
            <a:endParaRPr lang="ru-RU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4948" y="764704"/>
            <a:ext cx="8229600" cy="1440160"/>
          </a:xfrm>
        </p:spPr>
        <p:txBody>
          <a:bodyPr/>
          <a:lstStyle/>
          <a:p>
            <a:pPr marL="514350" indent="-514350" algn="ctr">
              <a:buNone/>
            </a:pPr>
            <a:r>
              <a:rPr lang="ru-RU" dirty="0" smtClean="0"/>
              <a:t>Система оценки результатов работы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деятельности школы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3402" y="188640"/>
            <a:ext cx="8676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работы на 2017 год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844824"/>
            <a:ext cx="756084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u="sng" dirty="0" smtClean="0"/>
              <a:t>Цель:</a:t>
            </a:r>
          </a:p>
          <a:p>
            <a:pPr algn="ctr"/>
            <a:r>
              <a:rPr lang="ru-RU" sz="3600" dirty="0" smtClean="0"/>
              <a:t>освоение </a:t>
            </a:r>
            <a:r>
              <a:rPr lang="ru-RU" sz="3600" dirty="0"/>
              <a:t>способов оценки уровней </a:t>
            </a:r>
            <a:r>
              <a:rPr lang="ru-RU" sz="3600" dirty="0" err="1"/>
              <a:t>сформированности</a:t>
            </a:r>
            <a:r>
              <a:rPr lang="ru-RU" sz="3600" dirty="0"/>
              <a:t> </a:t>
            </a:r>
            <a:endParaRPr lang="ru-RU" sz="3600" dirty="0" smtClean="0"/>
          </a:p>
          <a:p>
            <a:pPr algn="ctr"/>
            <a:r>
              <a:rPr lang="ru-RU" sz="3600" b="1" dirty="0" smtClean="0"/>
              <a:t>регулятивных УУД</a:t>
            </a:r>
            <a:r>
              <a:rPr lang="ru-RU" sz="3600" dirty="0" smtClean="0"/>
              <a:t>, </a:t>
            </a:r>
          </a:p>
          <a:p>
            <a:pPr algn="ctr"/>
            <a:r>
              <a:rPr lang="ru-RU" sz="3600" dirty="0" smtClean="0"/>
              <a:t>способствующих </a:t>
            </a:r>
            <a:r>
              <a:rPr lang="ru-RU" sz="3600" b="1" dirty="0"/>
              <a:t>профессиональному самоопределению </a:t>
            </a:r>
            <a:endParaRPr lang="ru-RU" sz="3600" b="1" dirty="0" smtClean="0"/>
          </a:p>
          <a:p>
            <a:pPr algn="ctr"/>
            <a:r>
              <a:rPr lang="ru-RU" sz="3600" dirty="0" smtClean="0"/>
              <a:t>обучающихся </a:t>
            </a:r>
            <a:r>
              <a:rPr lang="ru-RU" sz="3600" dirty="0"/>
              <a:t>8-9-х классов.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3402" y="188640"/>
            <a:ext cx="8676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72011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1. Разработать </a:t>
            </a:r>
            <a:r>
              <a:rPr lang="ru-RU" sz="2600" dirty="0"/>
              <a:t>и апробировать средства оценивания уровней </a:t>
            </a:r>
            <a:r>
              <a:rPr lang="ru-RU" sz="2600" dirty="0" err="1"/>
              <a:t>сформированности</a:t>
            </a:r>
            <a:r>
              <a:rPr lang="ru-RU" sz="2600" dirty="0"/>
              <a:t> универсальных учебных действий, способствующих профессиональному самоопределению обучающихся 8-9-х классов в рамках образовательных событий внеурочной деятельности.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2. Организовать </a:t>
            </a:r>
            <a:r>
              <a:rPr lang="ru-RU" sz="2600" dirty="0"/>
              <a:t>сетевое взаимодействие с ОО по разработке и апробации оценочного инструментария.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3. Оформить </a:t>
            </a:r>
            <a:r>
              <a:rPr lang="ru-RU" sz="2600" dirty="0"/>
              <a:t>сборник методических разработок, содержащий оценочный инструментарий по данному направлению. </a:t>
            </a:r>
          </a:p>
        </p:txBody>
      </p:sp>
    </p:spTree>
    <p:extLst>
      <p:ext uri="{BB962C8B-B14F-4D97-AF65-F5344CB8AC3E}">
        <p14:creationId xmlns:p14="http://schemas.microsoft.com/office/powerpoint/2010/main" val="7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404664"/>
            <a:ext cx="8676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Идея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55777" y="1527939"/>
            <a:ext cx="388843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Образовательные события</a:t>
            </a:r>
            <a:endParaRPr lang="ru-RU" sz="2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4869160"/>
            <a:ext cx="6768751" cy="17281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/>
              <a:t>Образовательные </a:t>
            </a:r>
            <a:r>
              <a:rPr lang="ru-RU" sz="2600" b="1" dirty="0" smtClean="0"/>
              <a:t>результаты:</a:t>
            </a:r>
          </a:p>
          <a:p>
            <a:pPr algn="ctr"/>
            <a:r>
              <a:rPr lang="ru-RU" sz="2600" b="1" u="sng" dirty="0"/>
              <a:t>г</a:t>
            </a:r>
            <a:r>
              <a:rPr lang="ru-RU" sz="2600" b="1" u="sng" dirty="0" smtClean="0"/>
              <a:t>отовность к профессиональному самоопределению</a:t>
            </a:r>
            <a:endParaRPr lang="ru-RU" sz="2600" b="1" u="sng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55777" y="2464043"/>
            <a:ext cx="388843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Продукты Де учащихся</a:t>
            </a:r>
            <a:endParaRPr lang="ru-RU" sz="2600" b="1" dirty="0"/>
          </a:p>
        </p:txBody>
      </p:sp>
      <p:sp>
        <p:nvSpPr>
          <p:cNvPr id="10" name="Овал 9"/>
          <p:cNvSpPr/>
          <p:nvPr/>
        </p:nvSpPr>
        <p:spPr>
          <a:xfrm>
            <a:off x="584742" y="980728"/>
            <a:ext cx="3434858" cy="278646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Проектная деятельность </a:t>
            </a:r>
          </a:p>
          <a:p>
            <a:pPr algn="ctr"/>
            <a:r>
              <a:rPr lang="ru-RU" sz="2400" dirty="0" smtClean="0"/>
              <a:t>в урочной и внеурочной деятельности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83968" y="1518098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3968" y="2479279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с двумя вырезанными соседними углами 13"/>
          <p:cNvSpPr/>
          <p:nvPr/>
        </p:nvSpPr>
        <p:spPr>
          <a:xfrm>
            <a:off x="2604407" y="3681028"/>
            <a:ext cx="3888432" cy="936104"/>
          </a:xfrm>
          <a:prstGeom prst="snip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Регулятивные УУД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7888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4948" y="784644"/>
            <a:ext cx="8229600" cy="525658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Разработаны и апробированы способы развития регулятивных УУД, способствующих адекватному профессиональному самоопределению учащихся.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Разработаны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апробированы критерии оценивания продуктов образовательной деятельности учащихся 8-9 классов (рефлексивный дневник, карта «Образ будущего», дневник профессиональных проб и др.)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Разработаны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механизмы мониторинга процесса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развития регулятивных УУД.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Организовано сетевое взаимодействие с ПГГПУ и школами ЧМР.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8762"/>
            <a:ext cx="8676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Ожидаемые результаты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8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608512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Практико-ориентированный семинар «Рефлексивное портфолио как средство фиксации образовательных достижений обучающихся 7-8 классов» (март, 2017г.)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курсовой подготовки по теме «Оценочный инструментарий для установления уровней </a:t>
            </a:r>
            <a:r>
              <a:rPr lang="ru-RU" sz="2800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регулятивных УУД, </a:t>
            </a:r>
            <a:r>
              <a:rPr lang="ru-RU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способствующих профессиональному самоопределению обучающихся» </a:t>
            </a:r>
            <a:r>
              <a:rPr lang="ru-RU" sz="28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(октябрь, 2017г.)</a:t>
            </a:r>
            <a:endParaRPr lang="ru-RU" sz="28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ru-RU" sz="28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4664"/>
            <a:ext cx="86764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мероприятий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9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400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Цель:</vt:lpstr>
      <vt:lpstr>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30</cp:revision>
  <dcterms:created xsi:type="dcterms:W3CDTF">2017-01-15T15:27:31Z</dcterms:created>
  <dcterms:modified xsi:type="dcterms:W3CDTF">2017-01-16T14:41:21Z</dcterms:modified>
</cp:coreProperties>
</file>