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6" r:id="rId24"/>
    <p:sldId id="307" r:id="rId25"/>
    <p:sldId id="308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003"/>
    <a:srgbClr val="66FFFF"/>
    <a:srgbClr val="66CCFF"/>
    <a:srgbClr val="003366"/>
    <a:srgbClr val="993300"/>
    <a:srgbClr val="003399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" y="5292"/>
            <a:ext cx="9117859" cy="688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593" y="1484784"/>
            <a:ext cx="83762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32003"/>
                </a:solidFill>
                <a:cs typeface="Times New Roman" pitchFamily="18" charset="0"/>
              </a:rPr>
              <a:t>Инновационная деятельность </a:t>
            </a:r>
          </a:p>
          <a:p>
            <a:pPr algn="ctr"/>
            <a:r>
              <a:rPr lang="ru-RU" sz="4800" b="1" dirty="0" smtClean="0">
                <a:solidFill>
                  <a:srgbClr val="432003"/>
                </a:solidFill>
                <a:cs typeface="Times New Roman" pitchFamily="18" charset="0"/>
              </a:rPr>
              <a:t>МАОУ СОШ № 8</a:t>
            </a:r>
          </a:p>
          <a:p>
            <a:pPr algn="ctr"/>
            <a:r>
              <a:rPr lang="ru-RU" sz="4800" b="1" dirty="0" smtClean="0">
                <a:solidFill>
                  <a:srgbClr val="432003"/>
                </a:solidFill>
                <a:cs typeface="Times New Roman" pitchFamily="18" charset="0"/>
              </a:rPr>
              <a:t> г. Красновишерска</a:t>
            </a:r>
          </a:p>
          <a:p>
            <a:pPr algn="ctr"/>
            <a:r>
              <a:rPr lang="ru-RU" sz="4800" b="1" dirty="0" smtClean="0">
                <a:solidFill>
                  <a:srgbClr val="432003"/>
                </a:solidFill>
                <a:cs typeface="Times New Roman" pitchFamily="18" charset="0"/>
              </a:rPr>
              <a:t>Пермского края в статусе </a:t>
            </a:r>
          </a:p>
          <a:p>
            <a:pPr algn="ctr"/>
            <a:r>
              <a:rPr lang="ru-RU" sz="4800" b="1" dirty="0" smtClean="0">
                <a:solidFill>
                  <a:srgbClr val="432003"/>
                </a:solidFill>
                <a:cs typeface="Times New Roman" pitchFamily="18" charset="0"/>
              </a:rPr>
              <a:t>ЦИО УО ПГГПУ</a:t>
            </a:r>
            <a:endParaRPr lang="ru-RU" sz="6600" b="1" dirty="0">
              <a:solidFill>
                <a:srgbClr val="43200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2013-16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уч. г. – </a:t>
            </a: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основной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Конкурсное </a:t>
            </a:r>
            <a:r>
              <a:rPr lang="ru-RU" dirty="0">
                <a:latin typeface="Arial"/>
                <a:ea typeface="Calibri"/>
              </a:rPr>
              <a:t>движение</a:t>
            </a:r>
            <a:r>
              <a:rPr lang="ru-RU" dirty="0" smtClean="0">
                <a:latin typeface="Arial"/>
              </a:rPr>
              <a:t>: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>
                <a:latin typeface="Arial"/>
                <a:ea typeface="Calibri"/>
              </a:rPr>
              <a:t>конкурс родительских </a:t>
            </a:r>
            <a:r>
              <a:rPr lang="ru-RU" dirty="0" smtClean="0">
                <a:latin typeface="Arial"/>
                <a:ea typeface="Calibri"/>
              </a:rPr>
              <a:t>комитетов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>
                <a:latin typeface="Arial"/>
                <a:ea typeface="Calibri"/>
              </a:rPr>
              <a:t>районный конкурс «Я – современный классный </a:t>
            </a:r>
            <a:r>
              <a:rPr lang="ru-RU" dirty="0" smtClean="0">
                <a:latin typeface="Arial"/>
                <a:ea typeface="Calibri"/>
              </a:rPr>
              <a:t>руководитель</a:t>
            </a:r>
            <a:r>
              <a:rPr lang="ru-RU" dirty="0">
                <a:latin typeface="Arial"/>
                <a:ea typeface="Calibri"/>
              </a:rPr>
              <a:t>».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2013-16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уч. г. – </a:t>
            </a: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основной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Освещение </a:t>
            </a:r>
            <a:r>
              <a:rPr lang="ru-RU" dirty="0">
                <a:latin typeface="Arial"/>
                <a:ea typeface="Calibri"/>
              </a:rPr>
              <a:t>в СМИ </a:t>
            </a:r>
            <a:r>
              <a:rPr lang="ru-RU" dirty="0" smtClean="0">
                <a:latin typeface="Arial"/>
              </a:rPr>
              <a:t>: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  <a:ea typeface="Calibri"/>
              </a:rPr>
              <a:t>районная газета </a:t>
            </a:r>
            <a:r>
              <a:rPr lang="ru-RU" dirty="0">
                <a:latin typeface="Arial"/>
                <a:ea typeface="Calibri"/>
              </a:rPr>
              <a:t>«Красная Вишера» от 26 февраля 2014 № 9 </a:t>
            </a:r>
            <a:r>
              <a:rPr lang="ru-RU" dirty="0" smtClean="0">
                <a:latin typeface="Arial"/>
                <a:ea typeface="Calibri"/>
              </a:rPr>
              <a:t>- статья </a:t>
            </a:r>
            <a:r>
              <a:rPr lang="ru-RU" dirty="0">
                <a:latin typeface="Arial"/>
                <a:ea typeface="Calibri"/>
              </a:rPr>
              <a:t>«Спорить? Тогда по правилам</a:t>
            </a:r>
            <a:r>
              <a:rPr lang="ru-RU" dirty="0" smtClean="0">
                <a:latin typeface="Arial"/>
                <a:ea typeface="Calibri"/>
              </a:rPr>
              <a:t>!»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Алгоритм </a:t>
            </a:r>
            <a:r>
              <a:rPr lang="ru-RU" dirty="0">
                <a:latin typeface="Arial"/>
              </a:rPr>
              <a:t>внедрения педагогических инноваций в систему работы образовательного учреждения на примере педагогической технологии «Дебаты» // Инновационное развитие образовательной организации: материалы I  Международной научно-практической конференции Университетского округа НИУ ВШЭ / </a:t>
            </a:r>
            <a:r>
              <a:rPr lang="ru-RU" dirty="0" err="1">
                <a:latin typeface="Arial"/>
              </a:rPr>
              <a:t>ред</a:t>
            </a:r>
            <a:r>
              <a:rPr lang="ru-RU" dirty="0">
                <a:latin typeface="Arial"/>
              </a:rPr>
              <a:t> коллегия О.В. </a:t>
            </a:r>
            <a:r>
              <a:rPr lang="ru-RU" dirty="0" err="1">
                <a:latin typeface="Arial"/>
              </a:rPr>
              <a:t>Вискова</a:t>
            </a:r>
            <a:r>
              <a:rPr lang="ru-RU" dirty="0">
                <a:latin typeface="Arial"/>
              </a:rPr>
              <a:t>, Д.В. </a:t>
            </a:r>
            <a:r>
              <a:rPr lang="ru-RU" dirty="0" err="1">
                <a:latin typeface="Arial"/>
              </a:rPr>
              <a:t>Гергерт</a:t>
            </a:r>
            <a:r>
              <a:rPr lang="ru-RU" dirty="0">
                <a:latin typeface="Arial"/>
              </a:rPr>
              <a:t>; НИУ ВШЭ. – Пермь, 2015.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5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8615" y="1412776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Arial"/>
                <a:ea typeface="Calibri"/>
              </a:rPr>
              <a:t>Образовательный модульный курс </a:t>
            </a:r>
            <a:r>
              <a:rPr lang="ru-RU" sz="2400" dirty="0">
                <a:latin typeface="Arial"/>
                <a:ea typeface="Calibri"/>
              </a:rPr>
              <a:t>«Внедрение инновационной педагогической технологии «Дебаты» в образовательное пространство школы как один из путей реализации требований ФГОС к подготовке выпускника».</a:t>
            </a:r>
            <a:endParaRPr lang="ru-RU" sz="2400" dirty="0" smtClean="0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12555"/>
            <a:ext cx="3156322" cy="210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27722"/>
            <a:ext cx="3125286" cy="208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0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Arial"/>
                <a:ea typeface="Calibri"/>
              </a:rPr>
              <a:t>IX </a:t>
            </a:r>
            <a:r>
              <a:rPr lang="ru-RU" dirty="0" smtClean="0">
                <a:latin typeface="Arial"/>
                <a:ea typeface="Calibri"/>
              </a:rPr>
              <a:t>краевые Рождественские педагогические чтения </a:t>
            </a:r>
            <a:r>
              <a:rPr lang="ru-RU" dirty="0">
                <a:latin typeface="Arial"/>
                <a:ea typeface="Calibri"/>
              </a:rPr>
              <a:t>«Содержательные и технологические аспекты достижения новых образовательных результатов в контексте ФГОС» (г. Соликамск) 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4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Статьи </a:t>
            </a:r>
            <a:r>
              <a:rPr lang="ru-RU" dirty="0">
                <a:latin typeface="Arial"/>
                <a:ea typeface="Calibri"/>
              </a:rPr>
              <a:t>для публикации в Пермском педагогическом </a:t>
            </a:r>
            <a:r>
              <a:rPr lang="ru-RU" dirty="0" smtClean="0">
                <a:latin typeface="Arial"/>
                <a:ea typeface="Calibri"/>
              </a:rPr>
              <a:t>журнале: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Arial"/>
              </a:rPr>
              <a:t>А.В. </a:t>
            </a:r>
            <a:r>
              <a:rPr lang="ru-RU" dirty="0" err="1">
                <a:latin typeface="Arial"/>
              </a:rPr>
              <a:t>Яборова</a:t>
            </a:r>
            <a:r>
              <a:rPr lang="ru-RU" dirty="0">
                <a:latin typeface="Arial"/>
              </a:rPr>
              <a:t>, Л.В. Маркович «Внедрение инновационной педагогической технологии «Дебаты» в образовательное пространство школы как один из путей реализации требований ФГОС к подготовке выпускника; </a:t>
            </a:r>
            <a:endParaRPr lang="ru-RU" dirty="0" smtClean="0">
              <a:latin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Н.Г</a:t>
            </a:r>
            <a:r>
              <a:rPr lang="ru-RU" dirty="0">
                <a:latin typeface="Arial"/>
              </a:rPr>
              <a:t>. </a:t>
            </a:r>
            <a:r>
              <a:rPr lang="ru-RU" dirty="0" err="1" smtClean="0">
                <a:latin typeface="Arial"/>
              </a:rPr>
              <a:t>Бардакова</a:t>
            </a: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«Метод учебных проектов как средство активизации познавательной активности учащихся на уроках географии» (из опыта </a:t>
            </a:r>
            <a:r>
              <a:rPr lang="ru-RU" dirty="0" smtClean="0">
                <a:latin typeface="Arial"/>
              </a:rPr>
              <a:t>работы)</a:t>
            </a:r>
          </a:p>
        </p:txBody>
      </p:sp>
    </p:spTree>
    <p:extLst>
      <p:ext uri="{BB962C8B-B14F-4D97-AF65-F5344CB8AC3E}">
        <p14:creationId xmlns:p14="http://schemas.microsoft.com/office/powerpoint/2010/main" val="9807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8981" y="-68229"/>
            <a:ext cx="9144000" cy="692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91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Arial"/>
              <a:ea typeface="Calibri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«</a:t>
            </a:r>
            <a:r>
              <a:rPr lang="ru-RU" dirty="0">
                <a:latin typeface="Arial"/>
              </a:rPr>
              <a:t>Попавшим в беду надо помогать</a:t>
            </a:r>
            <a:r>
              <a:rPr lang="ru-RU" dirty="0" smtClean="0">
                <a:latin typeface="Arial"/>
              </a:rPr>
              <a:t>»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«</a:t>
            </a:r>
            <a:r>
              <a:rPr lang="ru-RU" dirty="0">
                <a:latin typeface="Arial"/>
              </a:rPr>
              <a:t>Вода всегда полезна» </a:t>
            </a:r>
            <a:endParaRPr lang="ru-RU" dirty="0" smtClean="0">
              <a:latin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«</a:t>
            </a:r>
            <a:r>
              <a:rPr lang="ru-RU" dirty="0">
                <a:latin typeface="Arial"/>
              </a:rPr>
              <a:t>Все зависит от нас самих»</a:t>
            </a:r>
            <a:endParaRPr lang="ru-RU" dirty="0" smtClean="0">
              <a:latin typeface="Arial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13" y="1292633"/>
            <a:ext cx="3312368" cy="22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2633"/>
            <a:ext cx="3305282" cy="22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«</a:t>
            </a:r>
            <a:r>
              <a:rPr lang="ru-RU" dirty="0">
                <a:latin typeface="Arial"/>
                <a:ea typeface="Calibri"/>
              </a:rPr>
              <a:t>Влияние электромагнитного излучения всегда положительно</a:t>
            </a:r>
            <a:r>
              <a:rPr lang="ru-RU" dirty="0" smtClean="0">
                <a:latin typeface="Arial"/>
                <a:ea typeface="Calibri"/>
              </a:rPr>
              <a:t>»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 </a:t>
            </a:r>
            <a:r>
              <a:rPr lang="ru-RU" dirty="0">
                <a:latin typeface="Arial"/>
                <a:ea typeface="Calibri"/>
              </a:rPr>
              <a:t>«Для современного мира важна глобализация</a:t>
            </a:r>
            <a:r>
              <a:rPr lang="ru-RU" dirty="0" smtClean="0">
                <a:latin typeface="Arial"/>
                <a:ea typeface="Calibri"/>
              </a:rPr>
              <a:t>»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 </a:t>
            </a:r>
            <a:r>
              <a:rPr lang="ru-RU" dirty="0">
                <a:latin typeface="Arial"/>
                <a:ea typeface="Calibri"/>
              </a:rPr>
              <a:t>«Собачье сердце» - жестокий научный эксперимент»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0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8615" y="1226430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Arial"/>
                <a:ea typeface="Calibri"/>
              </a:rPr>
              <a:t>«Советское кино лучше</a:t>
            </a:r>
            <a:r>
              <a:rPr lang="ru-RU" sz="2400" dirty="0" smtClean="0">
                <a:latin typeface="Arial"/>
                <a:ea typeface="Calibri"/>
              </a:rPr>
              <a:t>»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Arial"/>
                <a:ea typeface="Calibri"/>
              </a:rPr>
              <a:t>«</a:t>
            </a:r>
            <a:r>
              <a:rPr lang="ru-RU" sz="2400" dirty="0">
                <a:latin typeface="Arial"/>
                <a:ea typeface="Calibri"/>
              </a:rPr>
              <a:t>Герои фильма «Деточки» - преступники</a:t>
            </a:r>
            <a:r>
              <a:rPr lang="ru-RU" sz="2400" dirty="0" smtClean="0">
                <a:latin typeface="Arial"/>
                <a:ea typeface="Calibri"/>
              </a:rPr>
              <a:t>»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Arial"/>
                <a:ea typeface="Calibri"/>
              </a:rPr>
              <a:t>«</a:t>
            </a:r>
            <a:r>
              <a:rPr lang="ru-RU" sz="2400" dirty="0">
                <a:latin typeface="Arial"/>
                <a:ea typeface="Calibri"/>
              </a:rPr>
              <a:t>Первая смена удобнее второй</a:t>
            </a:r>
            <a:r>
              <a:rPr lang="ru-RU" sz="2400" dirty="0" smtClean="0">
                <a:latin typeface="Arial"/>
                <a:ea typeface="Calibri"/>
              </a:rPr>
              <a:t>» </a:t>
            </a:r>
            <a:r>
              <a:rPr lang="ru-RU" sz="2400" dirty="0">
                <a:latin typeface="Arial"/>
                <a:ea typeface="Calibri"/>
              </a:rPr>
              <a:t>«Родители должны вмешиваться в жизнь детей</a:t>
            </a:r>
            <a:r>
              <a:rPr lang="ru-RU" sz="2400" dirty="0" smtClean="0">
                <a:latin typeface="Arial"/>
                <a:ea typeface="Calibri"/>
              </a:rPr>
              <a:t>»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Arial"/>
                <a:ea typeface="Calibri"/>
              </a:rPr>
              <a:t>«</a:t>
            </a:r>
            <a:r>
              <a:rPr lang="ru-RU" sz="2400" dirty="0">
                <a:latin typeface="Arial"/>
                <a:ea typeface="Calibri"/>
              </a:rPr>
              <a:t>Сегодня ребенку нужен репетитор</a:t>
            </a:r>
            <a:r>
              <a:rPr lang="ru-RU" sz="2400" dirty="0" smtClean="0">
                <a:latin typeface="Arial"/>
                <a:ea typeface="Calibri"/>
              </a:rPr>
              <a:t>»</a:t>
            </a:r>
            <a:endParaRPr lang="ru-RU" sz="2400" dirty="0" smtClean="0"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70" y="4221088"/>
            <a:ext cx="32924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4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Деятельность в статусе ЦИО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Calibri"/>
              </a:rPr>
              <a:t>Краевой конкурс </a:t>
            </a:r>
            <a:r>
              <a:rPr lang="ru-RU" dirty="0">
                <a:latin typeface="Arial"/>
                <a:ea typeface="Calibri"/>
              </a:rPr>
              <a:t>профессионального мастерства «Я – современный классный руководитель» (</a:t>
            </a:r>
            <a:r>
              <a:rPr lang="ru-RU" dirty="0" smtClean="0">
                <a:latin typeface="Arial"/>
                <a:ea typeface="Calibri"/>
              </a:rPr>
              <a:t>Методическая </a:t>
            </a:r>
            <a:r>
              <a:rPr lang="ru-RU" dirty="0">
                <a:latin typeface="Arial"/>
                <a:ea typeface="Calibri"/>
              </a:rPr>
              <a:t>разработка внеурочного занятия в формате </a:t>
            </a:r>
            <a:r>
              <a:rPr lang="ru-RU" dirty="0" smtClean="0">
                <a:latin typeface="Arial"/>
                <a:ea typeface="Calibri"/>
              </a:rPr>
              <a:t>дебатов)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6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Участие </a:t>
            </a: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в мероприятиях </a:t>
            </a: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УО ПГГПУ </a:t>
            </a:r>
            <a:b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для </a:t>
            </a: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учащихся и педагогов</a:t>
            </a:r>
            <a:endParaRPr lang="ru-RU" sz="8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заседания </a:t>
            </a:r>
            <a:r>
              <a:rPr lang="ru-RU" dirty="0">
                <a:latin typeface="Arial"/>
              </a:rPr>
              <a:t>ЦИО </a:t>
            </a:r>
            <a:endParaRPr lang="ru-RU" dirty="0" smtClean="0">
              <a:latin typeface="Arial"/>
            </a:endParaRP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международная научно-практическая конференция </a:t>
            </a:r>
            <a:r>
              <a:rPr lang="ru-RU" dirty="0">
                <a:latin typeface="Arial"/>
              </a:rPr>
              <a:t>«Реализация системно-</a:t>
            </a:r>
            <a:r>
              <a:rPr lang="ru-RU" dirty="0" err="1">
                <a:latin typeface="Arial"/>
              </a:rPr>
              <a:t>деятельностного</a:t>
            </a:r>
            <a:r>
              <a:rPr lang="ru-RU" dirty="0">
                <a:latin typeface="Arial"/>
              </a:rPr>
              <a:t> подхода в современном образовании: достижения и перспективы</a:t>
            </a:r>
            <a:r>
              <a:rPr lang="ru-RU" dirty="0" smtClean="0">
                <a:latin typeface="Arial"/>
              </a:rPr>
              <a:t>» (сентябрь 2016 г.)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авторский </a:t>
            </a:r>
            <a:r>
              <a:rPr lang="ru-RU" dirty="0">
                <a:latin typeface="Arial"/>
              </a:rPr>
              <a:t>научно-практическом семинаре «Прикладные аспекты организации и проведения инновационной деятельности в образовательных организациях» (автор – доктор педагогических наук Коломийченко Л.В.)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3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791" y="364502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32003"/>
                </a:solidFill>
                <a:latin typeface="+mj-lt"/>
              </a:rPr>
              <a:t>МАОУ СОШ № 8 –  </a:t>
            </a:r>
          </a:p>
          <a:p>
            <a:r>
              <a:rPr lang="ru-RU" sz="3600" b="1" dirty="0">
                <a:latin typeface="+mj-lt"/>
              </a:rPr>
              <a:t>Центр инновационного опыта Университетского округа </a:t>
            </a:r>
            <a:r>
              <a:rPr lang="ru-RU" sz="3600" b="1" dirty="0" smtClean="0">
                <a:latin typeface="+mj-lt"/>
              </a:rPr>
              <a:t>ПГГПУ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" y="373569"/>
            <a:ext cx="3110403" cy="23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2038"/>
            <a:ext cx="2631234" cy="262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Участие </a:t>
            </a: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в мероприятиях </a:t>
            </a: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УО ПГГПУ </a:t>
            </a:r>
            <a:b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для </a:t>
            </a: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учащихся и педагогов</a:t>
            </a:r>
            <a:endParaRPr lang="ru-RU" sz="8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олимпиада </a:t>
            </a:r>
            <a:r>
              <a:rPr lang="ru-RU" dirty="0">
                <a:latin typeface="Arial"/>
              </a:rPr>
              <a:t>для учителей немецкого языка и начальных </a:t>
            </a:r>
            <a:r>
              <a:rPr lang="ru-RU" dirty="0" smtClean="0">
                <a:latin typeface="Arial"/>
              </a:rPr>
              <a:t>классов (8 педагогов)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участники </a:t>
            </a:r>
            <a:r>
              <a:rPr lang="ru-RU" dirty="0">
                <a:latin typeface="Arial"/>
              </a:rPr>
              <a:t>профессионально-образовательной сетевой площадки «Филологические дисциплины в школе: современные концепции, инновационные технологии, результативные практики»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Участие </a:t>
            </a: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в мероприятиях </a:t>
            </a: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УО ПГГПУ </a:t>
            </a:r>
            <a:b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432003"/>
                </a:solidFill>
                <a:ea typeface="+mn-ea"/>
                <a:cs typeface="+mn-cs"/>
              </a:rPr>
              <a:t>для </a:t>
            </a: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учащихся и педагогов</a:t>
            </a:r>
            <a:endParaRPr lang="ru-RU" sz="8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800100" indent="-457200" algn="just">
              <a:lnSpc>
                <a:spcPct val="150000"/>
              </a:lnSpc>
            </a:pPr>
            <a:r>
              <a:rPr lang="ru-RU" dirty="0">
                <a:latin typeface="Arial"/>
              </a:rPr>
              <a:t>участие в  выездной сессии юных исследователей УО ПГГПУ </a:t>
            </a:r>
            <a:r>
              <a:rPr lang="ru-RU" dirty="0" smtClean="0">
                <a:latin typeface="Arial"/>
              </a:rPr>
              <a:t> (Е. Чеботарева)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>
                <a:latin typeface="Arial"/>
              </a:rPr>
              <a:t>у</a:t>
            </a:r>
            <a:r>
              <a:rPr lang="ru-RU" dirty="0" smtClean="0">
                <a:latin typeface="Arial"/>
              </a:rPr>
              <a:t>частие в конкурсе </a:t>
            </a:r>
            <a:r>
              <a:rPr lang="ru-RU" dirty="0">
                <a:latin typeface="Arial"/>
              </a:rPr>
              <a:t>исследовательских проектов </a:t>
            </a:r>
            <a:r>
              <a:rPr lang="ru-RU" dirty="0" smtClean="0">
                <a:latin typeface="Arial"/>
              </a:rPr>
              <a:t>школьников (А. </a:t>
            </a:r>
            <a:r>
              <a:rPr lang="ru-RU" dirty="0" err="1" smtClean="0">
                <a:latin typeface="Arial"/>
              </a:rPr>
              <a:t>Гилева</a:t>
            </a:r>
            <a:r>
              <a:rPr lang="ru-RU" dirty="0" smtClean="0">
                <a:latin typeface="Arial"/>
              </a:rPr>
              <a:t> и Е. </a:t>
            </a:r>
            <a:r>
              <a:rPr lang="ru-RU" dirty="0" err="1" smtClean="0">
                <a:latin typeface="Arial"/>
              </a:rPr>
              <a:t>Гилева</a:t>
            </a:r>
            <a:r>
              <a:rPr lang="ru-RU" dirty="0" smtClean="0">
                <a:latin typeface="Arial"/>
              </a:rPr>
              <a:t>)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>
                <a:latin typeface="Arial"/>
              </a:rPr>
              <a:t>призовые места (I и III) в краевом литературном конкурсе, организованном ЦИО МБОУ «</a:t>
            </a:r>
            <a:r>
              <a:rPr lang="ru-RU" dirty="0" err="1">
                <a:latin typeface="Arial"/>
              </a:rPr>
              <a:t>Добрянская</a:t>
            </a:r>
            <a:r>
              <a:rPr lang="ru-RU" dirty="0">
                <a:latin typeface="Arial"/>
              </a:rPr>
              <a:t> СОШ № 3</a:t>
            </a:r>
            <a:r>
              <a:rPr lang="ru-RU" dirty="0" smtClean="0">
                <a:latin typeface="Arial"/>
              </a:rPr>
              <a:t>» (А. Андриенко и </a:t>
            </a:r>
            <a:r>
              <a:rPr lang="ru-RU" dirty="0" err="1" smtClean="0">
                <a:latin typeface="Arial"/>
              </a:rPr>
              <a:t>И</a:t>
            </a:r>
            <a:r>
              <a:rPr lang="ru-RU" dirty="0" smtClean="0">
                <a:latin typeface="Arial"/>
              </a:rPr>
              <a:t>. Маркович)</a:t>
            </a:r>
          </a:p>
        </p:txBody>
      </p:sp>
    </p:spTree>
    <p:extLst>
      <p:ext uri="{BB962C8B-B14F-4D97-AF65-F5344CB8AC3E}">
        <p14:creationId xmlns:p14="http://schemas.microsoft.com/office/powerpoint/2010/main" val="20096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432003"/>
                </a:solidFill>
                <a:ea typeface="+mn-ea"/>
                <a:cs typeface="+mn-cs"/>
              </a:rPr>
              <a:t>День открытых дверей ЦИО</a:t>
            </a:r>
            <a:endParaRPr lang="ru-RU" sz="8800" dirty="0"/>
          </a:p>
        </p:txBody>
      </p:sp>
      <p:pic>
        <p:nvPicPr>
          <p:cNvPr id="2050" name="Picture 2" descr="C:\Users\User\Desktop\ЦИО\IMG_1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5210"/>
            <a:ext cx="418782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115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548680"/>
            <a:ext cx="8520367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Урок </a:t>
            </a:r>
            <a:r>
              <a:rPr lang="ru-RU" dirty="0"/>
              <a:t>литературы  в 9 «а»  классе «Собачье сердце» - жестокий научный эксперимент»</a:t>
            </a:r>
          </a:p>
          <a:p>
            <a:pPr algn="just"/>
            <a:r>
              <a:rPr lang="ru-RU" dirty="0" smtClean="0"/>
              <a:t>Урок </a:t>
            </a:r>
            <a:r>
              <a:rPr lang="ru-RU" dirty="0"/>
              <a:t>физики в 10 «а» классе «Влияние электромагнитного излучения всегда положительно»</a:t>
            </a:r>
          </a:p>
          <a:p>
            <a:pPr algn="just"/>
            <a:r>
              <a:rPr lang="ru-RU" dirty="0" smtClean="0"/>
              <a:t>Внеурочное </a:t>
            </a:r>
            <a:r>
              <a:rPr lang="ru-RU" dirty="0"/>
              <a:t>занятие в 3 «б» классе « Человек – царь природы» </a:t>
            </a:r>
          </a:p>
          <a:p>
            <a:pPr algn="just"/>
            <a:r>
              <a:rPr lang="ru-RU" dirty="0" smtClean="0"/>
              <a:t>Внеурочное </a:t>
            </a:r>
            <a:r>
              <a:rPr lang="ru-RU" dirty="0"/>
              <a:t>занятие в 3 «а» классе «Компьютерные игры вредны»</a:t>
            </a:r>
          </a:p>
          <a:p>
            <a:pPr algn="just"/>
            <a:r>
              <a:rPr lang="ru-RU" dirty="0" smtClean="0"/>
              <a:t>Занятие </a:t>
            </a:r>
            <a:r>
              <a:rPr lang="ru-RU" dirty="0"/>
              <a:t>курса « Выдвижение тезисов и их аргументация на основе предложенных тем»  в 6 в классе.</a:t>
            </a:r>
          </a:p>
          <a:p>
            <a:pPr algn="just"/>
            <a:r>
              <a:rPr lang="ru-RU" dirty="0" smtClean="0"/>
              <a:t>Тренинг </a:t>
            </a:r>
            <a:r>
              <a:rPr lang="ru-RU" dirty="0"/>
              <a:t>«Техники эффективного общения» для уч-ся  9 «в» класса</a:t>
            </a:r>
          </a:p>
          <a:p>
            <a:pPr algn="just"/>
            <a:r>
              <a:rPr lang="ru-RU" dirty="0" smtClean="0"/>
              <a:t>Классный </a:t>
            </a:r>
            <a:r>
              <a:rPr lang="ru-RU" dirty="0"/>
              <a:t>час  в 6 «б» классе «Читать книгу  интереснее, чем смотреть фильм» </a:t>
            </a:r>
          </a:p>
          <a:p>
            <a:pPr algn="just"/>
            <a:r>
              <a:rPr lang="ru-RU" dirty="0" smtClean="0"/>
              <a:t>Заседание </a:t>
            </a:r>
            <a:r>
              <a:rPr lang="ru-RU" dirty="0" err="1"/>
              <a:t>дебат</a:t>
            </a:r>
            <a:r>
              <a:rPr lang="ru-RU" dirty="0"/>
              <a:t>-клуба «Орел и Решка» на тему «Вода всегда полезна»</a:t>
            </a:r>
          </a:p>
          <a:p>
            <a:pPr algn="just"/>
            <a:r>
              <a:rPr lang="ru-RU" dirty="0" smtClean="0"/>
              <a:t>Родительское </a:t>
            </a:r>
            <a:r>
              <a:rPr lang="ru-RU" dirty="0"/>
              <a:t>собрание  (родители и дети)  в 8 «а» классе «Советское кино лучше»</a:t>
            </a:r>
          </a:p>
          <a:p>
            <a:pPr algn="just"/>
            <a:r>
              <a:rPr lang="ru-RU" dirty="0" smtClean="0"/>
              <a:t>Общешкольное </a:t>
            </a:r>
            <a:r>
              <a:rPr lang="ru-RU" dirty="0"/>
              <a:t>родительское собрание «Сегодня ребенку нужен репетитор»</a:t>
            </a:r>
          </a:p>
          <a:p>
            <a:pPr algn="just"/>
            <a:r>
              <a:rPr lang="ru-RU" dirty="0" smtClean="0"/>
              <a:t>Педагогические </a:t>
            </a:r>
            <a:r>
              <a:rPr lang="ru-RU" dirty="0"/>
              <a:t>дебаты «Инновации школе нужны».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8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432003"/>
                </a:solidFill>
                <a:ea typeface="+mn-ea"/>
                <a:cs typeface="+mn-cs"/>
              </a:rPr>
              <a:t>Мониторинг</a:t>
            </a:r>
            <a:endParaRPr lang="ru-RU" sz="115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2050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100 % учителей  знакомы с теоретическими основами </a:t>
            </a:r>
            <a:r>
              <a:rPr lang="ru-RU" dirty="0" smtClean="0"/>
              <a:t>технологии </a:t>
            </a:r>
          </a:p>
          <a:p>
            <a:r>
              <a:rPr lang="ru-RU" dirty="0" smtClean="0"/>
              <a:t>75 </a:t>
            </a:r>
            <a:r>
              <a:rPr lang="ru-RU" dirty="0"/>
              <a:t>% могут провести дебаты или часть </a:t>
            </a:r>
            <a:r>
              <a:rPr lang="ru-RU" dirty="0" smtClean="0"/>
              <a:t>дебатов</a:t>
            </a:r>
            <a:endParaRPr lang="ru-RU" dirty="0"/>
          </a:p>
          <a:p>
            <a:r>
              <a:rPr lang="ru-RU" dirty="0"/>
              <a:t>50 %  </a:t>
            </a:r>
            <a:r>
              <a:rPr lang="ru-RU" dirty="0" smtClean="0"/>
              <a:t>используют данную </a:t>
            </a:r>
            <a:r>
              <a:rPr lang="ru-RU" dirty="0"/>
              <a:t>технологию в своей работе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62 %  учащихся  </a:t>
            </a:r>
            <a:r>
              <a:rPr lang="ru-RU" dirty="0" smtClean="0"/>
              <a:t>дают </a:t>
            </a:r>
            <a:r>
              <a:rPr lang="ru-RU" dirty="0"/>
              <a:t>положительную оценку </a:t>
            </a:r>
            <a:r>
              <a:rPr lang="ru-RU" dirty="0" smtClean="0"/>
              <a:t>данной форме </a:t>
            </a:r>
          </a:p>
          <a:p>
            <a:r>
              <a:rPr lang="ru-RU" dirty="0" smtClean="0"/>
              <a:t>Степень охвата  </a:t>
            </a:r>
            <a:r>
              <a:rPr lang="ru-RU" dirty="0"/>
              <a:t>участников  деятельности в формате дебатов </a:t>
            </a:r>
            <a:r>
              <a:rPr lang="ru-RU" dirty="0" smtClean="0"/>
              <a:t> - </a:t>
            </a:r>
            <a:r>
              <a:rPr lang="en-US" dirty="0" smtClean="0"/>
              <a:t>&gt;</a:t>
            </a:r>
            <a:r>
              <a:rPr lang="ru-RU" dirty="0" smtClean="0"/>
              <a:t> на 47% по сравнению с начальным этапом внедрения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7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115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Arial"/>
                <a:ea typeface="Calibri"/>
              </a:rPr>
              <a:t>Примерная тема</a:t>
            </a:r>
            <a:r>
              <a:rPr lang="ru-RU" dirty="0">
                <a:latin typeface="Arial"/>
                <a:ea typeface="Calibri"/>
              </a:rPr>
              <a:t>: </a:t>
            </a:r>
            <a:endParaRPr lang="ru-RU" dirty="0" smtClean="0">
              <a:latin typeface="Arial"/>
              <a:ea typeface="Calibri"/>
            </a:endParaRPr>
          </a:p>
          <a:p>
            <a:pPr marL="0" indent="0">
              <a:buNone/>
            </a:pPr>
            <a:r>
              <a:rPr lang="ru-RU" dirty="0" smtClean="0">
                <a:latin typeface="Arial"/>
                <a:ea typeface="Calibri"/>
              </a:rPr>
              <a:t>«</a:t>
            </a:r>
            <a:r>
              <a:rPr lang="ru-RU" dirty="0">
                <a:latin typeface="Arial"/>
                <a:ea typeface="Calibri"/>
              </a:rPr>
              <a:t>Эффективные педагогические технологии формирования </a:t>
            </a:r>
            <a:r>
              <a:rPr lang="ru-RU" dirty="0" err="1">
                <a:latin typeface="Arial"/>
                <a:ea typeface="Calibri"/>
              </a:rPr>
              <a:t>метапредметных</a:t>
            </a:r>
            <a:r>
              <a:rPr lang="ru-RU" dirty="0">
                <a:latin typeface="Arial"/>
                <a:ea typeface="Calibri"/>
              </a:rPr>
              <a:t> результатов образования</a:t>
            </a:r>
            <a:r>
              <a:rPr lang="ru-RU" dirty="0" smtClean="0">
                <a:latin typeface="Arial"/>
                <a:ea typeface="Calibri"/>
              </a:rPr>
              <a:t>»</a:t>
            </a:r>
          </a:p>
          <a:p>
            <a:pPr marL="0" indent="0">
              <a:buNone/>
            </a:pPr>
            <a:r>
              <a:rPr lang="ru-RU" i="1" dirty="0"/>
              <a:t>(дебаты + смысловое чтение + проектная задача + ТРКМ…)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725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489" y="116632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32003"/>
                </a:solidFill>
              </a:rPr>
              <a:t>Дебаты для старшеклассников: </a:t>
            </a:r>
            <a:endParaRPr lang="ru-RU" sz="2400" b="1" dirty="0" smtClean="0">
              <a:solidFill>
                <a:srgbClr val="432003"/>
              </a:solidFill>
            </a:endParaRP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Афганистан – подвиг советского солдата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Я в армии служить обязан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День Памяти – особая дата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«Крым и Россия – единое целое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«Толерантность – это благо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«Чувства наизнанку, душу напоказ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«Владимир Путин – эффективный лидер</a:t>
            </a:r>
            <a:r>
              <a:rPr lang="ru-RU" b="1" dirty="0" smtClean="0"/>
              <a:t>»</a:t>
            </a:r>
            <a:endParaRPr lang="ru-RU" b="1" dirty="0"/>
          </a:p>
          <a:p>
            <a:pPr algn="ctr"/>
            <a:r>
              <a:rPr lang="ru-RU" sz="2400" b="1" dirty="0">
                <a:solidFill>
                  <a:srgbClr val="432003"/>
                </a:solidFill>
              </a:rPr>
              <a:t>Дебаты для педагогов: </a:t>
            </a:r>
            <a:endParaRPr lang="ru-RU" sz="2400" b="1" dirty="0" smtClean="0">
              <a:solidFill>
                <a:srgbClr val="432003"/>
              </a:solidFill>
            </a:endParaRP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Измена – путь к укреплению брака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«Новогодние каникулы – праздник для тела и души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«Отдых за границей – лучше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«В нашем коллективе – комфортно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«ФГОС и детство – совместимы</a:t>
            </a:r>
            <a:r>
              <a:rPr lang="ru-RU" b="1" dirty="0" smtClean="0"/>
              <a:t>»</a:t>
            </a:r>
            <a:endParaRPr lang="ru-RU" b="1" dirty="0"/>
          </a:p>
          <a:p>
            <a:pPr algn="ctr"/>
            <a:r>
              <a:rPr lang="ru-RU" sz="2400" b="1" dirty="0">
                <a:solidFill>
                  <a:srgbClr val="432003"/>
                </a:solidFill>
              </a:rPr>
              <a:t>Практические семинары для учащихся и педагогов </a:t>
            </a:r>
            <a:r>
              <a:rPr lang="ru-RU" sz="2400" b="1" dirty="0" err="1">
                <a:solidFill>
                  <a:srgbClr val="432003"/>
                </a:solidFill>
              </a:rPr>
              <a:t>Красновишерского</a:t>
            </a:r>
            <a:r>
              <a:rPr lang="ru-RU" sz="2400" b="1" dirty="0">
                <a:solidFill>
                  <a:srgbClr val="432003"/>
                </a:solidFill>
              </a:rPr>
              <a:t> района: </a:t>
            </a:r>
            <a:r>
              <a:rPr lang="ru-RU" b="1" dirty="0"/>
              <a:t>дебаты «Школьная форма нужна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«Могу сказать «нет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«Социальные сети – полезная вещь</a:t>
            </a:r>
            <a:r>
              <a:rPr lang="ru-RU" b="1" dirty="0" smtClean="0"/>
              <a:t>»</a:t>
            </a:r>
            <a:endParaRPr lang="ru-RU" b="1" dirty="0"/>
          </a:p>
          <a:p>
            <a:pPr algn="ctr"/>
            <a:r>
              <a:rPr lang="ru-RU" sz="2400" b="1" dirty="0">
                <a:solidFill>
                  <a:srgbClr val="432003"/>
                </a:solidFill>
              </a:rPr>
              <a:t>Педагогический совет </a:t>
            </a:r>
            <a:endParaRPr lang="ru-RU" sz="2400" b="1" dirty="0" smtClean="0">
              <a:solidFill>
                <a:srgbClr val="432003"/>
              </a:solidFill>
            </a:endParaRPr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формате дебатов «Домашнее задание надо задавать» с участием педагогов, учащихся и </a:t>
            </a:r>
            <a:r>
              <a:rPr lang="ru-RU" b="1" dirty="0" smtClean="0"/>
              <a:t>родителей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43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048" y="263691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32003"/>
                </a:solidFill>
                <a:latin typeface="+mj-lt"/>
              </a:rPr>
              <a:t>Методы и способы внедрения педагогических инноваций в систему работы образовательного учреждения </a:t>
            </a:r>
            <a:endParaRPr lang="ru-RU" sz="3600" b="1" dirty="0" smtClean="0">
              <a:solidFill>
                <a:srgbClr val="432003"/>
              </a:solidFill>
              <a:latin typeface="+mj-lt"/>
            </a:endParaRPr>
          </a:p>
          <a:p>
            <a:r>
              <a:rPr lang="ru-RU" sz="3600" b="1" dirty="0" smtClean="0">
                <a:solidFill>
                  <a:srgbClr val="432003"/>
                </a:solidFill>
                <a:latin typeface="+mj-lt"/>
              </a:rPr>
              <a:t>на </a:t>
            </a:r>
            <a:r>
              <a:rPr lang="ru-RU" sz="3600" b="1" dirty="0">
                <a:solidFill>
                  <a:srgbClr val="432003"/>
                </a:solidFill>
                <a:latin typeface="+mj-lt"/>
              </a:rPr>
              <a:t>примере педагогической технологии «Дебаты»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038"/>
            <a:ext cx="3110403" cy="23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2468"/>
            <a:ext cx="2055170" cy="205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2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Задачи</a:t>
            </a:r>
            <a:r>
              <a:rPr lang="ru-RU" sz="1600" b="1" dirty="0">
                <a:solidFill>
                  <a:srgbClr val="432003"/>
                </a:solidFill>
                <a:latin typeface="+mj-lt"/>
              </a:rPr>
              <a:t>:</a:t>
            </a:r>
          </a:p>
          <a:p>
            <a:r>
              <a:rPr lang="ru-RU" sz="1600" b="1" dirty="0">
                <a:solidFill>
                  <a:srgbClr val="432003"/>
                </a:solidFill>
                <a:latin typeface="+mj-lt"/>
              </a:rPr>
              <a:t>1.	Познакомить педагогов, обучающихся, родителей МАОУ СОШ № 8 с теоретическими аспектами педагогической технологии «Дебаты» в разрезе требований ФГОС нового поколения к личностным, </a:t>
            </a:r>
            <a:r>
              <a:rPr lang="ru-RU" sz="1600" b="1" dirty="0" err="1">
                <a:solidFill>
                  <a:srgbClr val="432003"/>
                </a:solidFill>
                <a:latin typeface="+mj-lt"/>
              </a:rPr>
              <a:t>метапредметным</a:t>
            </a:r>
            <a:r>
              <a:rPr lang="ru-RU" sz="1600" b="1" dirty="0">
                <a:solidFill>
                  <a:srgbClr val="432003"/>
                </a:solidFill>
                <a:latin typeface="+mj-lt"/>
              </a:rPr>
              <a:t> и предметным результатам; </a:t>
            </a:r>
          </a:p>
          <a:p>
            <a:r>
              <a:rPr lang="ru-RU" sz="1600" b="1" dirty="0">
                <a:solidFill>
                  <a:srgbClr val="432003"/>
                </a:solidFill>
                <a:latin typeface="+mj-lt"/>
              </a:rPr>
              <a:t>2.	Внедрить технологию в систему работы МАОУ СОШ № 8 через привлечение всех участников образовательного процесса;</a:t>
            </a:r>
          </a:p>
          <a:p>
            <a:r>
              <a:rPr lang="ru-RU" sz="1600" b="1" dirty="0">
                <a:solidFill>
                  <a:srgbClr val="432003"/>
                </a:solidFill>
                <a:latin typeface="+mj-lt"/>
              </a:rPr>
              <a:t>3.	Представить педагогическому сообществу </a:t>
            </a:r>
            <a:r>
              <a:rPr lang="ru-RU" sz="1600" b="1" dirty="0" err="1">
                <a:solidFill>
                  <a:srgbClr val="432003"/>
                </a:solidFill>
                <a:latin typeface="+mj-lt"/>
              </a:rPr>
              <a:t>Красновишерского</a:t>
            </a:r>
            <a:r>
              <a:rPr lang="ru-RU" sz="1600" b="1" dirty="0">
                <a:solidFill>
                  <a:srgbClr val="432003"/>
                </a:solidFill>
                <a:latin typeface="+mj-lt"/>
              </a:rPr>
              <a:t> района результаты практической работы по внедрению педагогической технологии «Дебаты» в систему работы МАОУ СОШ № 8 г. Красновишерска в виде универсального алгоритма деятельности по внедрению любой инновации;</a:t>
            </a:r>
          </a:p>
          <a:p>
            <a:r>
              <a:rPr lang="ru-RU" sz="1600" b="1" dirty="0">
                <a:solidFill>
                  <a:srgbClr val="432003"/>
                </a:solidFill>
                <a:latin typeface="+mj-lt"/>
              </a:rPr>
              <a:t>4.	Транслировать опыт работы среди работников педагогической сферы Пермского края путем организации мастер-классов, практических семинаров, презентационных мероприятий, выступлений на научно-практических конференциях и публикаций материалов в СМИ и методических сборниках;</a:t>
            </a:r>
          </a:p>
          <a:p>
            <a:r>
              <a:rPr lang="ru-RU" sz="1600" b="1" dirty="0">
                <a:solidFill>
                  <a:srgbClr val="432003"/>
                </a:solidFill>
                <a:latin typeface="+mj-lt"/>
              </a:rPr>
              <a:t>5.	Вносить коррективы в процесс реализации проекта на основе данных мониторинга уровня готовности учителей  к реализации педагогической технологии на разных этапах ее освоения, степени удовлетворенности участников проекта, степени владения технологией, охвата  участников  деятельности в формате дебатов  в разные периоды реализации проекта.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>Цель</a:t>
            </a: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>: Повышение уровня мотивации  педагогов </a:t>
            </a:r>
            <a:r>
              <a:rPr lang="ru-RU" sz="2000" b="1" dirty="0" err="1">
                <a:solidFill>
                  <a:srgbClr val="432003"/>
                </a:solidFill>
                <a:ea typeface="+mn-ea"/>
                <a:cs typeface="+mn-cs"/>
              </a:rPr>
              <a:t>Красновишерского</a:t>
            </a: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> муниципального района и обеспечение их теоретической и практической готовности к осуществлению инновационной деятельности в рамках ФГОС нового поколения  на примере  внедрения педагогической технологии «Дебаты» в систему работы МАОУ СОШ № 8.</a:t>
            </a:r>
            <a:r>
              <a:rPr lang="ru-RU" sz="16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432003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2012/13 уч. г. – подготовительный 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Arial"/>
                <a:ea typeface="Calibri"/>
                <a:cs typeface="Times New Roman"/>
              </a:rPr>
              <a:t>П</a:t>
            </a:r>
            <a:r>
              <a:rPr lang="ru-RU" dirty="0" smtClean="0">
                <a:latin typeface="Arial"/>
                <a:ea typeface="Calibri"/>
                <a:cs typeface="Times New Roman"/>
              </a:rPr>
              <a:t>рограмма </a:t>
            </a:r>
            <a:r>
              <a:rPr lang="ru-RU" dirty="0">
                <a:latin typeface="Arial"/>
                <a:ea typeface="Calibri"/>
                <a:cs typeface="Times New Roman"/>
              </a:rPr>
              <a:t>методического объединения классных руководителей  «Использование современных педагогических технологий  в воспитательном процессе. Дебаты»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2013-16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уч. г. – </a:t>
            </a: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основной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Arial"/>
                <a:ea typeface="Calibri"/>
              </a:rPr>
              <a:t>«Творческая мастерская</a:t>
            </a:r>
            <a:r>
              <a:rPr lang="ru-RU" dirty="0" smtClean="0">
                <a:latin typeface="Arial"/>
                <a:ea typeface="Calibri"/>
              </a:rPr>
              <a:t>: </a:t>
            </a:r>
            <a:r>
              <a:rPr lang="ru-RU" dirty="0">
                <a:latin typeface="Arial"/>
                <a:ea typeface="Calibri"/>
              </a:rPr>
              <a:t>«Дебаты</a:t>
            </a:r>
            <a:r>
              <a:rPr lang="ru-RU" dirty="0" smtClean="0">
                <a:latin typeface="Arial"/>
                <a:ea typeface="Calibri"/>
              </a:rPr>
              <a:t>»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Arial"/>
              </a:rPr>
              <a:t>- Увеличение степени охвата всех субъектов образовательного пространства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9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2013-16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уч. г. – </a:t>
            </a: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основной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Т</a:t>
            </a:r>
            <a:r>
              <a:rPr lang="ru-RU" dirty="0" smtClean="0">
                <a:latin typeface="Arial"/>
              </a:rPr>
              <a:t>рансляция опыта: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Arial"/>
              </a:rPr>
              <a:t>презентационное мероприятие  «Дебаты. Алгоритм внедрения педагогической технологии  в систему работы образовательного учреждения</a:t>
            </a:r>
            <a:r>
              <a:rPr lang="ru-RU" dirty="0" smtClean="0">
                <a:latin typeface="Arial"/>
              </a:rPr>
              <a:t>»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7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2013-16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уч. г. – </a:t>
            </a: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основной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Т</a:t>
            </a:r>
            <a:r>
              <a:rPr lang="ru-RU" dirty="0" smtClean="0">
                <a:latin typeface="Arial"/>
              </a:rPr>
              <a:t>рансляция опыта: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 научно-педагогические </a:t>
            </a:r>
            <a:r>
              <a:rPr lang="ru-RU" dirty="0">
                <a:latin typeface="Arial"/>
              </a:rPr>
              <a:t>конференции в Красновишерском, Чердынском районах</a:t>
            </a:r>
            <a:r>
              <a:rPr lang="ru-RU" dirty="0" smtClean="0">
                <a:latin typeface="Arial"/>
              </a:rPr>
              <a:t>;</a:t>
            </a:r>
          </a:p>
          <a:p>
            <a:pPr marL="800100" indent="-457200">
              <a:lnSpc>
                <a:spcPct val="150000"/>
              </a:lnSpc>
            </a:pPr>
            <a:r>
              <a:rPr lang="ru-RU" dirty="0">
                <a:latin typeface="Arial"/>
              </a:rPr>
              <a:t>мастер-класс в рамках районной </a:t>
            </a:r>
            <a:r>
              <a:rPr lang="ru-RU" dirty="0" smtClean="0">
                <a:latin typeface="Arial"/>
              </a:rPr>
              <a:t>августовской конференции </a:t>
            </a:r>
            <a:r>
              <a:rPr lang="ru-RU" dirty="0">
                <a:latin typeface="Arial"/>
              </a:rPr>
              <a:t>«Педагогическая технология «Дебаты</a:t>
            </a:r>
            <a:r>
              <a:rPr lang="ru-RU" dirty="0" smtClean="0">
                <a:latin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444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947" b="23355"/>
          <a:stretch/>
        </p:blipFill>
        <p:spPr bwMode="auto">
          <a:xfrm>
            <a:off x="0" y="5291"/>
            <a:ext cx="9144000" cy="68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15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32003"/>
                </a:solidFill>
                <a:latin typeface="+mj-lt"/>
              </a:rPr>
              <a:t>.</a:t>
            </a:r>
            <a:endParaRPr lang="ru-RU" sz="1600" b="1" dirty="0">
              <a:solidFill>
                <a:srgbClr val="432003"/>
              </a:solidFill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432003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2013-16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уч. г. – </a:t>
            </a:r>
            <a:r>
              <a:rPr lang="ru-RU" sz="4000" b="1" dirty="0" smtClean="0">
                <a:solidFill>
                  <a:srgbClr val="432003"/>
                </a:solidFill>
                <a:ea typeface="+mn-ea"/>
                <a:cs typeface="+mn-cs"/>
              </a:rPr>
              <a:t>основной </a:t>
            </a:r>
            <a:r>
              <a:rPr lang="ru-RU" sz="4000" b="1" dirty="0">
                <a:solidFill>
                  <a:srgbClr val="432003"/>
                </a:solidFill>
                <a:ea typeface="+mn-ea"/>
                <a:cs typeface="+mn-cs"/>
              </a:rPr>
              <a:t>этап</a:t>
            </a:r>
            <a:endParaRPr lang="ru-RU" sz="73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6592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Т</a:t>
            </a:r>
            <a:r>
              <a:rPr lang="ru-RU" dirty="0" smtClean="0">
                <a:latin typeface="Arial"/>
              </a:rPr>
              <a:t>рансляция опыта: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дебаты </a:t>
            </a:r>
            <a:r>
              <a:rPr lang="ru-RU" dirty="0">
                <a:latin typeface="Arial"/>
              </a:rPr>
              <a:t>среди педагогов </a:t>
            </a:r>
            <a:r>
              <a:rPr lang="ru-RU" dirty="0" err="1">
                <a:latin typeface="Arial"/>
              </a:rPr>
              <a:t>Красновишерского</a:t>
            </a:r>
            <a:r>
              <a:rPr lang="ru-RU" dirty="0">
                <a:latin typeface="Arial"/>
              </a:rPr>
              <a:t> района </a:t>
            </a:r>
            <a:r>
              <a:rPr lang="ru-RU" dirty="0" smtClean="0">
                <a:latin typeface="Arial"/>
              </a:rPr>
              <a:t>«</a:t>
            </a:r>
            <a:r>
              <a:rPr lang="ru-RU" dirty="0">
                <a:latin typeface="Arial"/>
              </a:rPr>
              <a:t>ФГОС и детство совместимы</a:t>
            </a:r>
            <a:r>
              <a:rPr lang="ru-RU" dirty="0" smtClean="0">
                <a:latin typeface="Arial"/>
              </a:rPr>
              <a:t>»</a:t>
            </a:r>
          </a:p>
          <a:p>
            <a:pPr marL="800100" indent="-457200" algn="just">
              <a:lnSpc>
                <a:spcPct val="150000"/>
              </a:lnSpc>
            </a:pPr>
            <a:r>
              <a:rPr lang="ru-RU" dirty="0" smtClean="0">
                <a:latin typeface="Arial"/>
              </a:rPr>
              <a:t>I Международная научно-практическая конференция  </a:t>
            </a:r>
            <a:r>
              <a:rPr lang="ru-RU" dirty="0">
                <a:latin typeface="Arial"/>
              </a:rPr>
              <a:t>Университетского округа НИУ ВШЭ  «Инновационное развитие образовательной организации: обеспечение качества образования в контексте требований ФГОС».</a:t>
            </a:r>
            <a:endParaRPr lang="ru-RU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0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1017</Words>
  <Application>Microsoft Office PowerPoint</Application>
  <PresentationFormat>Экран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   Цель: Повышение уровня мотивации  педагогов Красновишерского муниципального района и обеспечение их теоретической и практической готовности к осуществлению инновационной деятельности в рамках ФГОС нового поколения  на примере  внедрения педагогической технологии «Дебаты» в систему работы МАОУ СОШ № 8. </vt:lpstr>
      <vt:lpstr>   2012/13 уч. г. – подготовительный этап</vt:lpstr>
      <vt:lpstr>   2013-16 уч. г. – основной этап</vt:lpstr>
      <vt:lpstr>   2013-16 уч. г. – основной этап</vt:lpstr>
      <vt:lpstr>   2013-16 уч. г. – основной этап</vt:lpstr>
      <vt:lpstr>   2013-16 уч. г. – основной этап</vt:lpstr>
      <vt:lpstr>   2013-16 уч. г. – основной этап</vt:lpstr>
      <vt:lpstr>   2013-16 уч. г. – основной этап</vt:lpstr>
      <vt:lpstr>   Деятельность в статусе ЦИО</vt:lpstr>
      <vt:lpstr>   Деятельность в статусе ЦИО</vt:lpstr>
      <vt:lpstr>   Деятельность в статусе ЦИО</vt:lpstr>
      <vt:lpstr>   Деятельность в статусе ЦИО</vt:lpstr>
      <vt:lpstr>   Деятельность в статусе ЦИО</vt:lpstr>
      <vt:lpstr>   Деятельность в статусе ЦИО</vt:lpstr>
      <vt:lpstr>   Деятельность в статусе ЦИО</vt:lpstr>
      <vt:lpstr>Участие в мероприятиях УО ПГГПУ  для учащихся и педагогов</vt:lpstr>
      <vt:lpstr>Участие в мероприятиях УО ПГГПУ  для учащихся и педагогов</vt:lpstr>
      <vt:lpstr>Участие в мероприятиях УО ПГГПУ  для учащихся и педагогов</vt:lpstr>
      <vt:lpstr>День открытых дверей ЦИО</vt:lpstr>
      <vt:lpstr>Презентация PowerPoint</vt:lpstr>
      <vt:lpstr>Мониторинг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67</cp:revision>
  <dcterms:created xsi:type="dcterms:W3CDTF">2016-02-08T11:43:25Z</dcterms:created>
  <dcterms:modified xsi:type="dcterms:W3CDTF">2017-01-16T09:19:26Z</dcterms:modified>
</cp:coreProperties>
</file>