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9" r:id="rId2"/>
    <p:sldId id="270" r:id="rId3"/>
    <p:sldId id="267" r:id="rId4"/>
    <p:sldId id="257" r:id="rId5"/>
    <p:sldId id="268" r:id="rId6"/>
    <p:sldId id="269" r:id="rId7"/>
    <p:sldId id="262" r:id="rId8"/>
    <p:sldId id="274" r:id="rId9"/>
    <p:sldId id="271" r:id="rId10"/>
    <p:sldId id="272" r:id="rId11"/>
    <p:sldId id="273" r:id="rId12"/>
    <p:sldId id="275" r:id="rId13"/>
    <p:sldId id="277" r:id="rId14"/>
    <p:sldId id="278" r:id="rId15"/>
    <p:sldId id="276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0EB03F-F81C-4EDE-B24B-3DB031B8E7ED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F04306-1CD7-478F-98CB-373DA6E9B8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46142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F04306-1CD7-478F-98CB-373DA6E9B855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F04306-1CD7-478F-98CB-373DA6E9B855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5" Type="http://schemas.openxmlformats.org/officeDocument/2006/relationships/slide" Target="slide15.xml"/><Relationship Id="rId4" Type="http://schemas.openxmlformats.org/officeDocument/2006/relationships/slide" Target="slide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3429000"/>
            <a:ext cx="770485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Соларева</a:t>
            </a:r>
            <a:r>
              <a:rPr lang="ru-RU" sz="3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Наталья Витальевна,</a:t>
            </a:r>
          </a:p>
          <a:p>
            <a:pPr algn="r"/>
            <a:r>
              <a:rPr lang="ru-RU" sz="3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учитель математики </a:t>
            </a:r>
          </a:p>
          <a:p>
            <a:pPr algn="r"/>
            <a:r>
              <a:rPr lang="ru-RU" sz="3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МАОУ «</a:t>
            </a:r>
            <a:r>
              <a:rPr lang="ru-RU" sz="3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Лобановская</a:t>
            </a:r>
            <a:r>
              <a:rPr lang="ru-RU" sz="3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средняя школа», </a:t>
            </a:r>
          </a:p>
          <a:p>
            <a:pPr algn="r"/>
            <a:r>
              <a:rPr lang="ru-RU" sz="3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Пермский район.</a:t>
            </a:r>
            <a:endParaRPr lang="ru-RU" sz="3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04664"/>
            <a:ext cx="856895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3-й класс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1)Во время игры «поле чудес» Оля набрала 540 очков, Маша - на 120 очков меньше, чем Оля, а Коля – столько очков, сколько Оля и Маша вместе. Сколько очков набрал Коля?</a:t>
            </a:r>
          </a:p>
          <a:p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2) Рассмотри таблицу и скажи, какие призы мог выбрать Коля:</a:t>
            </a:r>
          </a:p>
          <a:p>
            <a:pPr lvl="0"/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Управляемая машина -  110,</a:t>
            </a:r>
          </a:p>
          <a:p>
            <a:pPr lvl="0"/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Шагающая кукла – 120,</a:t>
            </a:r>
          </a:p>
          <a:p>
            <a:pPr lvl="0"/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Электронная игра – 200,</a:t>
            </a:r>
          </a:p>
          <a:p>
            <a:pPr lvl="0"/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Лыжи с палками – 270,</a:t>
            </a:r>
          </a:p>
          <a:p>
            <a:pPr lvl="0"/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Роликовые коньки – 300,</a:t>
            </a:r>
          </a:p>
          <a:p>
            <a:pPr lvl="0"/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Велосипед - 650.</a:t>
            </a:r>
            <a:endParaRPr lang="ru-RU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260648"/>
            <a:ext cx="86764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«Мама вам на обеды даёт каждый день по 100 рублей. Как вы распланируете бюджет, чтобы не остаться голодным?»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484784"/>
            <a:ext cx="844882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Меню</a:t>
            </a:r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Комплексный обед: </a:t>
            </a:r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Суп, пюре с котлетой,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чай, булочка           95 рублей</a:t>
            </a:r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400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Салат                                                            35 рублей</a:t>
            </a:r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Выпечка:</a:t>
            </a:r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Пицца;                                                           27 рублей</a:t>
            </a:r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Пирожок с мясом                                        25 рублей</a:t>
            </a:r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Шанежка</a:t>
            </a:r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с картошкой                                                20 рублей</a:t>
            </a:r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Макароны                                                     15 рублей</a:t>
            </a:r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Чай                                                               10 рублей</a:t>
            </a:r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4" name="Облако 3">
            <a:hlinkClick r:id="rId2" action="ppaction://hlinksldjump"/>
          </p:cNvPr>
          <p:cNvSpPr/>
          <p:nvPr/>
        </p:nvSpPr>
        <p:spPr>
          <a:xfrm>
            <a:off x="8100392" y="6165304"/>
            <a:ext cx="864096" cy="47667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32656"/>
            <a:ext cx="852297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6-й класс</a:t>
            </a:r>
          </a:p>
          <a:p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Когда Маша пошла в магазин за продуктами, у неё в кошельке были только пятирублёвые монеты и десятирублёвые купюры. Сможет ли она уплатить ими без сдачи за:</a:t>
            </a:r>
          </a:p>
          <a:p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а) 6 кг картофеля по 5 р. за один кг;</a:t>
            </a:r>
          </a:p>
          <a:p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б) 2 л молока по 12 р. за 1 л и за 1 л кефира стоимостью 11 р.;</a:t>
            </a:r>
            <a:endParaRPr lang="ru-RU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4221088"/>
            <a:ext cx="741682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«Мама дала Маше 500 рублей, чтобы купить продукты для приготовления «солянки». Уложится ли Маша в данную сумму?»</a:t>
            </a:r>
            <a:endParaRPr lang="ru-RU" sz="3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Облако 3">
            <a:hlinkClick r:id="rId3" action="ppaction://hlinksldjump"/>
          </p:cNvPr>
          <p:cNvSpPr/>
          <p:nvPr/>
        </p:nvSpPr>
        <p:spPr>
          <a:xfrm>
            <a:off x="8100392" y="6165304"/>
            <a:ext cx="864096" cy="47667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67544" y="3284984"/>
          <a:ext cx="8496945" cy="3364992"/>
        </p:xfrm>
        <a:graphic>
          <a:graphicData uri="http://schemas.openxmlformats.org/drawingml/2006/table">
            <a:tbl>
              <a:tblPr/>
              <a:tblGrid>
                <a:gridCol w="599252"/>
                <a:gridCol w="2799172"/>
                <a:gridCol w="1699211"/>
                <a:gridCol w="1959149"/>
                <a:gridCol w="1440161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Наименование товара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Количество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Цена, р.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Сумма, 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Обои виниловые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135,00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Клей виниловый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15,75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Бордюр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115,00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Итого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НДС (18%)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Всего отпущено на сумму: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9512" y="404664"/>
            <a:ext cx="871296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i="1" dirty="0" smtClean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5-ый класс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отпуске товара со склада оформляется специальный документ–накладная,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которой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указываются наименование, количество, цена и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стоимость каждого товара. Заполните пустые графы накладной: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83568" y="3429000"/>
          <a:ext cx="7920879" cy="2914645"/>
        </p:xfrm>
        <a:graphic>
          <a:graphicData uri="http://schemas.openxmlformats.org/drawingml/2006/table">
            <a:tbl>
              <a:tblPr/>
              <a:tblGrid>
                <a:gridCol w="1119418"/>
                <a:gridCol w="4665386"/>
                <a:gridCol w="2136075"/>
              </a:tblGrid>
              <a:tr h="3909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Наименование товара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Цена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9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Кимоно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9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Шлем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9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Calibri"/>
                          <a:cs typeface="Times New Roman"/>
                        </a:rPr>
                        <a:t>Борцовки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9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Итого: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9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Скидка 23%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9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Всего отпущено на сумму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51520" y="422085"/>
            <a:ext cx="864096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«В спортивном магазине г. Перми проводится акция на спортивную форму для рукопашного боя. При покупке полного комплекта, скидка 23%.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Какую сумму пришлось бы заплатить, если все учащиеся вашего класса купили одинаковую форму в этом магазине?»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лако 4">
            <a:hlinkClick r:id="rId2" action="ppaction://hlinksldjump"/>
          </p:cNvPr>
          <p:cNvSpPr/>
          <p:nvPr/>
        </p:nvSpPr>
        <p:spPr>
          <a:xfrm>
            <a:off x="8100392" y="6165304"/>
            <a:ext cx="864096" cy="47667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5301208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ru-RU" sz="3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Научил ли вас чему- то мой мастер- класс?</a:t>
            </a:r>
            <a:endParaRPr lang="ru-RU" sz="3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556792"/>
            <a:ext cx="680756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dirty="0" smtClean="0"/>
              <a:t> </a:t>
            </a:r>
            <a:r>
              <a:rPr lang="ru-RU" sz="3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Будет ли интересно детям самим </a:t>
            </a:r>
          </a:p>
          <a:p>
            <a:pPr lvl="0"/>
            <a:r>
              <a:rPr lang="ru-RU" sz="3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составлять данные задачи?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3068960"/>
            <a:ext cx="87129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3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Как вы считаете, использование данных задач на уроках позволит усилить интерес  школьников к изучению математики? </a:t>
            </a:r>
            <a:endParaRPr lang="ru-RU" sz="3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78771" y="476672"/>
            <a:ext cx="305423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  <a:r>
              <a:rPr lang="ru-RU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268760"/>
            <a:ext cx="813690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«Практико-ориентированные задачи как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мотиватор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в изучении математики»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7662" y="2492896"/>
            <a:ext cx="82089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32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решать и конструировать задачи на основе рассмотрения реальных ситуаций, в которых не требуется точный вычислительный результат;</a:t>
            </a: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sz="32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конструировать новые задачи из данных; </a:t>
            </a: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400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r"/>
            <a:r>
              <a:rPr lang="ru-RU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«Примерная основная образовательная</a:t>
            </a:r>
          </a:p>
          <a:p>
            <a:pPr lvl="0" algn="r"/>
            <a:r>
              <a:rPr lang="ru-RU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программа основного общего образования», стр.97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447055"/>
            <a:ext cx="73448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 примерной основной образовательной программы основного общего образования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404664"/>
            <a:ext cx="79928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Практико-ориентированные задачи</a:t>
            </a:r>
            <a:r>
              <a:rPr lang="ru-RU" sz="4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это</a:t>
            </a:r>
            <a:endParaRPr lang="ru-RU" sz="4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988840"/>
            <a:ext cx="756084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задачи, материал для составления которых взят из окружающей действительности, хорошо знакомый ученику и ориентирован на формирование практических навыков учащихся.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07704" y="9087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332656"/>
            <a:ext cx="792088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0" indent="-742950" algn="ctr"/>
            <a:r>
              <a:rPr lang="ru-RU" sz="4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Типы задач</a:t>
            </a:r>
          </a:p>
          <a:p>
            <a:pPr marL="742950" lvl="0" indent="-742950" algn="ctr"/>
            <a:r>
              <a:rPr lang="ru-RU" sz="4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742950" lvl="0" indent="-742950">
              <a:buFont typeface="+mj-lt"/>
              <a:buAutoNum type="arabicPeriod"/>
            </a:pPr>
            <a:r>
              <a:rPr lang="ru-RU" sz="3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Имеется прямое указание на математическую модель. </a:t>
            </a:r>
          </a:p>
          <a:p>
            <a:pPr marL="742950" lvl="0" indent="-742950">
              <a:lnSpc>
                <a:spcPct val="150000"/>
              </a:lnSpc>
              <a:buFont typeface="+mj-lt"/>
              <a:buAutoNum type="arabicPeriod"/>
            </a:pPr>
            <a:r>
              <a:rPr lang="ru-RU" sz="3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Прямого указания на модель нет. 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Объекты и отношения задачи явно не выделены.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260648"/>
            <a:ext cx="7272808" cy="9361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Пути получения практико-ориентированной задачи</a:t>
            </a:r>
            <a:endParaRPr lang="ru-RU" sz="32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932040" y="1556792"/>
            <a:ext cx="3960440" cy="11521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Подобрать из задачников и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другой  литературы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628800"/>
            <a:ext cx="360040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Сконструировать</a:t>
            </a:r>
            <a:endParaRPr lang="ru-RU" sz="28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3212976"/>
            <a:ext cx="4104456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«Преобразовать»</a:t>
            </a:r>
          </a:p>
          <a:p>
            <a:pPr algn="ctr"/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математическую задачу</a:t>
            </a:r>
            <a:endParaRPr lang="ru-RU" sz="28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4797152"/>
            <a:ext cx="3816424" cy="15841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 задачу из конкретной темы подобрать ситуацию из жизни или какого-либо вида деятельности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88024" y="5013176"/>
            <a:ext cx="3960440" cy="151216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 имеющуюся ситуацию, которую необходимо разрешить, выделить математические факты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292080" y="3212976"/>
            <a:ext cx="360040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Новую ПОЗ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5004048" y="1268760"/>
            <a:ext cx="1152128" cy="2160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2555776" y="1268760"/>
            <a:ext cx="1224136" cy="2160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1691680" y="2564904"/>
            <a:ext cx="0" cy="5760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2627784" y="2564904"/>
            <a:ext cx="2880320" cy="5760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1763688" y="4149080"/>
            <a:ext cx="0" cy="576064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2915816" y="4221088"/>
            <a:ext cx="2808312" cy="5760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67544" y="260649"/>
            <a:ext cx="756084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Текстовая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задача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  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окраски пола площадью 15    израсходовали 1,5 кг эмали. </a:t>
            </a:r>
          </a:p>
          <a:p>
            <a:r>
              <a:rPr lang="ru-RU" sz="32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Сколько эмали потребуется для окраски пола в комнате, размеры которой 6,3м и 4,5 м?»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67544" y="3441680"/>
            <a:ext cx="80648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Практико-ориентированная 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задача</a:t>
            </a:r>
          </a:p>
          <a:p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летние каникулы в кабинете математики будет произведён ремонт.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Бухгалтерия выделила на покраску пола 15000 рублей. Достаточно ли средств выделила бухгалтерия?»</a:t>
            </a:r>
            <a:endParaRPr lang="ru-RU" sz="36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176" y="764704"/>
            <a:ext cx="432048" cy="54006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712" y="1556792"/>
            <a:ext cx="44830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3-е классы стр. 77 №6</a:t>
            </a:r>
            <a:endParaRPr lang="ru-RU" sz="3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07704" y="2492896"/>
            <a:ext cx="48469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4-е классы стр.49 №187</a:t>
            </a:r>
            <a:endParaRPr lang="ru-RU" sz="3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79712" y="3573016"/>
            <a:ext cx="50809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6-е классы стр.181 №821</a:t>
            </a:r>
            <a:endParaRPr lang="ru-RU" sz="3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лако 4">
            <a:hlinkClick r:id="rId5" action="ppaction://hlinksldjump"/>
          </p:cNvPr>
          <p:cNvSpPr/>
          <p:nvPr/>
        </p:nvSpPr>
        <p:spPr>
          <a:xfrm>
            <a:off x="8100392" y="6165304"/>
            <a:ext cx="864096" cy="47667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979712" y="4797152"/>
            <a:ext cx="52028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5-е классы стр. 231 №906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260648"/>
            <a:ext cx="756084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4-й класс.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«Двум классам поручено расчистить школьный каток, длина которого 20 м, а ширина 10 м. В одном классе 26 учеников, а в другом 24. Сколько квадратных метров должен расчистить каждый класс, если распределить работу по числу учеников?»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3534013"/>
            <a:ext cx="777686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«Всей параллели 4-х классов поручено к </a:t>
            </a:r>
          </a:p>
          <a:p>
            <a:r>
              <a:rPr lang="ru-RU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 Мая навести порядок на школьном стадионе. Каждому ученику рассчитано убрать 25 м</a:t>
            </a:r>
          </a:p>
          <a:p>
            <a:r>
              <a:rPr lang="ru-RU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Правильно ли распределили работу между школьниками?»</a:t>
            </a:r>
            <a:endParaRPr lang="ru-RU" sz="3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Облако 3">
            <a:hlinkClick r:id="rId3" action="ppaction://hlinksldjump"/>
          </p:cNvPr>
          <p:cNvSpPr/>
          <p:nvPr/>
        </p:nvSpPr>
        <p:spPr>
          <a:xfrm>
            <a:off x="8100392" y="6165304"/>
            <a:ext cx="864096" cy="47667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800" y="5085184"/>
            <a:ext cx="95250" cy="238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881</TotalTime>
  <Words>717</Words>
  <Application>Microsoft Office PowerPoint</Application>
  <PresentationFormat>Экран (4:3)</PresentationFormat>
  <Paragraphs>112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Учитель</cp:lastModifiedBy>
  <cp:revision>83</cp:revision>
  <dcterms:created xsi:type="dcterms:W3CDTF">2017-02-05T08:18:39Z</dcterms:created>
  <dcterms:modified xsi:type="dcterms:W3CDTF">2017-11-17T14:02:15Z</dcterms:modified>
</cp:coreProperties>
</file>