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8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1584176"/>
          </a:xfrm>
        </p:spPr>
        <p:txBody>
          <a:bodyPr>
            <a:no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Две окружности касаются внешним образом в точке А. Прямая касается первой окружности в точке В, а второй в точке С.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А) Докажите, что треугольник АВС прямоугольный.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Б) Найдите площадь треугольника АВС, если радиусы окружностей 8 и 2.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8" name="Группа 37"/>
          <p:cNvGrpSpPr/>
          <p:nvPr/>
        </p:nvGrpSpPr>
        <p:grpSpPr>
          <a:xfrm>
            <a:off x="251520" y="1628800"/>
            <a:ext cx="4104456" cy="2880320"/>
            <a:chOff x="2123728" y="2060848"/>
            <a:chExt cx="4104456" cy="2880320"/>
          </a:xfrm>
        </p:grpSpPr>
        <p:cxnSp>
          <p:nvCxnSpPr>
            <p:cNvPr id="24" name="Прямая соединительная линия 23"/>
            <p:cNvCxnSpPr/>
            <p:nvPr/>
          </p:nvCxnSpPr>
          <p:spPr>
            <a:xfrm>
              <a:off x="2555776" y="2132856"/>
              <a:ext cx="3672408" cy="1224136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>
            <a:xfrm>
              <a:off x="4572000" y="3645024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A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364088" y="2771636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C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563888" y="2060848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059832" y="3645024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O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148064" y="3717032"/>
              <a:ext cx="5040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O</a:t>
              </a:r>
              <a:r>
                <a:rPr lang="en-US" sz="1200" b="1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sz="1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Полилиния 22"/>
            <p:cNvSpPr/>
            <p:nvPr/>
          </p:nvSpPr>
          <p:spPr>
            <a:xfrm rot="8023942">
              <a:off x="3636003" y="2570164"/>
              <a:ext cx="270588" cy="237728"/>
            </a:xfrm>
            <a:custGeom>
              <a:avLst/>
              <a:gdLst>
                <a:gd name="connsiteX0" fmla="*/ 0 w 270588"/>
                <a:gd name="connsiteY0" fmla="*/ 102637 h 223935"/>
                <a:gd name="connsiteX1" fmla="*/ 186613 w 270588"/>
                <a:gd name="connsiteY1" fmla="*/ 0 h 223935"/>
                <a:gd name="connsiteX2" fmla="*/ 270588 w 270588"/>
                <a:gd name="connsiteY2" fmla="*/ 223935 h 223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588" h="223935">
                  <a:moveTo>
                    <a:pt x="0" y="102637"/>
                  </a:moveTo>
                  <a:lnTo>
                    <a:pt x="186613" y="0"/>
                  </a:lnTo>
                  <a:lnTo>
                    <a:pt x="270588" y="223935"/>
                  </a:lnTo>
                </a:path>
              </a:pathLst>
            </a:custGeom>
            <a:ln w="158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7" name="Прямая соединительная линия 16"/>
            <p:cNvCxnSpPr/>
            <p:nvPr/>
          </p:nvCxnSpPr>
          <p:spPr>
            <a:xfrm>
              <a:off x="3419872" y="3717032"/>
              <a:ext cx="1800200" cy="0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 flipH="1">
              <a:off x="5220072" y="3068960"/>
              <a:ext cx="144016" cy="648072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Овал 15"/>
            <p:cNvSpPr/>
            <p:nvPr/>
          </p:nvSpPr>
          <p:spPr>
            <a:xfrm>
              <a:off x="2123728" y="2492896"/>
              <a:ext cx="2448272" cy="2448272"/>
            </a:xfrm>
            <a:prstGeom prst="ellipse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4572000" y="3068960"/>
              <a:ext cx="1296144" cy="1296144"/>
            </a:xfrm>
            <a:prstGeom prst="ellipse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4" name="Прямая соединительная линия 13"/>
            <p:cNvCxnSpPr/>
            <p:nvPr/>
          </p:nvCxnSpPr>
          <p:spPr>
            <a:xfrm>
              <a:off x="3626565" y="2492896"/>
              <a:ext cx="1728192" cy="576064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 flipH="1">
              <a:off x="3419872" y="2492896"/>
              <a:ext cx="216024" cy="1224136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Полилиния 32"/>
            <p:cNvSpPr/>
            <p:nvPr/>
          </p:nvSpPr>
          <p:spPr>
            <a:xfrm>
              <a:off x="5213173" y="3023118"/>
              <a:ext cx="104260" cy="261866"/>
            </a:xfrm>
            <a:custGeom>
              <a:avLst/>
              <a:gdLst>
                <a:gd name="connsiteX0" fmla="*/ 46653 w 121298"/>
                <a:gd name="connsiteY0" fmla="*/ 0 h 242596"/>
                <a:gd name="connsiteX1" fmla="*/ 0 w 121298"/>
                <a:gd name="connsiteY1" fmla="*/ 242596 h 242596"/>
                <a:gd name="connsiteX2" fmla="*/ 121298 w 121298"/>
                <a:gd name="connsiteY2" fmla="*/ 242596 h 242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298" h="242596">
                  <a:moveTo>
                    <a:pt x="46653" y="0"/>
                  </a:moveTo>
                  <a:lnTo>
                    <a:pt x="0" y="242596"/>
                  </a:lnTo>
                  <a:lnTo>
                    <a:pt x="121298" y="242596"/>
                  </a:lnTo>
                </a:path>
              </a:pathLst>
            </a:custGeom>
            <a:ln w="222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4" name="Прямая соединительная линия 33"/>
            <p:cNvCxnSpPr/>
            <p:nvPr/>
          </p:nvCxnSpPr>
          <p:spPr>
            <a:xfrm flipH="1">
              <a:off x="4572000" y="3068960"/>
              <a:ext cx="792088" cy="648072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/>
            <p:cNvCxnSpPr>
              <a:endCxn id="18" idx="2"/>
            </p:cNvCxnSpPr>
            <p:nvPr/>
          </p:nvCxnSpPr>
          <p:spPr>
            <a:xfrm>
              <a:off x="3635896" y="2492896"/>
              <a:ext cx="936104" cy="1224136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TextBox 38"/>
          <p:cNvSpPr txBox="1"/>
          <p:nvPr/>
        </p:nvSpPr>
        <p:spPr>
          <a:xfrm>
            <a:off x="4211960" y="1628800"/>
            <a:ext cx="493204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Доказательство: 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Так как окружности касаются внешним образом в точке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то точки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А, О, О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1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лежат на одной прямой.</a:t>
            </a:r>
          </a:p>
          <a:p>
            <a:pPr marL="342900" indent="-342900">
              <a:buAutoNum type="arabicPeriod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ВС –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касательная, значит, радиусы окружностей проведённые в точку касания перпендикулярны к ней.</a:t>
            </a:r>
          </a:p>
          <a:p>
            <a:pPr marL="342900" indent="-342900">
              <a:buAutoNum type="arabicPeriod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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ВС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,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СО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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ВС  ОВ  СО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1.</a:t>
            </a:r>
          </a:p>
          <a:p>
            <a:pPr marL="342900" indent="-342900">
              <a:buAutoNum type="arabicPeriod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ОВ  СО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1,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ОО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  <a:sym typeface="Symbol"/>
              </a:rPr>
              <a:t>1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- секущая,  1 и  2 –</a:t>
            </a:r>
          </a:p>
          <a:p>
            <a:pPr marL="342900" indent="-342900"/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внутренние односторонние,   1 +  2 =180.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547664" y="2996952"/>
            <a:ext cx="288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691680" y="2276872"/>
            <a:ext cx="288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267744" y="2996952"/>
            <a:ext cx="288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843808" y="3034276"/>
            <a:ext cx="288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203848" y="2708920"/>
            <a:ext cx="288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131840" y="2996952"/>
            <a:ext cx="288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483768" y="4437112"/>
            <a:ext cx="65527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5. 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АОВ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– равнобедренный(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ОВ = ОА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),   3 =  4.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 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АО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1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– равнобедренный(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О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1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С= О</a:t>
            </a:r>
            <a:r>
              <a:rPr lang="ru-RU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1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),   5 =  6.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6. 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ОАО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1 =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4 +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ВАС +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 5 = 180. 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3" name="Объект 52"/>
          <p:cNvGraphicFramePr>
            <a:graphicFrameLocks noChangeAspect="1"/>
          </p:cNvGraphicFramePr>
          <p:nvPr/>
        </p:nvGraphicFramePr>
        <p:xfrm>
          <a:off x="107504" y="5445224"/>
          <a:ext cx="2592288" cy="936104"/>
        </p:xfrm>
        <a:graphic>
          <a:graphicData uri="http://schemas.openxmlformats.org/presentationml/2006/ole">
            <p:oleObj spid="_x0000_s20481" name="Формула" r:id="rId3" imgW="1892160" imgH="660240" progId="Equation.3">
              <p:embed/>
            </p:oleObj>
          </a:graphicData>
        </a:graphic>
      </p:graphicFrame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2987824" y="5445224"/>
          <a:ext cx="2627312" cy="936625"/>
        </p:xfrm>
        <a:graphic>
          <a:graphicData uri="http://schemas.openxmlformats.org/presentationml/2006/ole">
            <p:oleObj spid="_x0000_s20482" name="Формула" r:id="rId4" imgW="1917360" imgH="660240" progId="Equation.3">
              <p:embed/>
            </p:oleObj>
          </a:graphicData>
        </a:graphic>
      </p:graphicFrame>
      <p:graphicFrame>
        <p:nvGraphicFramePr>
          <p:cNvPr id="54" name="Объект 53"/>
          <p:cNvGraphicFramePr>
            <a:graphicFrameLocks noChangeAspect="1"/>
          </p:cNvGraphicFramePr>
          <p:nvPr/>
        </p:nvGraphicFramePr>
        <p:xfrm>
          <a:off x="5796136" y="5373216"/>
          <a:ext cx="3168352" cy="1368152"/>
        </p:xfrm>
        <a:graphic>
          <a:graphicData uri="http://schemas.openxmlformats.org/presentationml/2006/ole">
            <p:oleObj spid="_x0000_s20483" name="Формула" r:id="rId5" imgW="2349360" imgH="104112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1584176"/>
          </a:xfrm>
        </p:spPr>
        <p:txBody>
          <a:bodyPr>
            <a:no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Две окружности касаются внешним образом в точке А. Прямая касается первой окружности в точке В, а второй в точке С.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А) Докажите, что треугольник АВС прямоугольный.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Б) Найдите площадь треугольника АВС, если радиусы окружностей 8 и 2.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35496" y="1916832"/>
            <a:ext cx="4104456" cy="2880320"/>
            <a:chOff x="2123728" y="2060848"/>
            <a:chExt cx="4104456" cy="2880320"/>
          </a:xfrm>
        </p:grpSpPr>
        <p:cxnSp>
          <p:nvCxnSpPr>
            <p:cNvPr id="24" name="Прямая соединительная линия 23"/>
            <p:cNvCxnSpPr/>
            <p:nvPr/>
          </p:nvCxnSpPr>
          <p:spPr>
            <a:xfrm>
              <a:off x="2555776" y="2132856"/>
              <a:ext cx="3672408" cy="1224136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>
            <a:xfrm>
              <a:off x="4572000" y="3645024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A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364088" y="2771636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C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563888" y="2060848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059832" y="3645024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O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148064" y="3717032"/>
              <a:ext cx="5040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O</a:t>
              </a:r>
              <a:r>
                <a:rPr lang="en-US" sz="1200" b="1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sz="1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Полилиния 22"/>
            <p:cNvSpPr/>
            <p:nvPr/>
          </p:nvSpPr>
          <p:spPr>
            <a:xfrm rot="8023942">
              <a:off x="3657200" y="2561108"/>
              <a:ext cx="245522" cy="237728"/>
            </a:xfrm>
            <a:custGeom>
              <a:avLst/>
              <a:gdLst>
                <a:gd name="connsiteX0" fmla="*/ 0 w 270588"/>
                <a:gd name="connsiteY0" fmla="*/ 102637 h 223935"/>
                <a:gd name="connsiteX1" fmla="*/ 186613 w 270588"/>
                <a:gd name="connsiteY1" fmla="*/ 0 h 223935"/>
                <a:gd name="connsiteX2" fmla="*/ 270588 w 270588"/>
                <a:gd name="connsiteY2" fmla="*/ 223935 h 223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588" h="223935">
                  <a:moveTo>
                    <a:pt x="0" y="102637"/>
                  </a:moveTo>
                  <a:lnTo>
                    <a:pt x="186613" y="0"/>
                  </a:lnTo>
                  <a:lnTo>
                    <a:pt x="270588" y="223935"/>
                  </a:lnTo>
                </a:path>
              </a:pathLst>
            </a:custGeom>
            <a:ln w="158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7" name="Прямая соединительная линия 16"/>
            <p:cNvCxnSpPr/>
            <p:nvPr/>
          </p:nvCxnSpPr>
          <p:spPr>
            <a:xfrm>
              <a:off x="3419872" y="3717032"/>
              <a:ext cx="1800200" cy="0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 flipH="1">
              <a:off x="5220072" y="3068960"/>
              <a:ext cx="144016" cy="648072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Овал 15"/>
            <p:cNvSpPr/>
            <p:nvPr/>
          </p:nvSpPr>
          <p:spPr>
            <a:xfrm>
              <a:off x="2123728" y="2492896"/>
              <a:ext cx="2448272" cy="2448272"/>
            </a:xfrm>
            <a:prstGeom prst="ellipse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4572000" y="3068960"/>
              <a:ext cx="1296144" cy="1296144"/>
            </a:xfrm>
            <a:prstGeom prst="ellipse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4" name="Прямая соединительная линия 13"/>
            <p:cNvCxnSpPr/>
            <p:nvPr/>
          </p:nvCxnSpPr>
          <p:spPr>
            <a:xfrm>
              <a:off x="3626565" y="2492896"/>
              <a:ext cx="1728192" cy="576064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 flipH="1">
              <a:off x="3419872" y="2492896"/>
              <a:ext cx="216024" cy="1224136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Полилиния 32"/>
            <p:cNvSpPr/>
            <p:nvPr/>
          </p:nvSpPr>
          <p:spPr>
            <a:xfrm>
              <a:off x="5213173" y="3023118"/>
              <a:ext cx="104260" cy="261866"/>
            </a:xfrm>
            <a:custGeom>
              <a:avLst/>
              <a:gdLst>
                <a:gd name="connsiteX0" fmla="*/ 46653 w 121298"/>
                <a:gd name="connsiteY0" fmla="*/ 0 h 242596"/>
                <a:gd name="connsiteX1" fmla="*/ 0 w 121298"/>
                <a:gd name="connsiteY1" fmla="*/ 242596 h 242596"/>
                <a:gd name="connsiteX2" fmla="*/ 121298 w 121298"/>
                <a:gd name="connsiteY2" fmla="*/ 242596 h 242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298" h="242596">
                  <a:moveTo>
                    <a:pt x="46653" y="0"/>
                  </a:moveTo>
                  <a:lnTo>
                    <a:pt x="0" y="242596"/>
                  </a:lnTo>
                  <a:lnTo>
                    <a:pt x="121298" y="242596"/>
                  </a:lnTo>
                </a:path>
              </a:pathLst>
            </a:custGeom>
            <a:ln w="222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4" name="Прямая соединительная линия 33"/>
            <p:cNvCxnSpPr/>
            <p:nvPr/>
          </p:nvCxnSpPr>
          <p:spPr>
            <a:xfrm flipH="1">
              <a:off x="4572000" y="3068960"/>
              <a:ext cx="792088" cy="648072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/>
            <p:cNvCxnSpPr>
              <a:endCxn id="18" idx="2"/>
            </p:cNvCxnSpPr>
            <p:nvPr/>
          </p:nvCxnSpPr>
          <p:spPr>
            <a:xfrm>
              <a:off x="3635896" y="2492896"/>
              <a:ext cx="936104" cy="1224136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19"/>
          <p:cNvSpPr txBox="1"/>
          <p:nvPr/>
        </p:nvSpPr>
        <p:spPr>
          <a:xfrm>
            <a:off x="899592" y="1556792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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АВС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 – прямоугольный.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6" name="Группа 75"/>
          <p:cNvGrpSpPr/>
          <p:nvPr/>
        </p:nvGrpSpPr>
        <p:grpSpPr>
          <a:xfrm>
            <a:off x="4139952" y="1412776"/>
            <a:ext cx="2520280" cy="3681700"/>
            <a:chOff x="5148064" y="1412776"/>
            <a:chExt cx="2520280" cy="3681700"/>
          </a:xfrm>
        </p:grpSpPr>
        <p:sp>
          <p:nvSpPr>
            <p:cNvPr id="21" name="Полилиния 20"/>
            <p:cNvSpPr/>
            <p:nvPr/>
          </p:nvSpPr>
          <p:spPr>
            <a:xfrm>
              <a:off x="5589037" y="2845837"/>
              <a:ext cx="1810139" cy="1838130"/>
            </a:xfrm>
            <a:custGeom>
              <a:avLst/>
              <a:gdLst>
                <a:gd name="connsiteX0" fmla="*/ 0 w 1810139"/>
                <a:gd name="connsiteY0" fmla="*/ 1838130 h 1838130"/>
                <a:gd name="connsiteX1" fmla="*/ 9330 w 1810139"/>
                <a:gd name="connsiteY1" fmla="*/ 9330 h 1838130"/>
                <a:gd name="connsiteX2" fmla="*/ 727787 w 1810139"/>
                <a:gd name="connsiteY2" fmla="*/ 0 h 1838130"/>
                <a:gd name="connsiteX3" fmla="*/ 1810139 w 1810139"/>
                <a:gd name="connsiteY3" fmla="*/ 1819469 h 1838130"/>
                <a:gd name="connsiteX4" fmla="*/ 0 w 1810139"/>
                <a:gd name="connsiteY4" fmla="*/ 1838130 h 183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0139" h="1838130">
                  <a:moveTo>
                    <a:pt x="0" y="1838130"/>
                  </a:moveTo>
                  <a:lnTo>
                    <a:pt x="9330" y="9330"/>
                  </a:lnTo>
                  <a:lnTo>
                    <a:pt x="727787" y="0"/>
                  </a:lnTo>
                  <a:lnTo>
                    <a:pt x="1810139" y="1819469"/>
                  </a:lnTo>
                  <a:lnTo>
                    <a:pt x="0" y="1838130"/>
                  </a:lnTo>
                  <a:close/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228184" y="4725144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8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796136" y="2492896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292080" y="4509120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В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308304" y="4571836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О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292080" y="2636912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148064" y="1412776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М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228184" y="2564904"/>
              <a:ext cx="5040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О</a:t>
              </a:r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8" name="Прямая соединительная линия 37"/>
            <p:cNvCxnSpPr/>
            <p:nvPr/>
          </p:nvCxnSpPr>
          <p:spPr>
            <a:xfrm flipV="1">
              <a:off x="5580112" y="3429000"/>
              <a:ext cx="1080120" cy="1224136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/>
            <p:nvPr/>
          </p:nvCxnSpPr>
          <p:spPr>
            <a:xfrm>
              <a:off x="5608105" y="2852936"/>
              <a:ext cx="1052127" cy="576064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/>
            <p:cNvSpPr txBox="1"/>
            <p:nvPr/>
          </p:nvSpPr>
          <p:spPr>
            <a:xfrm>
              <a:off x="6660232" y="3140968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45" name="Прямая соединительная линия 44"/>
            <p:cNvCxnSpPr/>
            <p:nvPr/>
          </p:nvCxnSpPr>
          <p:spPr>
            <a:xfrm flipH="1" flipV="1">
              <a:off x="6300192" y="2852936"/>
              <a:ext cx="72008" cy="1800200"/>
            </a:xfrm>
            <a:prstGeom prst="line">
              <a:avLst/>
            </a:prstGeom>
            <a:ln w="12700">
              <a:solidFill>
                <a:srgbClr val="00B050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6444208" y="2852936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6948264" y="3645024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8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6516216" y="4293096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6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5220072" y="3573016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8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53" name="Прямая соединительная линия 52"/>
            <p:cNvCxnSpPr/>
            <p:nvPr/>
          </p:nvCxnSpPr>
          <p:spPr>
            <a:xfrm flipH="1" flipV="1">
              <a:off x="5580112" y="1628800"/>
              <a:ext cx="18662" cy="1202109"/>
            </a:xfrm>
            <a:prstGeom prst="line">
              <a:avLst/>
            </a:prstGeom>
            <a:ln w="12700">
              <a:solidFill>
                <a:srgbClr val="00B050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Прямая соединительная линия 53"/>
            <p:cNvCxnSpPr/>
            <p:nvPr/>
          </p:nvCxnSpPr>
          <p:spPr>
            <a:xfrm flipH="1" flipV="1">
              <a:off x="5580112" y="1628800"/>
              <a:ext cx="720080" cy="1224136"/>
            </a:xfrm>
            <a:prstGeom prst="line">
              <a:avLst/>
            </a:prstGeom>
            <a:ln w="12700">
              <a:solidFill>
                <a:srgbClr val="00B050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Прямая соединительная линия 54"/>
            <p:cNvCxnSpPr/>
            <p:nvPr/>
          </p:nvCxnSpPr>
          <p:spPr>
            <a:xfrm>
              <a:off x="5580112" y="3429000"/>
              <a:ext cx="1080120" cy="0"/>
            </a:xfrm>
            <a:prstGeom prst="line">
              <a:avLst/>
            </a:prstGeom>
            <a:ln w="12700">
              <a:solidFill>
                <a:srgbClr val="00B050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xtBox 67"/>
            <p:cNvSpPr txBox="1"/>
            <p:nvPr/>
          </p:nvSpPr>
          <p:spPr>
            <a:xfrm>
              <a:off x="5220072" y="3212976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Н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0" name="Полилиния 69"/>
            <p:cNvSpPr/>
            <p:nvPr/>
          </p:nvSpPr>
          <p:spPr>
            <a:xfrm>
              <a:off x="5598367" y="3424335"/>
              <a:ext cx="158621" cy="177281"/>
            </a:xfrm>
            <a:custGeom>
              <a:avLst/>
              <a:gdLst>
                <a:gd name="connsiteX0" fmla="*/ 158621 w 158621"/>
                <a:gd name="connsiteY0" fmla="*/ 0 h 177281"/>
                <a:gd name="connsiteX1" fmla="*/ 149290 w 158621"/>
                <a:gd name="connsiteY1" fmla="*/ 177281 h 177281"/>
                <a:gd name="connsiteX2" fmla="*/ 0 w 158621"/>
                <a:gd name="connsiteY2" fmla="*/ 177281 h 177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8621" h="177281">
                  <a:moveTo>
                    <a:pt x="158621" y="0"/>
                  </a:moveTo>
                  <a:lnTo>
                    <a:pt x="149290" y="177281"/>
                  </a:lnTo>
                  <a:lnTo>
                    <a:pt x="0" y="177281"/>
                  </a:lnTo>
                </a:path>
              </a:pathLst>
            </a:custGeom>
            <a:ln w="222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4895528" y="1628800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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BMO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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CMO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1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по двум углам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)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, к = ¼. 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3" name="Объект 72"/>
          <p:cNvGraphicFramePr>
            <a:graphicFrameLocks noChangeAspect="1"/>
          </p:cNvGraphicFramePr>
          <p:nvPr/>
        </p:nvGraphicFramePr>
        <p:xfrm>
          <a:off x="5724128" y="1988840"/>
          <a:ext cx="1944216" cy="792088"/>
        </p:xfrm>
        <a:graphic>
          <a:graphicData uri="http://schemas.openxmlformats.org/presentationml/2006/ole">
            <p:oleObj spid="_x0000_s34819" name="Формула" r:id="rId3" imgW="1346040" imgH="660240" progId="Equation.3">
              <p:embed/>
            </p:oleObj>
          </a:graphicData>
        </a:graphic>
      </p:graphicFrame>
      <p:sp>
        <p:nvSpPr>
          <p:cNvPr id="74" name="TextBox 73"/>
          <p:cNvSpPr txBox="1"/>
          <p:nvPr/>
        </p:nvSpPr>
        <p:spPr>
          <a:xfrm>
            <a:off x="179512" y="4797152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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Н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M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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CMO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1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по двум углам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)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5" name="Объект 74"/>
          <p:cNvGraphicFramePr>
            <a:graphicFrameLocks noChangeAspect="1"/>
          </p:cNvGraphicFramePr>
          <p:nvPr/>
        </p:nvGraphicFramePr>
        <p:xfrm>
          <a:off x="323528" y="5157192"/>
          <a:ext cx="3379788" cy="1546225"/>
        </p:xfrm>
        <a:graphic>
          <a:graphicData uri="http://schemas.openxmlformats.org/presentationml/2006/ole">
            <p:oleObj spid="_x0000_s34820" name="Формула" r:id="rId4" imgW="2044440" imgH="1168200" progId="Equation.3">
              <p:embed/>
            </p:oleObj>
          </a:graphicData>
        </a:graphic>
      </p:graphicFrame>
      <p:graphicFrame>
        <p:nvGraphicFramePr>
          <p:cNvPr id="77" name="Объект 76"/>
          <p:cNvGraphicFramePr>
            <a:graphicFrameLocks noChangeAspect="1"/>
          </p:cNvGraphicFramePr>
          <p:nvPr/>
        </p:nvGraphicFramePr>
        <p:xfrm>
          <a:off x="5004048" y="5301208"/>
          <a:ext cx="2448272" cy="1368152"/>
        </p:xfrm>
        <a:graphic>
          <a:graphicData uri="http://schemas.openxmlformats.org/presentationml/2006/ole">
            <p:oleObj spid="_x0000_s34821" name="Формула" r:id="rId5" imgW="1447560" imgH="81252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186</Words>
  <Application>Microsoft Office PowerPoint</Application>
  <PresentationFormat>Экран (4:3)</PresentationFormat>
  <Paragraphs>44</Paragraphs>
  <Slides>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4" baseType="lpstr">
      <vt:lpstr>Тема Office</vt:lpstr>
      <vt:lpstr>Формула</vt:lpstr>
      <vt:lpstr>    Две окружности касаются внешним образом в точке А. Прямая касается первой окружности в точке В, а второй в точке С.  А) Докажите, что треугольник АВС прямоугольный.  Б) Найдите площадь треугольника АВС, если радиусы окружностей 8 и 2.   </vt:lpstr>
      <vt:lpstr>   Две окружности касаются внешним образом в точке А. Прямая касается первой окружности в точке В, а второй в точке С.  А) Докажите, что треугольник АВС прямоугольный.  Б) Найдите площадь треугольника АВС, если радиусы окружностей 8 и 2.  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serg</dc:creator>
  <cp:lastModifiedBy>serg</cp:lastModifiedBy>
  <cp:revision>31</cp:revision>
  <dcterms:created xsi:type="dcterms:W3CDTF">2015-01-10T08:13:56Z</dcterms:created>
  <dcterms:modified xsi:type="dcterms:W3CDTF">2017-11-17T12:31:47Z</dcterms:modified>
</cp:coreProperties>
</file>