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480A9-CB07-453D-B0ED-C0215FB96DFD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FB538-CA8F-415B-BC56-F51BB68D9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1%81%D1%82%D0%BE%D1%80%D0%B8%D1%8F" TargetMode="External"/><Relationship Id="rId3" Type="http://schemas.openxmlformats.org/officeDocument/2006/relationships/hyperlink" Target="https://ru.wikipedia.org/wiki/%D0%9C%D1%8B%D1%88%D0%BB%D0%B5%D0%BD%D0%B8%D0%B5_(%D0%BF%D1%81%D0%B8%D1%85%D0%BE%D0%BB%D0%BE%D0%B3%D0%B8%D1%8F)" TargetMode="External"/><Relationship Id="rId7" Type="http://schemas.openxmlformats.org/officeDocument/2006/relationships/hyperlink" Target="https://ru.wikipedia.org/wiki/%D0%A5%D0%B8%D0%BC%D0%B8%D1%87%D0%B5%D1%81%D0%BA%D0%B8%D0%B5_%D1%8D%D0%BB%D0%B5%D0%BC%D0%B5%D0%BD%D1%82%D1%8B" TargetMode="External"/><Relationship Id="rId2" Type="http://schemas.openxmlformats.org/officeDocument/2006/relationships/hyperlink" Target="https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0%D0%B0%D1%81%D1%82%D0%B5%D0%BD%D0%B8%D1%8F" TargetMode="External"/><Relationship Id="rId5" Type="http://schemas.openxmlformats.org/officeDocument/2006/relationships/hyperlink" Target="https://ru.wikipedia.org/wiki/%D0%96%D0%B8%D0%B2%D0%BE%D1%82%D0%BD%D1%8B%D0%B5" TargetMode="External"/><Relationship Id="rId4" Type="http://schemas.openxmlformats.org/officeDocument/2006/relationships/hyperlink" Target="https://ru.wikipedia.org/wiki/%D0%9A%D0%BB%D0%B0%D1%81%D1%81%D0%B8%D1%84%D0%B8%D0%BA%D0%B0%D1%86%D0%B8%D1%8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Систематизация планиметрических знаний при решении задач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ФГКОУ «Пермское военное суворовское училище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Министерства обороны  РФ»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49411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Преподаватель математики: Медведева Л.П.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60932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18 ноября 2017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Систематизация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Греческий язык"/>
              </a:rPr>
              <a:t>греч.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systema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целое, состоящее из частей)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Мышление (психология)"/>
              </a:rPr>
              <a:t>мыслительная 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ходе которой исследуемые объекты организуются в некую систему на базе выбранного принципа.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основных видов систематизации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Классификация"/>
              </a:rPr>
              <a:t>классификация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т.е. распределение объектов согласно группам подобия и различия между ними (например, классификация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Животные"/>
              </a:rPr>
              <a:t>животных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Растения"/>
              </a:rPr>
              <a:t>растений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Химические элементы"/>
              </a:rPr>
              <a:t>химических элементов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К систематизации приводит, кроме того, формирование причинно-следственных взаимоотношений между изучаемыми фактами (к примеру, в курсе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tooltip="История"/>
              </a:rPr>
              <a:t>истории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вычленение основных единиц материала, что даёт возможность рассматривать определенный объект как часть единой системы.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каких этапах можно проводить систематизацию знаний?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363272" cy="4209331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повторения изученного материала.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обобщения определённой темы.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изучения нового материала.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постановки учебной задачи.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подготовки к аттестации.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этапе подготовки к олимпиадам.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Систематизация по теме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Геометрия отрезка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Геометрия окружности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Углы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Геометрия треугольника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Геометрия четырёхугольника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Площади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Отрезки и окружность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Подобие и равенство треугольников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решения задач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119     В равнобедренном треугольнике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DEK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основанием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=16 см отрезок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биссектриса,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DEF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43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 Найдите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KF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DEK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EFD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49484" y="3284984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2513" y="2132856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Разносторонний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22513" y="270892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Равносторонний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2513" y="3284984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Равнобедренный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6916" y="270892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Боковые стороны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6916" y="3284984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652120" y="3501008"/>
            <a:ext cx="360040" cy="0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097156" y="3501008"/>
            <a:ext cx="360040" cy="0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924945" y="414908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Отрезок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3094516" y="4346442"/>
            <a:ext cx="360040" cy="0"/>
          </a:xfrm>
          <a:prstGeom prst="straightConnector1">
            <a:avLst/>
          </a:prstGeom>
          <a:ln w="254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522513" y="414908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Биссектриса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22513" y="4725144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22513" y="531723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Медиана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84168" y="4149080"/>
            <a:ext cx="2088232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789647" y="4581128"/>
            <a:ext cx="360040" cy="20882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Тупой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89547" y="4581128"/>
            <a:ext cx="432048" cy="20882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061455" y="4581128"/>
            <a:ext cx="360040" cy="20882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119     В равнобедренном треугольнике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DEK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основанием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=16 см отрезок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биссектриса,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DEF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43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 Найдите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KF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DEK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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EFD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923928" y="2204864"/>
            <a:ext cx="1800200" cy="2736304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88024" y="486916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1488" y="471845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177281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479715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>
            <a:stCxn id="6" idx="2"/>
            <a:endCxn id="3" idx="3"/>
          </p:cNvCxnSpPr>
          <p:nvPr/>
        </p:nvCxnSpPr>
        <p:spPr>
          <a:xfrm>
            <a:off x="4824028" y="2234481"/>
            <a:ext cx="0" cy="270668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220072" y="4797152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76056" y="4831836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355976" y="4797152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39952" y="4797152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48064" y="3429000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83968" y="3429000"/>
            <a:ext cx="216024" cy="21602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39552" y="1844824"/>
            <a:ext cx="367240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равнобедренного треугольника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1844824"/>
            <a:ext cx="367240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 биссектрисы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треугольника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4644008" y="2852936"/>
            <a:ext cx="167951" cy="113523"/>
          </a:xfrm>
          <a:custGeom>
            <a:avLst/>
            <a:gdLst>
              <a:gd name="connsiteX0" fmla="*/ 0 w 167951"/>
              <a:gd name="connsiteY0" fmla="*/ 0 h 113523"/>
              <a:gd name="connsiteX1" fmla="*/ 0 w 167951"/>
              <a:gd name="connsiteY1" fmla="*/ 55984 h 113523"/>
              <a:gd name="connsiteX2" fmla="*/ 0 w 167951"/>
              <a:gd name="connsiteY2" fmla="*/ 55984 h 113523"/>
              <a:gd name="connsiteX3" fmla="*/ 18661 w 167951"/>
              <a:gd name="connsiteY3" fmla="*/ 93307 h 113523"/>
              <a:gd name="connsiteX4" fmla="*/ 46653 w 167951"/>
              <a:gd name="connsiteY4" fmla="*/ 102637 h 113523"/>
              <a:gd name="connsiteX5" fmla="*/ 102637 w 167951"/>
              <a:gd name="connsiteY5" fmla="*/ 111968 h 113523"/>
              <a:gd name="connsiteX6" fmla="*/ 167951 w 167951"/>
              <a:gd name="connsiteY6" fmla="*/ 111968 h 113523"/>
              <a:gd name="connsiteX7" fmla="*/ 167951 w 167951"/>
              <a:gd name="connsiteY7" fmla="*/ 111968 h 1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951" h="113523">
                <a:moveTo>
                  <a:pt x="0" y="0"/>
                </a:moveTo>
                <a:lnTo>
                  <a:pt x="0" y="55984"/>
                </a:lnTo>
                <a:lnTo>
                  <a:pt x="0" y="55984"/>
                </a:lnTo>
                <a:cubicBezTo>
                  <a:pt x="3110" y="62204"/>
                  <a:pt x="10886" y="85532"/>
                  <a:pt x="18661" y="93307"/>
                </a:cubicBezTo>
                <a:cubicBezTo>
                  <a:pt x="26436" y="101082"/>
                  <a:pt x="32657" y="99527"/>
                  <a:pt x="46653" y="102637"/>
                </a:cubicBezTo>
                <a:cubicBezTo>
                  <a:pt x="60649" y="105747"/>
                  <a:pt x="82421" y="110413"/>
                  <a:pt x="102637" y="111968"/>
                </a:cubicBezTo>
                <a:cubicBezTo>
                  <a:pt x="122853" y="113523"/>
                  <a:pt x="167951" y="111968"/>
                  <a:pt x="167951" y="111968"/>
                </a:cubicBezTo>
                <a:lnTo>
                  <a:pt x="167951" y="111968"/>
                </a:lnTo>
              </a:path>
            </a:pathLst>
          </a:cu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4860032" y="2852936"/>
            <a:ext cx="197498" cy="110412"/>
          </a:xfrm>
          <a:custGeom>
            <a:avLst/>
            <a:gdLst>
              <a:gd name="connsiteX0" fmla="*/ 0 w 197498"/>
              <a:gd name="connsiteY0" fmla="*/ 24882 h 110412"/>
              <a:gd name="connsiteX1" fmla="*/ 102637 w 197498"/>
              <a:gd name="connsiteY1" fmla="*/ 108857 h 110412"/>
              <a:gd name="connsiteX2" fmla="*/ 186612 w 197498"/>
              <a:gd name="connsiteY2" fmla="*/ 15551 h 110412"/>
              <a:gd name="connsiteX3" fmla="*/ 167951 w 197498"/>
              <a:gd name="connsiteY3" fmla="*/ 15551 h 110412"/>
              <a:gd name="connsiteX4" fmla="*/ 167951 w 197498"/>
              <a:gd name="connsiteY4" fmla="*/ 15551 h 11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498" h="110412">
                <a:moveTo>
                  <a:pt x="0" y="24882"/>
                </a:moveTo>
                <a:cubicBezTo>
                  <a:pt x="35767" y="67647"/>
                  <a:pt x="71535" y="110412"/>
                  <a:pt x="102637" y="108857"/>
                </a:cubicBezTo>
                <a:cubicBezTo>
                  <a:pt x="133739" y="107302"/>
                  <a:pt x="175726" y="31102"/>
                  <a:pt x="186612" y="15551"/>
                </a:cubicBezTo>
                <a:cubicBezTo>
                  <a:pt x="197498" y="0"/>
                  <a:pt x="167951" y="15551"/>
                  <a:pt x="167951" y="15551"/>
                </a:cubicBezTo>
                <a:lnTo>
                  <a:pt x="167951" y="15551"/>
                </a:lnTo>
              </a:path>
            </a:pathLst>
          </a:cu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140968"/>
            <a:ext cx="3672000" cy="576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Свойство равнобедренного треугольника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4544008" y="4674637"/>
            <a:ext cx="270588" cy="270587"/>
          </a:xfrm>
          <a:custGeom>
            <a:avLst/>
            <a:gdLst>
              <a:gd name="connsiteX0" fmla="*/ 270588 w 270588"/>
              <a:gd name="connsiteY0" fmla="*/ 0 h 270587"/>
              <a:gd name="connsiteX1" fmla="*/ 9331 w 270588"/>
              <a:gd name="connsiteY1" fmla="*/ 0 h 270587"/>
              <a:gd name="connsiteX2" fmla="*/ 0 w 270588"/>
              <a:gd name="connsiteY2" fmla="*/ 270587 h 27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588" h="270587">
                <a:moveTo>
                  <a:pt x="270588" y="0"/>
                </a:moveTo>
                <a:lnTo>
                  <a:pt x="9331" y="0"/>
                </a:lnTo>
                <a:lnTo>
                  <a:pt x="0" y="270587"/>
                </a:lnTo>
              </a:path>
            </a:pathLst>
          </a:cu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18" grpId="0" animBg="1"/>
      <p:bldP spid="19" grpId="0" animBg="1"/>
      <p:bldP spid="22" grpId="0" animBg="1"/>
      <p:bldP spid="25" grpId="0" animBg="1"/>
      <p:bldP spid="28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702    В окружность вписан треугольник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так, что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диаметр окружности. Найдите углы треугольника, если </a:t>
            </a:r>
            <a:r>
              <a:rPr lang="ru-RU" sz="2800" b="1" dirty="0" smtClean="0">
                <a:latin typeface="Arial Unicode MS"/>
                <a:ea typeface="Arial Unicode MS"/>
                <a:cs typeface="Arial Unicode MS"/>
              </a:rPr>
              <a:t>‿ </a:t>
            </a:r>
            <a:r>
              <a:rPr lang="ru-RU" sz="2800" b="1" i="1" dirty="0" smtClean="0">
                <a:latin typeface="Arial Unicode MS"/>
                <a:ea typeface="Arial Unicode MS"/>
                <a:cs typeface="Arial Unicode MS"/>
              </a:rPr>
              <a:t>ВС</a:t>
            </a:r>
            <a:r>
              <a:rPr lang="ru-RU" sz="2800" b="1" dirty="0" smtClean="0">
                <a:latin typeface="Arial Unicode MS"/>
                <a:ea typeface="Arial Unicode MS"/>
                <a:cs typeface="Arial Unicode MS"/>
              </a:rPr>
              <a:t> =134</a:t>
            </a:r>
            <a:r>
              <a:rPr lang="ru-RU" sz="2800" b="1" dirty="0" smtClean="0">
                <a:latin typeface="Arial Unicode MS"/>
                <a:ea typeface="Arial Unicode MS"/>
                <a:cs typeface="Arial Unicode MS"/>
                <a:sym typeface="Symbol"/>
              </a:rPr>
              <a:t>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9168" y="4869200"/>
            <a:ext cx="2088000" cy="36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Дуга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916832"/>
            <a:ext cx="2088000" cy="36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Треугольник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85191" y="2564904"/>
            <a:ext cx="360000" cy="20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Диаметр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81728" y="2564904"/>
            <a:ext cx="360040" cy="29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Центральный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57592" y="2564904"/>
            <a:ext cx="360000" cy="29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Вписанный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1916832"/>
            <a:ext cx="2088000" cy="36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1916832"/>
            <a:ext cx="2088000" cy="36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05271" y="2564904"/>
            <a:ext cx="360000" cy="20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Хорда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25351" y="2564904"/>
            <a:ext cx="360000" cy="208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Радиус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77076" y="2564904"/>
            <a:ext cx="360000" cy="36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Тупоугольный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48984" y="2564904"/>
            <a:ext cx="360000" cy="36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Прямоугольный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20892" y="2564904"/>
            <a:ext cx="360000" cy="36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Остроугольный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702.    В окружность вписан треугольник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так, что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диаметр окружности. Найдите углы треугольника, если </a:t>
            </a:r>
            <a:r>
              <a:rPr lang="ru-RU" sz="2800" b="1" dirty="0" smtClean="0">
                <a:latin typeface="Arial Unicode MS"/>
                <a:ea typeface="Arial Unicode MS"/>
                <a:cs typeface="Arial Unicode MS"/>
              </a:rPr>
              <a:t>‿ </a:t>
            </a:r>
            <a:r>
              <a:rPr lang="ru-RU" sz="2800" b="1" i="1" dirty="0" smtClean="0">
                <a:latin typeface="Times New Roman" pitchFamily="18" charset="0"/>
                <a:ea typeface="Arial Unicode MS"/>
                <a:cs typeface="Times New Roman" pitchFamily="18" charset="0"/>
              </a:rPr>
              <a:t>ВС</a:t>
            </a:r>
            <a:r>
              <a:rPr lang="ru-RU" sz="2800" b="1" dirty="0" smtClean="0">
                <a:latin typeface="Arial Unicode MS"/>
                <a:ea typeface="Arial Unicode MS"/>
                <a:cs typeface="Arial Unicode MS"/>
              </a:rPr>
              <a:t> = </a:t>
            </a:r>
            <a:r>
              <a:rPr lang="ru-RU" sz="2800" b="1" dirty="0" smtClean="0">
                <a:latin typeface="Times New Roman" pitchFamily="18" charset="0"/>
                <a:ea typeface="Arial Unicode MS"/>
                <a:cs typeface="Times New Roman" pitchFamily="18" charset="0"/>
              </a:rPr>
              <a:t>134</a:t>
            </a:r>
            <a:r>
              <a:rPr lang="ru-RU" sz="2800" b="1" dirty="0" smtClean="0">
                <a:latin typeface="Times New Roman" pitchFamily="18" charset="0"/>
                <a:ea typeface="Arial Unicode MS"/>
                <a:cs typeface="Times New Roman" pitchFamily="18" charset="0"/>
                <a:sym typeface="Symbol"/>
              </a:rPr>
              <a:t>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915816" y="2348880"/>
            <a:ext cx="3023118" cy="3023118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7619255">
            <a:off x="3546011" y="2650001"/>
            <a:ext cx="1747481" cy="2459418"/>
          </a:xfrm>
          <a:prstGeom prst="rtTriangl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707904" y="198884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0152" y="357301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3768" y="357301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4418653" y="3817033"/>
          <a:ext cx="114300" cy="114300"/>
        </p:xfrm>
        <a:graphic>
          <a:graphicData uri="http://schemas.openxmlformats.org/presentationml/2006/ole">
            <p:oleObj spid="_x0000_s2050" name="Формула" r:id="rId3" imgW="114120" imgH="114120" progId="Equation.3">
              <p:embed/>
            </p:oleObj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076056" y="1772816"/>
            <a:ext cx="3960000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треугольник вписан в окружность, 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1772816"/>
            <a:ext cx="3960000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сторона треугольника является диаметром окружности,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1772816"/>
            <a:ext cx="3960000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задана дуга окружности, 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82747" y="1772816"/>
            <a:ext cx="3960000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известны два угла треугольника, 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21" grpId="0"/>
      <p:bldP spid="22" grpId="0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376</Words>
  <Application>Microsoft Office PowerPoint</Application>
  <PresentationFormat>Экран (4:3)</PresentationFormat>
  <Paragraphs>70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Формула</vt:lpstr>
      <vt:lpstr>Систематизация планиметрических знаний при решении задач</vt:lpstr>
      <vt:lpstr>Слайд 2</vt:lpstr>
      <vt:lpstr>На каких этапах можно проводить систематизацию знаний?</vt:lpstr>
      <vt:lpstr>Систематизация по теме</vt:lpstr>
      <vt:lpstr>№ 119     В равнобедренном треугольнике DEK c основанием DK =16 см отрезок EF – биссектриса, DEF = 43. Найдите KF, DEK, EFD.</vt:lpstr>
      <vt:lpstr>№ 119     В равнобедренном треугольнике DEK c основанием DK =16 см отрезок EF – биссектриса, DEF = 43. Найдите KF, DEK, EFD.</vt:lpstr>
      <vt:lpstr>№ 702    В окружность вписан треугольник АВС так, что АВ – диаметр окружности. Найдите углы треугольника, если ‿ ВС =134.</vt:lpstr>
      <vt:lpstr>№ 702.    В окружность вписан треугольник АВС так, что АВ – диаметр окружности. Найдите углы треугольника, если ‿ ВС = 134.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9</cp:revision>
  <dcterms:created xsi:type="dcterms:W3CDTF">2017-11-16T14:56:45Z</dcterms:created>
  <dcterms:modified xsi:type="dcterms:W3CDTF">2017-11-17T16:50:34Z</dcterms:modified>
</cp:coreProperties>
</file>