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304" r:id="rId3"/>
    <p:sldId id="262" r:id="rId4"/>
    <p:sldId id="271" r:id="rId5"/>
    <p:sldId id="272" r:id="rId6"/>
    <p:sldId id="291" r:id="rId7"/>
    <p:sldId id="298" r:id="rId8"/>
    <p:sldId id="300" r:id="rId9"/>
    <p:sldId id="301" r:id="rId10"/>
    <p:sldId id="302" r:id="rId11"/>
    <p:sldId id="29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000"/>
    <a:srgbClr val="FFA41D"/>
    <a:srgbClr val="00C8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7571D-1981-4A9D-9099-36FB59CF4E18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D636B-2052-4268-9B0B-AA70D8DE4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8931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837A-C30E-464F-BC54-8EAF2B134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E6585-2FEF-49BE-B94E-3805A5D82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1B12B-0E5C-44F4-BD01-49CCC9119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BFA86-E625-476E-AD85-0742217F2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8ABD1-E3F6-4427-B54B-274FE274A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7E822-470D-4EC5-9B8C-25C0FC7F2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7D4E6-F9CC-4524-86B2-80D13235B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D2A31-D8D2-432F-9952-6371E4C9F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E243D-2BFC-4E65-8B44-7BD5D175A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028B8-D703-4D05-8BF6-15908FA58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CBB7F-34B2-4A77-8CDC-868D53E6B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4F7CC-CBBC-4C8C-A495-0C13A4BB9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71DA7-DBC9-4376-98F2-0D72D7B72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b="1">
          <a:solidFill>
            <a:srgbClr val="16151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6151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6151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6151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6151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6151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6151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6151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6151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accent4">
                    <a:lumMod val="50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E5B4FE28-99CC-4519-85A3-1BBF915DD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 b="1">
          <a:solidFill>
            <a:srgbClr val="16151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rgbClr val="16151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rgbClr val="16151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rgbClr val="16151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6151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6151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6151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6151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6151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nstudio.ru/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slide" Target="slide7.xml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 задач по теме «Площади»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тренажер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4149080"/>
            <a:ext cx="3384376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«Гимназия №1»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математики Медведева Людмила Петровна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116632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презентаций «Интерактивная мозаика»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http://pedsovet.su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6021288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Пермь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2013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06874" cy="113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9531" y="3244334"/>
            <a:ext cx="2584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hlinkClick r:id="rId2"/>
              </a:rPr>
              <a:t>http://www.fanstudio.ru/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5707" y="292494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65707" y="3861048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2,5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81729" y="472514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373216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071538" y="1071546"/>
            <a:ext cx="5715040" cy="4237996"/>
            <a:chOff x="1071538" y="1071546"/>
            <a:chExt cx="5715040" cy="4237996"/>
          </a:xfrm>
        </p:grpSpPr>
        <p:sp>
          <p:nvSpPr>
            <p:cNvPr id="6" name="Полилиния 5"/>
            <p:cNvSpPr/>
            <p:nvPr/>
          </p:nvSpPr>
          <p:spPr>
            <a:xfrm>
              <a:off x="1454727" y="1641764"/>
              <a:ext cx="4987637" cy="3106881"/>
            </a:xfrm>
            <a:custGeom>
              <a:avLst/>
              <a:gdLst>
                <a:gd name="connsiteX0" fmla="*/ 0 w 4987637"/>
                <a:gd name="connsiteY0" fmla="*/ 3086100 h 3106881"/>
                <a:gd name="connsiteX1" fmla="*/ 4987637 w 4987637"/>
                <a:gd name="connsiteY1" fmla="*/ 3106881 h 3106881"/>
                <a:gd name="connsiteX2" fmla="*/ 3429000 w 4987637"/>
                <a:gd name="connsiteY2" fmla="*/ 0 h 3106881"/>
                <a:gd name="connsiteX3" fmla="*/ 0 w 4987637"/>
                <a:gd name="connsiteY3" fmla="*/ 3086100 h 310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7637" h="3106881">
                  <a:moveTo>
                    <a:pt x="0" y="3086100"/>
                  </a:moveTo>
                  <a:lnTo>
                    <a:pt x="4987637" y="3106881"/>
                  </a:lnTo>
                  <a:lnTo>
                    <a:pt x="3429000" y="0"/>
                  </a:lnTo>
                  <a:lnTo>
                    <a:pt x="0" y="3086100"/>
                  </a:lnTo>
                  <a:close/>
                </a:path>
              </a:pathLst>
            </a:custGeom>
            <a:solidFill>
              <a:srgbClr val="FFA41D"/>
            </a:solidFill>
            <a:ln w="38100">
              <a:solidFill>
                <a:srgbClr val="00206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71538" y="457200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86314" y="107154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29388" y="457200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Прямая соединительная линия 10"/>
            <p:cNvCxnSpPr>
              <a:stCxn id="6" idx="2"/>
            </p:cNvCxnSpPr>
            <p:nvPr/>
          </p:nvCxnSpPr>
          <p:spPr>
            <a:xfrm flipH="1">
              <a:off x="3857620" y="1641764"/>
              <a:ext cx="1026107" cy="3073120"/>
            </a:xfrm>
            <a:prstGeom prst="line">
              <a:avLst/>
            </a:prstGeom>
            <a:ln w="38100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2857488" y="4643446"/>
              <a:ext cx="142876" cy="142876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5000628" y="4643446"/>
              <a:ext cx="142876" cy="142876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786182" y="4786322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57158" y="42860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BKC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медиана. Найдите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35954"/>
              <a:gd name="adj2" fmla="val 49311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29188"/>
              <a:gd name="adj2" fmla="val 49311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50697"/>
              <a:gd name="adj2" fmla="val 33265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95736" y="5373216"/>
            <a:ext cx="5286412" cy="928694"/>
          </a:xfrm>
          <a:prstGeom prst="rect">
            <a:avLst/>
          </a:prstGeom>
          <a:solidFill>
            <a:srgbClr val="FFA41D"/>
          </a:solidFill>
          <a:ln w="41275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Медиана треугольника делит его на два равновеликих треугольника.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251520" y="6046641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4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5707" y="2852936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65707" y="3789040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65707" y="472514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07900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14290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30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делит отрезок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отношении 5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6, считая от точки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Найдите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DBF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142976" y="1785926"/>
            <a:ext cx="6429420" cy="3533499"/>
            <a:chOff x="1142976" y="1785926"/>
            <a:chExt cx="6429420" cy="3533499"/>
          </a:xfrm>
        </p:grpSpPr>
        <p:sp>
          <p:nvSpPr>
            <p:cNvPr id="9" name="TextBox 8"/>
            <p:cNvSpPr txBox="1"/>
            <p:nvPr/>
          </p:nvSpPr>
          <p:spPr>
            <a:xfrm>
              <a:off x="1142976" y="4572008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1469571" y="1785926"/>
              <a:ext cx="6102825" cy="3533499"/>
              <a:chOff x="1469571" y="1785926"/>
              <a:chExt cx="6102825" cy="3533499"/>
            </a:xfrm>
          </p:grpSpPr>
          <p:sp>
            <p:nvSpPr>
              <p:cNvPr id="7" name="Полилиния 6"/>
              <p:cNvSpPr/>
              <p:nvPr/>
            </p:nvSpPr>
            <p:spPr>
              <a:xfrm>
                <a:off x="1469571" y="2231571"/>
                <a:ext cx="5602759" cy="2536372"/>
              </a:xfrm>
              <a:custGeom>
                <a:avLst/>
                <a:gdLst>
                  <a:gd name="connsiteX0" fmla="*/ 0 w 5606143"/>
                  <a:gd name="connsiteY0" fmla="*/ 2525486 h 2536372"/>
                  <a:gd name="connsiteX1" fmla="*/ 5606143 w 5606143"/>
                  <a:gd name="connsiteY1" fmla="*/ 2536372 h 2536372"/>
                  <a:gd name="connsiteX2" fmla="*/ 3156858 w 5606143"/>
                  <a:gd name="connsiteY2" fmla="*/ 0 h 2536372"/>
                  <a:gd name="connsiteX3" fmla="*/ 0 w 5606143"/>
                  <a:gd name="connsiteY3" fmla="*/ 2525486 h 253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6143" h="2536372">
                    <a:moveTo>
                      <a:pt x="0" y="2525486"/>
                    </a:moveTo>
                    <a:lnTo>
                      <a:pt x="5606143" y="2536372"/>
                    </a:lnTo>
                    <a:lnTo>
                      <a:pt x="3156858" y="0"/>
                    </a:lnTo>
                    <a:lnTo>
                      <a:pt x="0" y="2525486"/>
                    </a:lnTo>
                    <a:close/>
                  </a:path>
                </a:pathLst>
              </a:custGeom>
              <a:solidFill>
                <a:srgbClr val="FFC000"/>
              </a:solidFill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29124" y="178592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000892" y="464344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3714744" y="2242457"/>
                <a:ext cx="911685" cy="2543865"/>
              </a:xfrm>
              <a:custGeom>
                <a:avLst/>
                <a:gdLst>
                  <a:gd name="connsiteX0" fmla="*/ 772886 w 772886"/>
                  <a:gd name="connsiteY0" fmla="*/ 0 h 2558143"/>
                  <a:gd name="connsiteX1" fmla="*/ 0 w 772886"/>
                  <a:gd name="connsiteY1" fmla="*/ 2558143 h 255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2886" h="2558143">
                    <a:moveTo>
                      <a:pt x="772886" y="0"/>
                    </a:moveTo>
                    <a:lnTo>
                      <a:pt x="0" y="2558143"/>
                    </a:lnTo>
                  </a:path>
                </a:pathLst>
              </a:cu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500430" y="4857760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7" name="Скругленная прямоугольная выноска 26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49901"/>
              <a:gd name="adj2" fmla="val 31770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49901"/>
              <a:gd name="adj2" fmla="val 31769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ая прямоугольная выноска 28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016"/>
              <a:gd name="adj2" fmla="val 20849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51720" y="5373216"/>
            <a:ext cx="5357850" cy="857256"/>
          </a:xfrm>
          <a:prstGeom prst="rect">
            <a:avLst/>
          </a:prstGeom>
          <a:solidFill>
            <a:srgbClr val="FFA41D"/>
          </a:solidFill>
          <a:ln w="38100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71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DBF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5:6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>
          <a:xfrm>
            <a:off x="251520" y="6067943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3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56376" y="292494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4,5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56376" y="3861048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56376" y="472514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373216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594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49901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016"/>
              <a:gd name="adj2" fmla="val 33040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357290" y="1785926"/>
            <a:ext cx="6500858" cy="3462061"/>
            <a:chOff x="1071538" y="1785926"/>
            <a:chExt cx="6500858" cy="3462061"/>
          </a:xfrm>
        </p:grpSpPr>
        <p:sp>
          <p:nvSpPr>
            <p:cNvPr id="17" name="TextBox 16"/>
            <p:cNvSpPr txBox="1"/>
            <p:nvPr/>
          </p:nvSpPr>
          <p:spPr>
            <a:xfrm>
              <a:off x="1071538" y="471488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8" name="Группа 16"/>
            <p:cNvGrpSpPr/>
            <p:nvPr/>
          </p:nvGrpSpPr>
          <p:grpSpPr>
            <a:xfrm>
              <a:off x="1469571" y="1785926"/>
              <a:ext cx="6102825" cy="3462061"/>
              <a:chOff x="1469571" y="1785926"/>
              <a:chExt cx="6102825" cy="3462061"/>
            </a:xfrm>
          </p:grpSpPr>
          <p:sp>
            <p:nvSpPr>
              <p:cNvPr id="19" name="Полилиния 18"/>
              <p:cNvSpPr/>
              <p:nvPr/>
            </p:nvSpPr>
            <p:spPr>
              <a:xfrm>
                <a:off x="1469571" y="2231571"/>
                <a:ext cx="5602759" cy="2536372"/>
              </a:xfrm>
              <a:custGeom>
                <a:avLst/>
                <a:gdLst>
                  <a:gd name="connsiteX0" fmla="*/ 0 w 5606143"/>
                  <a:gd name="connsiteY0" fmla="*/ 2525486 h 2536372"/>
                  <a:gd name="connsiteX1" fmla="*/ 5606143 w 5606143"/>
                  <a:gd name="connsiteY1" fmla="*/ 2536372 h 2536372"/>
                  <a:gd name="connsiteX2" fmla="*/ 3156858 w 5606143"/>
                  <a:gd name="connsiteY2" fmla="*/ 0 h 2536372"/>
                  <a:gd name="connsiteX3" fmla="*/ 0 w 5606143"/>
                  <a:gd name="connsiteY3" fmla="*/ 2525486 h 2536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6143" h="2536372">
                    <a:moveTo>
                      <a:pt x="0" y="2525486"/>
                    </a:moveTo>
                    <a:lnTo>
                      <a:pt x="5606143" y="2536372"/>
                    </a:lnTo>
                    <a:lnTo>
                      <a:pt x="3156858" y="0"/>
                    </a:lnTo>
                    <a:lnTo>
                      <a:pt x="0" y="2525486"/>
                    </a:lnTo>
                    <a:close/>
                  </a:path>
                </a:pathLst>
              </a:custGeom>
              <a:solidFill>
                <a:srgbClr val="FFC000"/>
              </a:solidFill>
              <a:ln w="381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429124" y="178592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000892" y="464344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Полилиния 21"/>
              <p:cNvSpPr/>
              <p:nvPr/>
            </p:nvSpPr>
            <p:spPr>
              <a:xfrm>
                <a:off x="3286116" y="2242457"/>
                <a:ext cx="1340313" cy="2543865"/>
              </a:xfrm>
              <a:custGeom>
                <a:avLst/>
                <a:gdLst>
                  <a:gd name="connsiteX0" fmla="*/ 772886 w 772886"/>
                  <a:gd name="connsiteY0" fmla="*/ 0 h 2558143"/>
                  <a:gd name="connsiteX1" fmla="*/ 0 w 772886"/>
                  <a:gd name="connsiteY1" fmla="*/ 2558143 h 255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2886" h="2558143">
                    <a:moveTo>
                      <a:pt x="772886" y="0"/>
                    </a:moveTo>
                    <a:lnTo>
                      <a:pt x="0" y="2558143"/>
                    </a:lnTo>
                  </a:path>
                </a:pathLst>
              </a:cu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714612" y="4786322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cxnSp>
        <p:nvCxnSpPr>
          <p:cNvPr id="25" name="Прямая соединительная линия 24"/>
          <p:cNvCxnSpPr>
            <a:stCxn id="22" idx="0"/>
          </p:cNvCxnSpPr>
          <p:nvPr/>
        </p:nvCxnSpPr>
        <p:spPr>
          <a:xfrm>
            <a:off x="4912181" y="2242457"/>
            <a:ext cx="659951" cy="2543865"/>
          </a:xfrm>
          <a:prstGeom prst="line">
            <a:avLst/>
          </a:prstGeom>
          <a:ln w="381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56" y="485776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0800000" flipV="1">
            <a:off x="2500298" y="4643446"/>
            <a:ext cx="285752" cy="21431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 flipV="1">
            <a:off x="6215074" y="4643446"/>
            <a:ext cx="285752" cy="21431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4357686" y="4643446"/>
            <a:ext cx="285752" cy="21431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7158" y="214290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Площадь ∆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МВС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равна 9. Найдите площадь ∆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МВК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025015" y="5401271"/>
            <a:ext cx="5572164" cy="785818"/>
          </a:xfrm>
          <a:prstGeom prst="rect">
            <a:avLst/>
          </a:prstGeom>
          <a:solidFill>
            <a:srgbClr val="FFA41D"/>
          </a:solidFill>
          <a:ln w="28575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МВ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 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 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 КВС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4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35" grpId="0" animBg="1"/>
      <p:bldP spid="3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3067" y="292758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7,5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75038" y="3840975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75038" y="4771799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350" y="5400489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594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49901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016"/>
              <a:gd name="adj2" fmla="val 33040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285852" y="1714488"/>
            <a:ext cx="6500858" cy="3533499"/>
            <a:chOff x="1285852" y="1714488"/>
            <a:chExt cx="6500858" cy="3533499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285852" y="1714488"/>
              <a:ext cx="6500858" cy="3533499"/>
              <a:chOff x="1071538" y="1785926"/>
              <a:chExt cx="6500858" cy="3533499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071538" y="4714884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1" name="Группа 16"/>
              <p:cNvGrpSpPr/>
              <p:nvPr/>
            </p:nvGrpSpPr>
            <p:grpSpPr>
              <a:xfrm>
                <a:off x="1469571" y="1785926"/>
                <a:ext cx="6102825" cy="3533499"/>
                <a:chOff x="1469571" y="1785926"/>
                <a:chExt cx="6102825" cy="3533499"/>
              </a:xfrm>
            </p:grpSpPr>
            <p:sp>
              <p:nvSpPr>
                <p:cNvPr id="12" name="Полилиния 11"/>
                <p:cNvSpPr/>
                <p:nvPr/>
              </p:nvSpPr>
              <p:spPr>
                <a:xfrm>
                  <a:off x="1469571" y="2231571"/>
                  <a:ext cx="5602759" cy="2536372"/>
                </a:xfrm>
                <a:custGeom>
                  <a:avLst/>
                  <a:gdLst>
                    <a:gd name="connsiteX0" fmla="*/ 0 w 5606143"/>
                    <a:gd name="connsiteY0" fmla="*/ 2525486 h 2536372"/>
                    <a:gd name="connsiteX1" fmla="*/ 5606143 w 5606143"/>
                    <a:gd name="connsiteY1" fmla="*/ 2536372 h 2536372"/>
                    <a:gd name="connsiteX2" fmla="*/ 3156858 w 5606143"/>
                    <a:gd name="connsiteY2" fmla="*/ 0 h 2536372"/>
                    <a:gd name="connsiteX3" fmla="*/ 0 w 5606143"/>
                    <a:gd name="connsiteY3" fmla="*/ 2525486 h 2536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6143" h="2536372">
                      <a:moveTo>
                        <a:pt x="0" y="2525486"/>
                      </a:moveTo>
                      <a:lnTo>
                        <a:pt x="5606143" y="2536372"/>
                      </a:lnTo>
                      <a:lnTo>
                        <a:pt x="3156858" y="0"/>
                      </a:lnTo>
                      <a:lnTo>
                        <a:pt x="0" y="2525486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381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4429124" y="1785926"/>
                  <a:ext cx="5715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7000892" y="4643446"/>
                  <a:ext cx="5715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>
                  <a:off x="4286248" y="2242457"/>
                  <a:ext cx="340181" cy="2543865"/>
                </a:xfrm>
                <a:custGeom>
                  <a:avLst/>
                  <a:gdLst>
                    <a:gd name="connsiteX0" fmla="*/ 772886 w 772886"/>
                    <a:gd name="connsiteY0" fmla="*/ 0 h 2558143"/>
                    <a:gd name="connsiteX1" fmla="*/ 0 w 772886"/>
                    <a:gd name="connsiteY1" fmla="*/ 2558143 h 255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2886" h="2558143">
                      <a:moveTo>
                        <a:pt x="772886" y="0"/>
                      </a:moveTo>
                      <a:lnTo>
                        <a:pt x="0" y="2558143"/>
                      </a:lnTo>
                    </a:path>
                  </a:pathLst>
                </a:custGeom>
                <a:ln w="38100">
                  <a:solidFill>
                    <a:srgbClr val="002060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3857620" y="4857760"/>
                  <a:ext cx="50006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D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18" name="Прямая соединительная линия 17"/>
            <p:cNvCxnSpPr>
              <a:stCxn id="12" idx="1"/>
            </p:cNvCxnSpPr>
            <p:nvPr/>
          </p:nvCxnSpPr>
          <p:spPr>
            <a:xfrm flipH="1" flipV="1">
              <a:off x="3357554" y="3357562"/>
              <a:ext cx="3929090" cy="1338943"/>
            </a:xfrm>
            <a:prstGeom prst="line">
              <a:avLst/>
            </a:prstGeom>
            <a:ln w="4127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stCxn id="12" idx="0"/>
            </p:cNvCxnSpPr>
            <p:nvPr/>
          </p:nvCxnSpPr>
          <p:spPr>
            <a:xfrm flipV="1">
              <a:off x="1683885" y="3357562"/>
              <a:ext cx="4316875" cy="1328057"/>
            </a:xfrm>
            <a:prstGeom prst="line">
              <a:avLst/>
            </a:prstGeom>
            <a:ln w="4127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072198" y="3071810"/>
              <a:ext cx="5000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8926" y="2928934"/>
              <a:ext cx="571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214810" y="321468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214290"/>
            <a:ext cx="6806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Найдите площадь ∆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если известно, что 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MN, CP, BD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медианы, а площадь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∆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равна 15.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57356" y="5372979"/>
            <a:ext cx="5643602" cy="857256"/>
          </a:xfrm>
          <a:prstGeom prst="rect">
            <a:avLst/>
          </a:prstGeom>
          <a:solidFill>
            <a:srgbClr val="FFA41D"/>
          </a:solidFill>
          <a:ln w="41275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71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Медианы треугольника делят его на 6 равновеликих треугольников.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4" action="ppaction://hlinksldjump"/>
          </p:cNvPr>
          <p:cNvSpPr/>
          <p:nvPr/>
        </p:nvSpPr>
        <p:spPr>
          <a:xfrm>
            <a:off x="274785" y="6069863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4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28" grpId="0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0391" y="2918253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81729" y="3829004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09722" y="4771799"/>
            <a:ext cx="928694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6000768"/>
            <a:ext cx="135732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 extrusionH="76200"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Подсказка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594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49901"/>
              <a:gd name="adj2" fmla="val 25675"/>
              <a:gd name="adj3" fmla="val 16667"/>
            </a:avLst>
          </a:prstGeom>
          <a:gradFill>
            <a:gsLst>
              <a:gs pos="0">
                <a:srgbClr val="92D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Подумай!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214282" y="1643050"/>
            <a:ext cx="1571636" cy="714380"/>
          </a:xfrm>
          <a:prstGeom prst="wedgeRoundRectCallout">
            <a:avLst>
              <a:gd name="adj1" fmla="val -50016"/>
              <a:gd name="adj2" fmla="val 33040"/>
              <a:gd name="adj3" fmla="val 16667"/>
            </a:avLst>
          </a:prstGeom>
          <a:solidFill>
            <a:srgbClr val="FFC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88900" h="298450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20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5786" y="0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Точки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делят диагональ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параллелограмма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три равные части. Прямая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 параллельная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пересекает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точке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Площадь ∆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АМК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равна 2. Найдите площадь параллелограмма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500034" y="1428736"/>
            <a:ext cx="7358114" cy="4247879"/>
            <a:chOff x="500034" y="1428736"/>
            <a:chExt cx="7358114" cy="4247879"/>
          </a:xfrm>
        </p:grpSpPr>
        <p:sp>
          <p:nvSpPr>
            <p:cNvPr id="9" name="Параллелограмм 8"/>
            <p:cNvSpPr/>
            <p:nvPr/>
          </p:nvSpPr>
          <p:spPr>
            <a:xfrm>
              <a:off x="928662" y="1928802"/>
              <a:ext cx="6500858" cy="3214710"/>
            </a:xfrm>
            <a:prstGeom prst="parallelogram">
              <a:avLst>
                <a:gd name="adj" fmla="val 46074"/>
              </a:avLst>
            </a:prstGeom>
            <a:solidFill>
              <a:srgbClr val="FFA41D"/>
            </a:solidFill>
            <a:ln w="412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034" y="507207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71670" y="142873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86644" y="142873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57884" y="514351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428860" y="1928802"/>
              <a:ext cx="3500462" cy="3214710"/>
            </a:xfrm>
            <a:prstGeom prst="line">
              <a:avLst/>
            </a:prstGeom>
            <a:ln w="412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714876" y="4000504"/>
              <a:ext cx="1214446" cy="1143008"/>
            </a:xfrm>
            <a:prstGeom prst="line">
              <a:avLst/>
            </a:prstGeom>
            <a:ln w="38100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500430" y="250030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928662" y="3000372"/>
              <a:ext cx="2643206" cy="2143140"/>
            </a:xfrm>
            <a:prstGeom prst="line">
              <a:avLst/>
            </a:prstGeom>
            <a:ln w="4127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643438" y="357187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43108" y="5214950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2214546" y="3000372"/>
              <a:ext cx="1357322" cy="2143140"/>
              <a:chOff x="2214546" y="3000372"/>
              <a:chExt cx="1357322" cy="2143140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 rot="5400000">
                <a:off x="1964513" y="3536157"/>
                <a:ext cx="2143140" cy="1071570"/>
              </a:xfrm>
              <a:prstGeom prst="line">
                <a:avLst/>
              </a:pr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2214546" y="4143380"/>
                <a:ext cx="7143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43" name="Прямоугольник 42"/>
          <p:cNvSpPr/>
          <p:nvPr/>
        </p:nvSpPr>
        <p:spPr>
          <a:xfrm>
            <a:off x="2071670" y="6000768"/>
            <a:ext cx="64294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>
            <a:bevelT w="127000" h="120650"/>
            <a:bevelB w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86116" y="6000768"/>
            <a:ext cx="64294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>
            <a:bevelT w="127000" h="120650"/>
            <a:bevelB w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6000768"/>
            <a:ext cx="642942" cy="571504"/>
          </a:xfrm>
          <a:prstGeom prst="rect">
            <a:avLst/>
          </a:prstGeom>
          <a:solidFill>
            <a:srgbClr val="00C800"/>
          </a:solidFill>
          <a:scene3d>
            <a:camera prst="orthographicFront"/>
            <a:lightRig rig="threePt" dir="t"/>
          </a:scene3d>
          <a:sp3d>
            <a:bevelT w="127000" h="120650"/>
            <a:bevelB w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500034" y="1428736"/>
            <a:ext cx="7358114" cy="4247879"/>
            <a:chOff x="500034" y="1428736"/>
            <a:chExt cx="7358114" cy="4247879"/>
          </a:xfrm>
        </p:grpSpPr>
        <p:grpSp>
          <p:nvGrpSpPr>
            <p:cNvPr id="54" name="Группа 25"/>
            <p:cNvGrpSpPr/>
            <p:nvPr/>
          </p:nvGrpSpPr>
          <p:grpSpPr>
            <a:xfrm>
              <a:off x="500034" y="1428736"/>
              <a:ext cx="7358114" cy="4247879"/>
              <a:chOff x="500034" y="1428736"/>
              <a:chExt cx="7358114" cy="4247879"/>
            </a:xfrm>
          </p:grpSpPr>
          <p:sp>
            <p:nvSpPr>
              <p:cNvPr id="62" name="Параллелограмм 2"/>
              <p:cNvSpPr/>
              <p:nvPr/>
            </p:nvSpPr>
            <p:spPr>
              <a:xfrm>
                <a:off x="928662" y="1928802"/>
                <a:ext cx="6500858" cy="3214710"/>
              </a:xfrm>
              <a:prstGeom prst="parallelogram">
                <a:avLst>
                  <a:gd name="adj" fmla="val 46074"/>
                </a:avLst>
              </a:prstGeom>
              <a:solidFill>
                <a:srgbClr val="FFA41D"/>
              </a:solidFill>
              <a:ln w="412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00034" y="5072074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071670" y="142873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7286644" y="142873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857884" y="5143512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В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2428860" y="1928802"/>
                <a:ext cx="3500462" cy="3214710"/>
              </a:xfrm>
              <a:prstGeom prst="line">
                <a:avLst/>
              </a:prstGeom>
              <a:ln w="412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>
                <a:off x="4714876" y="4000504"/>
                <a:ext cx="1214446" cy="1143008"/>
              </a:xfrm>
              <a:prstGeom prst="line">
                <a:avLst/>
              </a:pr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3500430" y="250030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0" name="Прямая соединительная линия 69"/>
              <p:cNvCxnSpPr/>
              <p:nvPr/>
            </p:nvCxnSpPr>
            <p:spPr>
              <a:xfrm flipV="1">
                <a:off x="928662" y="3000372"/>
                <a:ext cx="2643206" cy="2143140"/>
              </a:xfrm>
              <a:prstGeom prst="line">
                <a:avLst/>
              </a:prstGeom>
              <a:ln w="41275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4643438" y="357187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2143108" y="5214950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К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73" name="Группа 49"/>
              <p:cNvGrpSpPr/>
              <p:nvPr/>
            </p:nvGrpSpPr>
            <p:grpSpPr>
              <a:xfrm>
                <a:off x="2214546" y="3000372"/>
                <a:ext cx="1357322" cy="2143140"/>
                <a:chOff x="2214546" y="3000372"/>
                <a:chExt cx="1357322" cy="2143140"/>
              </a:xfrm>
            </p:grpSpPr>
            <p:cxnSp>
              <p:nvCxnSpPr>
                <p:cNvPr id="74" name="Прямая соединительная линия 73"/>
                <p:cNvCxnSpPr/>
                <p:nvPr/>
              </p:nvCxnSpPr>
              <p:spPr>
                <a:xfrm rot="5400000">
                  <a:off x="1964513" y="3536157"/>
                  <a:ext cx="2143140" cy="107157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TextBox 74"/>
                <p:cNvSpPr txBox="1"/>
                <p:nvPr/>
              </p:nvSpPr>
              <p:spPr>
                <a:xfrm>
                  <a:off x="2214546" y="4143380"/>
                  <a:ext cx="71438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3875480" y="4304116"/>
              <a:ext cx="1143008" cy="535785"/>
            </a:xfrm>
            <a:prstGeom prst="line">
              <a:avLst/>
            </a:prstGeom>
            <a:ln w="3492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4857752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57554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500166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86380" y="421481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071934" y="314324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000364" y="221455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500034" y="1428736"/>
            <a:ext cx="7358114" cy="4247879"/>
            <a:chOff x="500034" y="1428736"/>
            <a:chExt cx="7358114" cy="4247879"/>
          </a:xfrm>
        </p:grpSpPr>
        <p:grpSp>
          <p:nvGrpSpPr>
            <p:cNvPr id="77" name="Группа 25"/>
            <p:cNvGrpSpPr/>
            <p:nvPr/>
          </p:nvGrpSpPr>
          <p:grpSpPr>
            <a:xfrm>
              <a:off x="500034" y="1428736"/>
              <a:ext cx="7358114" cy="4247879"/>
              <a:chOff x="500034" y="1428736"/>
              <a:chExt cx="7358114" cy="4247879"/>
            </a:xfrm>
          </p:grpSpPr>
          <p:sp>
            <p:nvSpPr>
              <p:cNvPr id="85" name="Параллелограмм 2"/>
              <p:cNvSpPr/>
              <p:nvPr/>
            </p:nvSpPr>
            <p:spPr>
              <a:xfrm>
                <a:off x="928662" y="1928802"/>
                <a:ext cx="6500858" cy="3214710"/>
              </a:xfrm>
              <a:prstGeom prst="parallelogram">
                <a:avLst>
                  <a:gd name="adj" fmla="val 46074"/>
                </a:avLst>
              </a:prstGeom>
              <a:solidFill>
                <a:srgbClr val="FFA41D"/>
              </a:solidFill>
              <a:ln w="412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500034" y="5072074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071670" y="142873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286644" y="142873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5857884" y="5143512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В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90" name="Прямая соединительная линия 89"/>
              <p:cNvCxnSpPr/>
              <p:nvPr/>
            </p:nvCxnSpPr>
            <p:spPr>
              <a:xfrm>
                <a:off x="2428860" y="1928802"/>
                <a:ext cx="3500462" cy="3214710"/>
              </a:xfrm>
              <a:prstGeom prst="line">
                <a:avLst/>
              </a:prstGeom>
              <a:ln w="412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/>
              <p:nvPr/>
            </p:nvCxnSpPr>
            <p:spPr>
              <a:xfrm>
                <a:off x="4714876" y="4000504"/>
                <a:ext cx="1214446" cy="1143008"/>
              </a:xfrm>
              <a:prstGeom prst="line">
                <a:avLst/>
              </a:pr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91"/>
              <p:cNvSpPr txBox="1"/>
              <p:nvPr/>
            </p:nvSpPr>
            <p:spPr>
              <a:xfrm>
                <a:off x="3500430" y="250030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93" name="Прямая соединительная линия 92"/>
              <p:cNvCxnSpPr/>
              <p:nvPr/>
            </p:nvCxnSpPr>
            <p:spPr>
              <a:xfrm flipV="1">
                <a:off x="928662" y="3000372"/>
                <a:ext cx="2643206" cy="2143140"/>
              </a:xfrm>
              <a:prstGeom prst="line">
                <a:avLst/>
              </a:prstGeom>
              <a:ln w="41275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/>
              <p:cNvSpPr txBox="1"/>
              <p:nvPr/>
            </p:nvSpPr>
            <p:spPr>
              <a:xfrm>
                <a:off x="4643438" y="3571876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2143108" y="5214950"/>
                <a:ext cx="5715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К</a:t>
                </a:r>
                <a:endParaRPr lang="ru-RU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96" name="Группа 49"/>
              <p:cNvGrpSpPr/>
              <p:nvPr/>
            </p:nvGrpSpPr>
            <p:grpSpPr>
              <a:xfrm>
                <a:off x="2143108" y="3000372"/>
                <a:ext cx="2571768" cy="2143140"/>
                <a:chOff x="2143108" y="3000372"/>
                <a:chExt cx="2571768" cy="2143140"/>
              </a:xfrm>
            </p:grpSpPr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 rot="5400000">
                  <a:off x="1964513" y="3536157"/>
                  <a:ext cx="2143140" cy="107157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TextBox 97"/>
                <p:cNvSpPr txBox="1"/>
                <p:nvPr/>
              </p:nvSpPr>
              <p:spPr>
                <a:xfrm>
                  <a:off x="2143108" y="4286256"/>
                  <a:ext cx="4286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>
                <a:xfrm>
                  <a:off x="3214678" y="4286256"/>
                  <a:ext cx="4286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>
                <a:xfrm>
                  <a:off x="4286248" y="4286256"/>
                  <a:ext cx="4286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cxnSp>
          <p:nvCxnSpPr>
            <p:cNvPr id="78" name="Прямая соединительная линия 77"/>
            <p:cNvCxnSpPr/>
            <p:nvPr/>
          </p:nvCxnSpPr>
          <p:spPr>
            <a:xfrm rot="16200000" flipH="1">
              <a:off x="2803909" y="3768330"/>
              <a:ext cx="2143140" cy="607223"/>
            </a:xfrm>
            <a:prstGeom prst="line">
              <a:avLst/>
            </a:prstGeom>
            <a:ln w="3492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4857752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57554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500166" y="5143512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286380" y="421481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071934" y="314324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00364" y="221455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00034" y="1428736"/>
            <a:ext cx="7358114" cy="4247879"/>
            <a:chOff x="500034" y="1428736"/>
            <a:chExt cx="7358114" cy="4247879"/>
          </a:xfrm>
        </p:grpSpPr>
        <p:sp>
          <p:nvSpPr>
            <p:cNvPr id="102" name="Параллелограмм 101"/>
            <p:cNvSpPr/>
            <p:nvPr/>
          </p:nvSpPr>
          <p:spPr>
            <a:xfrm>
              <a:off x="928662" y="1928802"/>
              <a:ext cx="6500858" cy="3214710"/>
            </a:xfrm>
            <a:prstGeom prst="parallelogram">
              <a:avLst>
                <a:gd name="adj" fmla="val 46074"/>
              </a:avLst>
            </a:prstGeom>
            <a:solidFill>
              <a:srgbClr val="FFA41D"/>
            </a:solidFill>
            <a:ln w="412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500034" y="507207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071670" y="142873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7286644" y="142873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5857884" y="514351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7" name="Прямая соединительная линия 106"/>
            <p:cNvCxnSpPr/>
            <p:nvPr/>
          </p:nvCxnSpPr>
          <p:spPr>
            <a:xfrm>
              <a:off x="2428860" y="1928802"/>
              <a:ext cx="3500462" cy="3214710"/>
            </a:xfrm>
            <a:prstGeom prst="line">
              <a:avLst/>
            </a:prstGeom>
            <a:ln w="412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>
              <a:off x="4714876" y="4000504"/>
              <a:ext cx="1214446" cy="1143008"/>
            </a:xfrm>
            <a:prstGeom prst="line">
              <a:avLst/>
            </a:prstGeom>
            <a:ln w="38100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3500430" y="250030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0" name="Прямая соединительная линия 109"/>
            <p:cNvCxnSpPr/>
            <p:nvPr/>
          </p:nvCxnSpPr>
          <p:spPr>
            <a:xfrm flipV="1">
              <a:off x="928662" y="3000372"/>
              <a:ext cx="2643206" cy="2143140"/>
            </a:xfrm>
            <a:prstGeom prst="line">
              <a:avLst/>
            </a:prstGeom>
            <a:ln w="41275">
              <a:solidFill>
                <a:srgbClr val="00206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4643438" y="357187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143108" y="5214950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3" name="Группа 49"/>
            <p:cNvGrpSpPr/>
            <p:nvPr/>
          </p:nvGrpSpPr>
          <p:grpSpPr>
            <a:xfrm>
              <a:off x="928662" y="2928934"/>
              <a:ext cx="3786214" cy="2214578"/>
              <a:chOff x="928662" y="2928934"/>
              <a:chExt cx="3786214" cy="2214578"/>
            </a:xfrm>
          </p:grpSpPr>
          <p:cxnSp>
            <p:nvCxnSpPr>
              <p:cNvPr id="115" name="Прямая соединительная линия 114"/>
              <p:cNvCxnSpPr/>
              <p:nvPr/>
            </p:nvCxnSpPr>
            <p:spPr>
              <a:xfrm rot="10800000" flipV="1">
                <a:off x="928662" y="4000504"/>
                <a:ext cx="3786214" cy="1143008"/>
              </a:xfrm>
              <a:prstGeom prst="line">
                <a:avLst/>
              </a:prstGeom>
              <a:ln w="38100">
                <a:solidFill>
                  <a:srgbClr val="00206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TextBox 115"/>
              <p:cNvSpPr txBox="1"/>
              <p:nvPr/>
            </p:nvSpPr>
            <p:spPr>
              <a:xfrm>
                <a:off x="2928926" y="3857628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2143108" y="2928934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4071934" y="4572008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8" name="Стрелка вправо с вырезом 117"/>
          <p:cNvSpPr/>
          <p:nvPr/>
        </p:nvSpPr>
        <p:spPr>
          <a:xfrm>
            <a:off x="1643042" y="6143644"/>
            <a:ext cx="357190" cy="214314"/>
          </a:xfrm>
          <a:prstGeom prst="notchedRightArrow">
            <a:avLst/>
          </a:prstGeom>
          <a:solidFill>
            <a:srgbClr val="00C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332656"/>
            <a:ext cx="68407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Медиана делит треугольник на два равновеликих треугольника.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5220072" y="2210326"/>
            <a:ext cx="3657600" cy="2286000"/>
            <a:chOff x="5148064" y="2060848"/>
            <a:chExt cx="3657600" cy="2286000"/>
          </a:xfrm>
        </p:grpSpPr>
        <p:sp>
          <p:nvSpPr>
            <p:cNvPr id="3084" name="AutoShape 12"/>
            <p:cNvSpPr>
              <a:spLocks noChangeAspect="1" noChangeArrowheads="1" noTextEdit="1"/>
            </p:cNvSpPr>
            <p:nvPr/>
          </p:nvSpPr>
          <p:spPr bwMode="auto">
            <a:xfrm>
              <a:off x="5148064" y="2060848"/>
              <a:ext cx="3657600" cy="22860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3" name="AutoShape 11"/>
            <p:cNvSpPr>
              <a:spLocks noChangeArrowheads="1"/>
            </p:cNvSpPr>
            <p:nvPr/>
          </p:nvSpPr>
          <p:spPr bwMode="auto">
            <a:xfrm>
              <a:off x="5562517" y="2403707"/>
              <a:ext cx="2972711" cy="1486269"/>
            </a:xfrm>
            <a:prstGeom prst="triangle">
              <a:avLst>
                <a:gd name="adj" fmla="val 73722"/>
              </a:avLst>
            </a:prstGeom>
            <a:solidFill>
              <a:srgbClr val="FFA41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S</a:t>
              </a:r>
              <a:r>
                <a:rPr kumimoji="0" lang="en-US" altLang="zh-CN" sz="16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2</a:t>
              </a:r>
              <a:endPara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82" name="Line 10"/>
            <p:cNvSpPr>
              <a:spLocks noChangeShapeType="1"/>
            </p:cNvSpPr>
            <p:nvPr/>
          </p:nvSpPr>
          <p:spPr bwMode="auto">
            <a:xfrm flipH="1">
              <a:off x="7048872" y="2403707"/>
              <a:ext cx="685699" cy="14862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>
              <a:off x="5353107" y="3906766"/>
              <a:ext cx="342445" cy="2280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А</a:t>
              </a:r>
              <a:endParaRPr kumimoji="0" lang="ru-RU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80" name="Text Box 8"/>
            <p:cNvSpPr txBox="1">
              <a:spLocks noChangeArrowheads="1"/>
            </p:cNvSpPr>
            <p:nvPr/>
          </p:nvSpPr>
          <p:spPr bwMode="auto">
            <a:xfrm>
              <a:off x="7620423" y="2060848"/>
              <a:ext cx="343254" cy="22966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В</a:t>
              </a:r>
              <a:endParaRPr kumimoji="0" lang="ru-RU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8460432" y="3861048"/>
              <a:ext cx="343254" cy="3420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С</a:t>
              </a:r>
              <a:endParaRPr kumimoji="0" lang="ru-RU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6804248" y="3933056"/>
              <a:ext cx="344064" cy="34285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6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kumimoji="0" lang="ru-RU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7048872" y="2403707"/>
              <a:ext cx="1485546" cy="1486269"/>
            </a:xfrm>
            <a:prstGeom prst="triangle">
              <a:avLst>
                <a:gd name="adj" fmla="val 46176"/>
              </a:avLst>
            </a:prstGeom>
            <a:solidFill>
              <a:srgbClr val="00FF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       S</a:t>
              </a:r>
              <a:r>
                <a:rPr kumimoji="0" lang="en-US" altLang="zh-CN" sz="1600" b="1" i="0" u="none" strike="noStrike" cap="none" normalizeH="0" baseline="-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SimSun" pitchFamily="2" charset="-122"/>
                  <a:cs typeface="Times New Roman" pitchFamily="18" charset="0"/>
                </a:rPr>
                <a:t>1</a:t>
              </a:r>
              <a:endPara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76" name="Line 4"/>
            <p:cNvSpPr>
              <a:spLocks noChangeShapeType="1"/>
            </p:cNvSpPr>
            <p:nvPr/>
          </p:nvSpPr>
          <p:spPr bwMode="auto">
            <a:xfrm flipH="1">
              <a:off x="7734571" y="2403707"/>
              <a:ext cx="810" cy="148626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52320" y="3933056"/>
              <a:ext cx="4320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7740352" y="3789040"/>
              <a:ext cx="167951" cy="83976"/>
            </a:xfrm>
            <a:custGeom>
              <a:avLst/>
              <a:gdLst>
                <a:gd name="connsiteX0" fmla="*/ 0 w 167951"/>
                <a:gd name="connsiteY0" fmla="*/ 0 h 83976"/>
                <a:gd name="connsiteX1" fmla="*/ 167951 w 167951"/>
                <a:gd name="connsiteY1" fmla="*/ 0 h 83976"/>
                <a:gd name="connsiteX2" fmla="*/ 167951 w 167951"/>
                <a:gd name="connsiteY2" fmla="*/ 83976 h 8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951" h="83976">
                  <a:moveTo>
                    <a:pt x="0" y="0"/>
                  </a:moveTo>
                  <a:lnTo>
                    <a:pt x="167951" y="0"/>
                  </a:lnTo>
                  <a:lnTo>
                    <a:pt x="167951" y="83976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23528" y="2060848"/>
            <a:ext cx="49685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ВК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– медиана.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Доказать: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ABK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KBC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Доказательство: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1.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BK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медиана 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 АК = КС.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2.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 Из 1 и 2 получаем, что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KBC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171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736600" y="3363913"/>
          <a:ext cx="3998913" cy="719137"/>
        </p:xfrm>
        <a:graphic>
          <a:graphicData uri="http://schemas.openxmlformats.org/presentationml/2006/ole">
            <p:oleObj spid="_x0000_s1032" name="Формула" r:id="rId3" imgW="2590560" imgH="393480" progId="Equation.3">
              <p:embed/>
            </p:oleObj>
          </a:graphicData>
        </a:graphic>
      </p:graphicFrame>
      <p:grpSp>
        <p:nvGrpSpPr>
          <p:cNvPr id="25" name="Группа 24"/>
          <p:cNvGrpSpPr/>
          <p:nvPr/>
        </p:nvGrpSpPr>
        <p:grpSpPr>
          <a:xfrm>
            <a:off x="251520" y="6021288"/>
            <a:ext cx="576064" cy="288032"/>
            <a:chOff x="251520" y="6021288"/>
            <a:chExt cx="576064" cy="288032"/>
          </a:xfrm>
        </p:grpSpPr>
        <p:sp>
          <p:nvSpPr>
            <p:cNvPr id="23" name="Прямоугольник 22">
              <a:hlinkClick r:id="rId4" action="ppaction://hlinksldjump"/>
            </p:cNvPr>
            <p:cNvSpPr/>
            <p:nvPr/>
          </p:nvSpPr>
          <p:spPr>
            <a:xfrm>
              <a:off x="251520" y="6021288"/>
              <a:ext cx="576064" cy="288032"/>
            </a:xfrm>
            <a:prstGeom prst="rect">
              <a:avLst/>
            </a:prstGeom>
            <a:solidFill>
              <a:srgbClr val="FFA41D"/>
            </a:solidFill>
            <a:ln>
              <a:solidFill>
                <a:srgbClr val="FFA41D"/>
              </a:solidFill>
            </a:ln>
            <a:scene3d>
              <a:camera prst="orthographicFront"/>
              <a:lightRig rig="threePt" dir="t"/>
            </a:scene3d>
            <a:sp3d>
              <a:bevelT w="82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Равнобедренный треугольник 23">
              <a:hlinkClick r:id="rId4" action="ppaction://hlinksldjump"/>
            </p:cNvPr>
            <p:cNvSpPr/>
            <p:nvPr/>
          </p:nvSpPr>
          <p:spPr>
            <a:xfrm rot="15999638">
              <a:off x="454422" y="6091393"/>
              <a:ext cx="201470" cy="163768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611560" y="116632"/>
            <a:ext cx="684076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Если отрезок, проведённый из вершины треугольника, делит противоположную сторону на отрезки, относящиеся друг к другу как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m</a:t>
            </a: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к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</a:t>
            </a: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то отношение площадей этих треугольников равно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m</a:t>
            </a: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</a:t>
            </a: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endParaRPr kumimoji="0" lang="ru-RU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716016" y="1844824"/>
            <a:ext cx="3886200" cy="2273688"/>
            <a:chOff x="2699792" y="1844559"/>
            <a:chExt cx="3886200" cy="2273688"/>
          </a:xfrm>
        </p:grpSpPr>
        <p:grpSp>
          <p:nvGrpSpPr>
            <p:cNvPr id="2" name="Group 1"/>
            <p:cNvGrpSpPr>
              <a:grpSpLocks noChangeAspect="1"/>
            </p:cNvGrpSpPr>
            <p:nvPr/>
          </p:nvGrpSpPr>
          <p:grpSpPr bwMode="auto">
            <a:xfrm>
              <a:off x="2699792" y="1844559"/>
              <a:ext cx="3886200" cy="2273688"/>
              <a:chOff x="3262" y="5228"/>
              <a:chExt cx="4800" cy="2679"/>
            </a:xfrm>
          </p:grpSpPr>
          <p:sp>
            <p:nvSpPr>
              <p:cNvPr id="2058" name="AutoShape 10"/>
              <p:cNvSpPr>
                <a:spLocks noChangeAspect="1" noChangeArrowheads="1" noTextEdit="1"/>
              </p:cNvSpPr>
              <p:nvPr/>
            </p:nvSpPr>
            <p:spPr bwMode="auto">
              <a:xfrm>
                <a:off x="3262" y="5398"/>
                <a:ext cx="4800" cy="250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>
                <a:off x="3686" y="5537"/>
                <a:ext cx="3952" cy="1951"/>
              </a:xfrm>
              <a:prstGeom prst="triangle">
                <a:avLst>
                  <a:gd name="adj" fmla="val 25000"/>
                </a:avLst>
              </a:prstGeom>
              <a:solidFill>
                <a:srgbClr val="00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-30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SS21                       </a:t>
                </a:r>
                <a:r>
                  <a:rPr kumimoji="0" lang="en-US" altLang="zh-CN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S</a:t>
                </a:r>
                <a:r>
                  <a:rPr kumimoji="0" lang="en-US" altLang="zh-CN" sz="1600" b="1" i="0" u="none" strike="noStrike" cap="none" normalizeH="0" baseline="-3000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1</a:t>
                </a:r>
                <a:endParaRPr kumimoji="0" lang="en-US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6" name="Line 8"/>
              <p:cNvSpPr>
                <a:spLocks noChangeShapeType="1"/>
              </p:cNvSpPr>
              <p:nvPr/>
            </p:nvSpPr>
            <p:spPr bwMode="auto">
              <a:xfrm>
                <a:off x="4674" y="5538"/>
                <a:ext cx="424" cy="195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oval"/>
                <a:tailEnd type="oval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5" name="AutoShape 7"/>
              <p:cNvSpPr>
                <a:spLocks noChangeArrowheads="1"/>
              </p:cNvSpPr>
              <p:nvPr/>
            </p:nvSpPr>
            <p:spPr bwMode="auto">
              <a:xfrm>
                <a:off x="3686" y="5537"/>
                <a:ext cx="1411" cy="1951"/>
              </a:xfrm>
              <a:prstGeom prst="triangle">
                <a:avLst>
                  <a:gd name="adj" fmla="val 70019"/>
                </a:avLst>
              </a:prstGeom>
              <a:solidFill>
                <a:srgbClr val="FFA41D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 S</a:t>
                </a:r>
                <a:r>
                  <a:rPr kumimoji="0" lang="en-US" altLang="zh-CN" sz="1600" b="1" i="0" u="none" strike="noStrike" cap="none" normalizeH="0" baseline="-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2</a:t>
                </a:r>
                <a:endPara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4" name="Text Box 6"/>
              <p:cNvSpPr txBox="1">
                <a:spLocks noChangeArrowheads="1"/>
              </p:cNvSpPr>
              <p:nvPr/>
            </p:nvSpPr>
            <p:spPr bwMode="auto">
              <a:xfrm>
                <a:off x="3351" y="7434"/>
                <a:ext cx="424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А</a:t>
                </a:r>
                <a:endParaRPr kumimoji="0" lang="ru-RU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3" name="Text Box 5"/>
              <p:cNvSpPr txBox="1">
                <a:spLocks noChangeArrowheads="1"/>
              </p:cNvSpPr>
              <p:nvPr/>
            </p:nvSpPr>
            <p:spPr bwMode="auto">
              <a:xfrm>
                <a:off x="5752" y="7434"/>
                <a:ext cx="706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400" b="1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nx</a:t>
                </a:r>
                <a:endPara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2" name="Text Box 4"/>
              <p:cNvSpPr txBox="1">
                <a:spLocks noChangeArrowheads="1"/>
              </p:cNvSpPr>
              <p:nvPr/>
            </p:nvSpPr>
            <p:spPr bwMode="auto">
              <a:xfrm>
                <a:off x="4062" y="7434"/>
                <a:ext cx="565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400" b="1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mx</a:t>
                </a:r>
                <a:endPara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1" name="Text Box 3"/>
              <p:cNvSpPr txBox="1">
                <a:spLocks noChangeArrowheads="1"/>
              </p:cNvSpPr>
              <p:nvPr/>
            </p:nvSpPr>
            <p:spPr bwMode="auto">
              <a:xfrm>
                <a:off x="7552" y="7434"/>
                <a:ext cx="424" cy="4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B</a:t>
                </a:r>
                <a:endParaRPr kumimoji="0" lang="en-US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0" name="Text Box 2"/>
              <p:cNvSpPr txBox="1">
                <a:spLocks noChangeArrowheads="1"/>
              </p:cNvSpPr>
              <p:nvPr/>
            </p:nvSpPr>
            <p:spPr bwMode="auto">
              <a:xfrm>
                <a:off x="4596" y="5228"/>
                <a:ext cx="565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C</a:t>
                </a:r>
                <a:endParaRPr kumimoji="0" lang="en-US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3833626" y="2114194"/>
              <a:ext cx="8963" cy="1629783"/>
            </a:xfrm>
            <a:prstGeom prst="line">
              <a:avLst/>
            </a:prstGeom>
            <a:ln w="31750" cap="rnd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786603" y="3714392"/>
              <a:ext cx="288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23528" y="2060848"/>
            <a:ext cx="49685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AM:MB = m:n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Доказать: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ACM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MCB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m:n</a:t>
            </a:r>
            <a:r>
              <a:rPr lang="en-US" sz="11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Доказательство: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683568" y="3068960"/>
          <a:ext cx="4114800" cy="719138"/>
        </p:xfrm>
        <a:graphic>
          <a:graphicData uri="http://schemas.openxmlformats.org/presentationml/2006/ole">
            <p:oleObj spid="_x0000_s5121" name="Формула" r:id="rId3" imgW="2666880" imgH="39348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100190" y="3717032"/>
            <a:ext cx="216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51520" y="6021288"/>
            <a:ext cx="576064" cy="288032"/>
            <a:chOff x="251520" y="6021288"/>
            <a:chExt cx="576064" cy="288032"/>
          </a:xfrm>
        </p:grpSpPr>
        <p:sp>
          <p:nvSpPr>
            <p:cNvPr id="23" name="Прямоугольник 22">
              <a:hlinkClick r:id="rId4" action="ppaction://hlinksldjump"/>
            </p:cNvPr>
            <p:cNvSpPr/>
            <p:nvPr/>
          </p:nvSpPr>
          <p:spPr>
            <a:xfrm>
              <a:off x="251520" y="6021288"/>
              <a:ext cx="576064" cy="288032"/>
            </a:xfrm>
            <a:prstGeom prst="rect">
              <a:avLst/>
            </a:prstGeom>
            <a:solidFill>
              <a:srgbClr val="FFA41D"/>
            </a:solidFill>
            <a:ln>
              <a:solidFill>
                <a:srgbClr val="FFA41D"/>
              </a:solidFill>
            </a:ln>
            <a:scene3d>
              <a:camera prst="orthographicFront"/>
              <a:lightRig rig="threePt" dir="t"/>
            </a:scene3d>
            <a:sp3d>
              <a:bevelT w="82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Равнобедренный треугольник 23">
              <a:hlinkClick r:id="rId4" action="ppaction://hlinksldjump"/>
            </p:cNvPr>
            <p:cNvSpPr/>
            <p:nvPr/>
          </p:nvSpPr>
          <p:spPr>
            <a:xfrm rot="15999638">
              <a:off x="454422" y="6091393"/>
              <a:ext cx="201470" cy="163768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755576" y="3862388"/>
          <a:ext cx="3860800" cy="719137"/>
        </p:xfrm>
        <a:graphic>
          <a:graphicData uri="http://schemas.openxmlformats.org/presentationml/2006/ole">
            <p:oleObj spid="_x0000_s5122" name="Формула" r:id="rId5" imgW="2501640" imgH="393480" progId="Equation.3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899592" y="4629051"/>
          <a:ext cx="3095625" cy="1392237"/>
        </p:xfrm>
        <a:graphic>
          <a:graphicData uri="http://schemas.openxmlformats.org/presentationml/2006/ole">
            <p:oleObj spid="_x0000_s5123" name="Формула" r:id="rId6" imgW="2006280" imgH="7617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27584" y="188640"/>
            <a:ext cx="662473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zh-CN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М</a:t>
            </a: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едианы  треугольника делят его на шесть равновеликих треугольников.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36"/>
          <p:cNvGrpSpPr/>
          <p:nvPr/>
        </p:nvGrpSpPr>
        <p:grpSpPr>
          <a:xfrm>
            <a:off x="4499992" y="2204864"/>
            <a:ext cx="3314700" cy="2057400"/>
            <a:chOff x="4283968" y="2276872"/>
            <a:chExt cx="3314700" cy="2057400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 bwMode="auto">
            <a:xfrm>
              <a:off x="4283968" y="2276872"/>
              <a:ext cx="3314700" cy="2057400"/>
              <a:chOff x="3544" y="11038"/>
              <a:chExt cx="4095" cy="2509"/>
            </a:xfrm>
          </p:grpSpPr>
          <p:sp>
            <p:nvSpPr>
              <p:cNvPr id="21516" name="AutoShape 12"/>
              <p:cNvSpPr>
                <a:spLocks noChangeArrowheads="1"/>
              </p:cNvSpPr>
              <p:nvPr/>
            </p:nvSpPr>
            <p:spPr bwMode="auto">
              <a:xfrm>
                <a:off x="3686" y="11038"/>
                <a:ext cx="3812" cy="2370"/>
              </a:xfrm>
              <a:prstGeom prst="triangle">
                <a:avLst>
                  <a:gd name="adj" fmla="val 73463"/>
                </a:avLst>
              </a:prstGeom>
              <a:solidFill>
                <a:srgbClr val="00C8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517" name="AutoShape 13"/>
              <p:cNvSpPr>
                <a:spLocks noChangeAspect="1" noChangeArrowheads="1" noTextEdit="1"/>
              </p:cNvSpPr>
              <p:nvPr/>
            </p:nvSpPr>
            <p:spPr bwMode="auto">
              <a:xfrm>
                <a:off x="3544" y="11038"/>
                <a:ext cx="4095" cy="2509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515" name="AutoShape 11"/>
              <p:cNvSpPr>
                <a:spLocks noChangeShapeType="1"/>
              </p:cNvSpPr>
              <p:nvPr/>
            </p:nvSpPr>
            <p:spPr bwMode="auto">
              <a:xfrm flipV="1">
                <a:off x="3686" y="12224"/>
                <a:ext cx="3306" cy="1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514" name="AutoShape 10"/>
              <p:cNvSpPr>
                <a:spLocks noChangeShapeType="1"/>
              </p:cNvSpPr>
              <p:nvPr/>
            </p:nvSpPr>
            <p:spPr bwMode="auto">
              <a:xfrm flipH="1">
                <a:off x="5592" y="11038"/>
                <a:ext cx="895" cy="237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513" name="AutoShape 9"/>
              <p:cNvSpPr>
                <a:spLocks noChangeShapeType="1"/>
              </p:cNvSpPr>
              <p:nvPr/>
            </p:nvSpPr>
            <p:spPr bwMode="auto">
              <a:xfrm>
                <a:off x="5086" y="12224"/>
                <a:ext cx="2412" cy="1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512" name="Text Box 8"/>
              <p:cNvSpPr txBox="1">
                <a:spLocks noChangeArrowheads="1"/>
              </p:cNvSpPr>
              <p:nvPr/>
            </p:nvSpPr>
            <p:spPr bwMode="auto">
              <a:xfrm>
                <a:off x="4256" y="12640"/>
                <a:ext cx="706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  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S</a:t>
                </a:r>
                <a:r>
                  <a:rPr kumimoji="0" lang="en-US" altLang="zh-CN" sz="1600" b="1" i="0" u="none" strike="noStrike" cap="none" normalizeH="0" baseline="-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1</a:t>
                </a:r>
                <a:endParaRPr kumimoji="0" lang="en-US" altLang="zh-CN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510" name="Text Box 6"/>
              <p:cNvSpPr txBox="1">
                <a:spLocks noChangeArrowheads="1"/>
              </p:cNvSpPr>
              <p:nvPr/>
            </p:nvSpPr>
            <p:spPr bwMode="auto">
              <a:xfrm>
                <a:off x="6302" y="11565"/>
                <a:ext cx="533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S</a:t>
                </a:r>
                <a:r>
                  <a:rPr kumimoji="0" lang="en-US" altLang="zh-CN" sz="1600" b="1" i="0" u="none" strike="noStrike" cap="none" normalizeH="0" baseline="-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3</a:t>
                </a:r>
                <a:endParaRPr kumimoji="0" lang="en-US" altLang="zh-CN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508" name="Text Box 4"/>
              <p:cNvSpPr txBox="1">
                <a:spLocks noChangeArrowheads="1"/>
              </p:cNvSpPr>
              <p:nvPr/>
            </p:nvSpPr>
            <p:spPr bwMode="auto">
              <a:xfrm>
                <a:off x="5857" y="12882"/>
                <a:ext cx="565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S</a:t>
                </a:r>
                <a:r>
                  <a:rPr kumimoji="0" lang="en-US" altLang="zh-CN" sz="1600" b="1" i="0" u="none" strike="noStrike" cap="none" normalizeH="0" baseline="-3000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SimSun" pitchFamily="2" charset="-122"/>
                    <a:cs typeface="Times New Roman" pitchFamily="18" charset="0"/>
                  </a:rPr>
                  <a:t>5</a:t>
                </a:r>
                <a:endParaRPr kumimoji="0" lang="en-US" altLang="zh-CN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507" name="Text Box 3"/>
              <p:cNvSpPr txBox="1">
                <a:spLocks noChangeArrowheads="1"/>
              </p:cNvSpPr>
              <p:nvPr/>
            </p:nvSpPr>
            <p:spPr bwMode="auto">
              <a:xfrm>
                <a:off x="5098" y="12850"/>
                <a:ext cx="564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6660232" y="342900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32240" y="35010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ru-RU" b="1" baseline="-25000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Полилиния 29"/>
          <p:cNvSpPr/>
          <p:nvPr/>
        </p:nvSpPr>
        <p:spPr>
          <a:xfrm>
            <a:off x="6391469" y="3181739"/>
            <a:ext cx="1315617" cy="979714"/>
          </a:xfrm>
          <a:custGeom>
            <a:avLst/>
            <a:gdLst>
              <a:gd name="connsiteX0" fmla="*/ 0 w 1315617"/>
              <a:gd name="connsiteY0" fmla="*/ 326571 h 979714"/>
              <a:gd name="connsiteX1" fmla="*/ 886409 w 1315617"/>
              <a:gd name="connsiteY1" fmla="*/ 0 h 979714"/>
              <a:gd name="connsiteX2" fmla="*/ 1315617 w 1315617"/>
              <a:gd name="connsiteY2" fmla="*/ 979714 h 979714"/>
              <a:gd name="connsiteX3" fmla="*/ 0 w 1315617"/>
              <a:gd name="connsiteY3" fmla="*/ 326571 h 97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5617" h="979714">
                <a:moveTo>
                  <a:pt x="0" y="326571"/>
                </a:moveTo>
                <a:lnTo>
                  <a:pt x="886409" y="0"/>
                </a:lnTo>
                <a:lnTo>
                  <a:pt x="1315617" y="979714"/>
                </a:lnTo>
                <a:lnTo>
                  <a:pt x="0" y="326571"/>
                </a:lnTo>
                <a:close/>
              </a:path>
            </a:pathLst>
          </a:custGeom>
          <a:solidFill>
            <a:srgbClr val="FFA4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6948264" y="3429000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5756988" y="2202024"/>
            <a:ext cx="1129004" cy="1306286"/>
          </a:xfrm>
          <a:custGeom>
            <a:avLst/>
            <a:gdLst>
              <a:gd name="connsiteX0" fmla="*/ 0 w 1129004"/>
              <a:gd name="connsiteY0" fmla="*/ 970384 h 1306286"/>
              <a:gd name="connsiteX1" fmla="*/ 643812 w 1129004"/>
              <a:gd name="connsiteY1" fmla="*/ 1306286 h 1306286"/>
              <a:gd name="connsiteX2" fmla="*/ 1129004 w 1129004"/>
              <a:gd name="connsiteY2" fmla="*/ 0 h 1306286"/>
              <a:gd name="connsiteX3" fmla="*/ 0 w 1129004"/>
              <a:gd name="connsiteY3" fmla="*/ 970384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004" h="1306286">
                <a:moveTo>
                  <a:pt x="0" y="970384"/>
                </a:moveTo>
                <a:lnTo>
                  <a:pt x="643812" y="1306286"/>
                </a:lnTo>
                <a:lnTo>
                  <a:pt x="1129004" y="0"/>
                </a:lnTo>
                <a:lnTo>
                  <a:pt x="0" y="970384"/>
                </a:lnTo>
                <a:close/>
              </a:path>
            </a:pathLst>
          </a:custGeom>
          <a:solidFill>
            <a:srgbClr val="FFA4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6084168" y="2924944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4627983" y="3489649"/>
            <a:ext cx="1772816" cy="662473"/>
          </a:xfrm>
          <a:custGeom>
            <a:avLst/>
            <a:gdLst>
              <a:gd name="connsiteX0" fmla="*/ 0 w 1772816"/>
              <a:gd name="connsiteY0" fmla="*/ 653142 h 662473"/>
              <a:gd name="connsiteX1" fmla="*/ 1772816 w 1772816"/>
              <a:gd name="connsiteY1" fmla="*/ 0 h 662473"/>
              <a:gd name="connsiteX2" fmla="*/ 1520890 w 1772816"/>
              <a:gd name="connsiteY2" fmla="*/ 662473 h 662473"/>
              <a:gd name="connsiteX3" fmla="*/ 0 w 1772816"/>
              <a:gd name="connsiteY3" fmla="*/ 653142 h 66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816" h="662473">
                <a:moveTo>
                  <a:pt x="0" y="653142"/>
                </a:moveTo>
                <a:lnTo>
                  <a:pt x="1772816" y="0"/>
                </a:lnTo>
                <a:lnTo>
                  <a:pt x="1520890" y="662473"/>
                </a:lnTo>
                <a:lnTo>
                  <a:pt x="0" y="653142"/>
                </a:lnTo>
                <a:close/>
              </a:path>
            </a:pathLst>
          </a:custGeom>
          <a:solidFill>
            <a:srgbClr val="FFA41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5436096" y="3810526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51520" y="6021288"/>
            <a:ext cx="576064" cy="288032"/>
            <a:chOff x="251520" y="6021288"/>
            <a:chExt cx="576064" cy="288032"/>
          </a:xfrm>
        </p:grpSpPr>
        <p:sp>
          <p:nvSpPr>
            <p:cNvPr id="24" name="Прямоугольник 23">
              <a:hlinkClick r:id="rId3" action="ppaction://hlinksldjump"/>
            </p:cNvPr>
            <p:cNvSpPr/>
            <p:nvPr/>
          </p:nvSpPr>
          <p:spPr>
            <a:xfrm>
              <a:off x="251520" y="6021288"/>
              <a:ext cx="576064" cy="288032"/>
            </a:xfrm>
            <a:prstGeom prst="rect">
              <a:avLst/>
            </a:prstGeom>
            <a:solidFill>
              <a:srgbClr val="FFA41D"/>
            </a:solidFill>
            <a:ln>
              <a:solidFill>
                <a:srgbClr val="FFA41D"/>
              </a:solidFill>
            </a:ln>
            <a:scene3d>
              <a:camera prst="orthographicFront"/>
              <a:lightRig rig="threePt" dir="t"/>
            </a:scene3d>
            <a:sp3d>
              <a:bevelT w="82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Равнобедренный треугольник 26">
              <a:hlinkClick r:id="rId3" action="ppaction://hlinksldjump"/>
            </p:cNvPr>
            <p:cNvSpPr/>
            <p:nvPr/>
          </p:nvSpPr>
          <p:spPr>
            <a:xfrm rot="15999638">
              <a:off x="454422" y="6091393"/>
              <a:ext cx="201470" cy="163768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 w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283968" y="40050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668344" y="40050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0424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36096" y="28436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40152" y="42210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08304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1520" y="1628800"/>
            <a:ext cx="49685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ABC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N, AM,CF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– медианы.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Доказать: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S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3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4 =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S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5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6.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Доказательство: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1.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N, AM,CF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– медианы, О – точка пересечения медиан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AO:OM = 2:1, BO:ON = 2:1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n-US" sz="20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2.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sym typeface="Symbol"/>
              </a:rPr>
              <a:t>Аналогично доказывается, что </a:t>
            </a:r>
            <a:r>
              <a:rPr lang="en-US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n-US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4, </a:t>
            </a:r>
            <a:r>
              <a:rPr lang="en-US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en-US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1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sz="1600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3.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О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– медиана 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AOC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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6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</a:p>
          <a:p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ОМ –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медиана 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OC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, 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3.</a:t>
            </a:r>
          </a:p>
          <a:p>
            <a:r>
              <a:rPr lang="ru-RU" sz="1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                   </a:t>
            </a:r>
          </a:p>
          <a:p>
            <a:endParaRPr lang="ru-RU" sz="2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endParaRPr lang="ru-RU" sz="2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endParaRPr lang="ru-RU" sz="2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60230" y="332903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87827" y="1240767"/>
            <a:ext cx="5616624" cy="864096"/>
          </a:xfrm>
          <a:prstGeom prst="rect">
            <a:avLst/>
          </a:prstGeom>
          <a:solidFill>
            <a:srgbClr val="F29000"/>
          </a:solidFill>
          <a:ln w="34925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Медианы треугольника пересекаются в одной точке, которая делит каждую медиану в отношении 2:1, считая от вершины.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09520" y="3717032"/>
            <a:ext cx="434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300192" y="2708920"/>
            <a:ext cx="434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2x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52120" y="3429000"/>
            <a:ext cx="434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2y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60232" y="2996952"/>
            <a:ext cx="434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" name="Объект 49"/>
          <p:cNvGraphicFramePr>
            <a:graphicFrameLocks noChangeAspect="1"/>
          </p:cNvGraphicFramePr>
          <p:nvPr/>
        </p:nvGraphicFramePr>
        <p:xfrm>
          <a:off x="611560" y="3789040"/>
          <a:ext cx="4464496" cy="1280095"/>
        </p:xfrm>
        <a:graphic>
          <a:graphicData uri="http://schemas.openxmlformats.org/presentationml/2006/ole">
            <p:oleObj spid="_x0000_s36866" name="Формула" r:id="rId4" imgW="3111480" imgH="888840" progId="Equation.3">
              <p:embed/>
            </p:oleObj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1115616" y="594928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В результате получаем,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=S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.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123728" y="3501008"/>
            <a:ext cx="1224136" cy="288032"/>
          </a:xfrm>
          <a:prstGeom prst="rect">
            <a:avLst/>
          </a:prstGeom>
          <a:solidFill>
            <a:srgbClr val="F29000"/>
          </a:solidFill>
          <a:ln>
            <a:solidFill>
              <a:srgbClr val="F29000"/>
            </a:solidFill>
          </a:ln>
          <a:scene3d>
            <a:camera prst="orthographicFront"/>
            <a:lightRig rig="threePt" dir="t"/>
          </a:scene3d>
          <a:sp3d>
            <a:bevelT w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Теорема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</p:bldLst>
  </p:timing>
</p:sld>
</file>

<file path=ppt/theme/theme1.xml><?xml version="1.0" encoding="utf-8"?>
<a:theme xmlns:a="http://schemas.openxmlformats.org/drawingml/2006/main" name="Academic_ID01">
  <a:themeElements>
    <a:clrScheme name="Academic_ID01 1">
      <a:dk1>
        <a:srgbClr val="000000"/>
      </a:dk1>
      <a:lt1>
        <a:srgbClr val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FFFFFF"/>
      </a:accent3>
      <a:accent4>
        <a:srgbClr val="000000"/>
      </a:accent4>
      <a:accent5>
        <a:srgbClr val="BACDD4"/>
      </a:accent5>
      <a:accent6>
        <a:srgbClr val="B99E08"/>
      </a:accent6>
      <a:hlink>
        <a:srgbClr val="00C8C3"/>
      </a:hlink>
      <a:folHlink>
        <a:srgbClr val="A116E0"/>
      </a:folHlink>
    </a:clrScheme>
    <a:fontScheme name="Academic_ID01">
      <a:majorFont>
        <a:latin typeface="Franklin Gothic Medium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cademic_ID01 1">
        <a:dk1>
          <a:srgbClr val="000000"/>
        </a:dk1>
        <a:lt1>
          <a:srgbClr val="FFFFFF"/>
        </a:lt1>
        <a:dk2>
          <a:srgbClr val="3B3B3B"/>
        </a:dk2>
        <a:lt2>
          <a:srgbClr val="D4D2D0"/>
        </a:lt2>
        <a:accent1>
          <a:srgbClr val="6EA0B0"/>
        </a:accent1>
        <a:accent2>
          <a:srgbClr val="CCAF0A"/>
        </a:accent2>
        <a:accent3>
          <a:srgbClr val="FFFFFF"/>
        </a:accent3>
        <a:accent4>
          <a:srgbClr val="000000"/>
        </a:accent4>
        <a:accent5>
          <a:srgbClr val="BACDD4"/>
        </a:accent5>
        <a:accent6>
          <a:srgbClr val="B99E08"/>
        </a:accent6>
        <a:hlink>
          <a:srgbClr val="00C8C3"/>
        </a:hlink>
        <a:folHlink>
          <a:srgbClr val="A116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cademic_ID01">
  <a:themeElements>
    <a:clrScheme name="1_Academic_ID01 1">
      <a:dk1>
        <a:srgbClr val="000000"/>
      </a:dk1>
      <a:lt1>
        <a:srgbClr val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FFFFFF"/>
      </a:accent3>
      <a:accent4>
        <a:srgbClr val="000000"/>
      </a:accent4>
      <a:accent5>
        <a:srgbClr val="BACDD4"/>
      </a:accent5>
      <a:accent6>
        <a:srgbClr val="B99E08"/>
      </a:accent6>
      <a:hlink>
        <a:srgbClr val="00C8C3"/>
      </a:hlink>
      <a:folHlink>
        <a:srgbClr val="A116E0"/>
      </a:folHlink>
    </a:clrScheme>
    <a:fontScheme name="1_Academic_ID01">
      <a:majorFont>
        <a:latin typeface="Franklin Gothic Medium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cademic_ID01 1">
        <a:dk1>
          <a:srgbClr val="000000"/>
        </a:dk1>
        <a:lt1>
          <a:srgbClr val="FFFFFF"/>
        </a:lt1>
        <a:dk2>
          <a:srgbClr val="3B3B3B"/>
        </a:dk2>
        <a:lt2>
          <a:srgbClr val="D4D2D0"/>
        </a:lt2>
        <a:accent1>
          <a:srgbClr val="6EA0B0"/>
        </a:accent1>
        <a:accent2>
          <a:srgbClr val="CCAF0A"/>
        </a:accent2>
        <a:accent3>
          <a:srgbClr val="FFFFFF"/>
        </a:accent3>
        <a:accent4>
          <a:srgbClr val="000000"/>
        </a:accent4>
        <a:accent5>
          <a:srgbClr val="BACDD4"/>
        </a:accent5>
        <a:accent6>
          <a:srgbClr val="B99E08"/>
        </a:accent6>
        <a:hlink>
          <a:srgbClr val="00C8C3"/>
        </a:hlink>
        <a:folHlink>
          <a:srgbClr val="A116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числовая окружность</Template>
  <TotalTime>743</TotalTime>
  <Words>633</Words>
  <Application>Microsoft Office PowerPoint</Application>
  <PresentationFormat>Экран (4:3)</PresentationFormat>
  <Paragraphs>201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Academic_ID01</vt:lpstr>
      <vt:lpstr>1_Academic_ID01</vt:lpstr>
      <vt:lpstr>Формула</vt:lpstr>
      <vt:lpstr>Решение задач по теме «Площади» (тренажер)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76</cp:revision>
  <dcterms:modified xsi:type="dcterms:W3CDTF">2017-11-17T16:59:22Z</dcterms:modified>
</cp:coreProperties>
</file>