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1584176"/>
          </a:xfrm>
        </p:spPr>
        <p:txBody>
          <a:bodyPr>
            <a:no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окружность вписан четырехугольник АВС, диагонали которого перпендикулярны и пересекаются в точке Е. Прямая, проходящая через точку Е и перпендикулярная к АВ, пересекает сторону 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точке М.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а) Докажите, что ЕМ медиана треугольника СЕ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б) Найдите длину отрезка ЕМ, если 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=8, АВ=4 и угол 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равен 60⁰.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9672" y="162880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563888" y="1844824"/>
            <a:ext cx="536408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Доказательство: </a:t>
            </a:r>
          </a:p>
          <a:p>
            <a:pPr marL="342900" indent="-342900"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АВЕ – прямоугольный (ВЕ АС), ЕН – высота (ЕНАВ)  ВЕН   ЕАН  5 =  1,  ВЕН =  2.</a:t>
            </a:r>
          </a:p>
          <a:p>
            <a:pPr marL="342900" indent="-342900"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 1 и  3 – вертикальные 1 = 3.</a:t>
            </a:r>
          </a:p>
          <a:p>
            <a:pPr marL="342900" indent="-342900"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Так как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ABCD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вписан в окружность и 4,  5 опираются на одну дугу, то  5 =  4.</a:t>
            </a:r>
          </a:p>
          <a:p>
            <a:pPr marL="342900" indent="-342900"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 5 =  1, 1 = 3,  5 =  4   5 = 4, </a:t>
            </a:r>
          </a:p>
          <a:p>
            <a:pPr marL="342900" indent="-342900"/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      СМЕ – равнобедренный,  ЕМ = СМ.</a:t>
            </a:r>
          </a:p>
          <a:p>
            <a:pPr marL="342900" indent="-342900"/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5.  ВЕН =  2,  2 =  6 (как вписанные углы, опирающиеся на одну дугу),  ВЕН =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ЕМ (как вертикальные углы)  ВЕН = 6   ЕМ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– равнобедренный,  ЕМ = М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marL="342900" indent="-342900"/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6. ЕМ = СМ, ЕМ = М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 СМ = М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 М – середина отрезка С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 ЕМ – медиана  СЕ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marL="342900" indent="-342900"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3" name="Группа 72"/>
          <p:cNvGrpSpPr/>
          <p:nvPr/>
        </p:nvGrpSpPr>
        <p:grpSpPr>
          <a:xfrm>
            <a:off x="395536" y="1988840"/>
            <a:ext cx="3240360" cy="2448272"/>
            <a:chOff x="395536" y="1988840"/>
            <a:chExt cx="3240360" cy="2448272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395536" y="2420888"/>
              <a:ext cx="3096344" cy="288032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467544" y="357301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55576" y="206084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203848" y="3429000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403648" y="2555612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ru-RU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Полилиния 22"/>
            <p:cNvSpPr/>
            <p:nvPr/>
          </p:nvSpPr>
          <p:spPr>
            <a:xfrm rot="8023942">
              <a:off x="1141785" y="2534242"/>
              <a:ext cx="237878" cy="168015"/>
            </a:xfrm>
            <a:custGeom>
              <a:avLst/>
              <a:gdLst>
                <a:gd name="connsiteX0" fmla="*/ 0 w 270588"/>
                <a:gd name="connsiteY0" fmla="*/ 102637 h 223935"/>
                <a:gd name="connsiteX1" fmla="*/ 186613 w 270588"/>
                <a:gd name="connsiteY1" fmla="*/ 0 h 223935"/>
                <a:gd name="connsiteX2" fmla="*/ 270588 w 270588"/>
                <a:gd name="connsiteY2" fmla="*/ 223935 h 22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588" h="223935">
                  <a:moveTo>
                    <a:pt x="0" y="102637"/>
                  </a:moveTo>
                  <a:lnTo>
                    <a:pt x="186613" y="0"/>
                  </a:lnTo>
                  <a:lnTo>
                    <a:pt x="270588" y="223935"/>
                  </a:lnTo>
                </a:path>
              </a:pathLst>
            </a:custGeom>
            <a:ln w="158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 flipV="1">
              <a:off x="899592" y="3356992"/>
              <a:ext cx="2376264" cy="360040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H="1">
              <a:off x="899592" y="2348880"/>
              <a:ext cx="288032" cy="1368152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Овал 15"/>
            <p:cNvSpPr/>
            <p:nvPr/>
          </p:nvSpPr>
          <p:spPr>
            <a:xfrm>
              <a:off x="827584" y="1988840"/>
              <a:ext cx="2448272" cy="2448272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>
              <a:stCxn id="16" idx="1"/>
            </p:cNvCxnSpPr>
            <p:nvPr/>
          </p:nvCxnSpPr>
          <p:spPr>
            <a:xfrm>
              <a:off x="1186125" y="2347381"/>
              <a:ext cx="2089731" cy="1009611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899592" y="1988840"/>
              <a:ext cx="936104" cy="1702839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flipH="1">
              <a:off x="1187624" y="1988840"/>
              <a:ext cx="648072" cy="360040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1835696" y="1988840"/>
              <a:ext cx="1440160" cy="1368152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1312978" y="2439550"/>
              <a:ext cx="2880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547664" y="2276872"/>
              <a:ext cx="2880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115616" y="2286203"/>
              <a:ext cx="2880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971600" y="2996952"/>
              <a:ext cx="2880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411760" y="227687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27584" y="248360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H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Полилиния 61"/>
            <p:cNvSpPr/>
            <p:nvPr/>
          </p:nvSpPr>
          <p:spPr>
            <a:xfrm rot="21004003">
              <a:off x="1331379" y="2282077"/>
              <a:ext cx="288032" cy="130180"/>
            </a:xfrm>
            <a:custGeom>
              <a:avLst/>
              <a:gdLst>
                <a:gd name="connsiteX0" fmla="*/ 186612 w 186612"/>
                <a:gd name="connsiteY0" fmla="*/ 121298 h 121298"/>
                <a:gd name="connsiteX1" fmla="*/ 93306 w 186612"/>
                <a:gd name="connsiteY1" fmla="*/ 0 h 121298"/>
                <a:gd name="connsiteX2" fmla="*/ 0 w 186612"/>
                <a:gd name="connsiteY2" fmla="*/ 102636 h 121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6612" h="121298">
                  <a:moveTo>
                    <a:pt x="186612" y="121298"/>
                  </a:moveTo>
                  <a:lnTo>
                    <a:pt x="93306" y="0"/>
                  </a:lnTo>
                  <a:lnTo>
                    <a:pt x="0" y="102636"/>
                  </a:lnTo>
                </a:path>
              </a:pathLst>
            </a:cu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729004" y="1988840"/>
              <a:ext cx="2880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2699792" y="2924944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1584176"/>
          </a:xfrm>
        </p:spPr>
        <p:txBody>
          <a:bodyPr>
            <a:noAutofit/>
          </a:bodyPr>
          <a:lstStyle/>
          <a:p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окружность вписан четырехугольник АВС, диагонали которого перпендикулярны и пересекаются в точке Е. Прямая, проходящая через точку Е и перпендикулярная к АВ, пересекает сторону 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точке М.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а) Докажите, что ЕМ медиана треугольника СЕ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б) Найдите длину отрезка ЕМ, если 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=8, АВ=4 и угол 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равен 60⁰.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9672" y="162880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563888" y="1844824"/>
            <a:ext cx="536408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Доказательство: </a:t>
            </a:r>
          </a:p>
          <a:p>
            <a:pPr marL="342900" indent="-342900"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ЕС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– прямоугольный , ЕМ – медиана  </a:t>
            </a:r>
            <a:endParaRPr lang="en-US" i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342900" indent="-342900"/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  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ЕМ =СМ =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М.</a:t>
            </a:r>
          </a:p>
          <a:p>
            <a:pPr marL="342900" indent="-342900">
              <a:buAutoNum type="arabicPeriod" startAt="2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ЕС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D,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 6 = 60    4 = 30 .</a:t>
            </a:r>
          </a:p>
          <a:p>
            <a:pPr marL="342900" indent="-342900">
              <a:buAutoNum type="arabicPeriod" startAt="2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 ВЕН = 6   ЕМ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– равнобедренный, </a:t>
            </a:r>
          </a:p>
          <a:p>
            <a:pPr marL="342900" indent="-342900"/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      6 = 60    ЕМ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 - равносторонний </a:t>
            </a:r>
          </a:p>
          <a:p>
            <a:pPr marL="342900" indent="-342900"/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   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ЕМ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= М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= Е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marL="342900" indent="-342900">
              <a:buAutoNum type="arabicPeriod" startAt="4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ВАЕ – прямоугольный,  5 = 30 , АВ = 4 </a:t>
            </a:r>
          </a:p>
          <a:p>
            <a:pPr marL="342900" indent="-342900"/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     АЕ = 2.</a:t>
            </a:r>
          </a:p>
          <a:p>
            <a:pPr marL="342900" indent="-342900"/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5.  АЕ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– прямоугольный, АЕ = 2, А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= 8 </a:t>
            </a:r>
          </a:p>
          <a:p>
            <a:pPr marL="342900" indent="-342900"/>
            <a:endParaRPr lang="ru-RU" i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342900" indent="-34290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72"/>
          <p:cNvGrpSpPr/>
          <p:nvPr/>
        </p:nvGrpSpPr>
        <p:grpSpPr>
          <a:xfrm>
            <a:off x="395536" y="1988840"/>
            <a:ext cx="3240360" cy="2448272"/>
            <a:chOff x="395536" y="1988840"/>
            <a:chExt cx="3240360" cy="2448272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395536" y="2420888"/>
              <a:ext cx="3096344" cy="288032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467544" y="357301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55576" y="206084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203848" y="3429000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403648" y="2555612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ru-RU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Полилиния 22"/>
            <p:cNvSpPr/>
            <p:nvPr/>
          </p:nvSpPr>
          <p:spPr>
            <a:xfrm rot="8023942">
              <a:off x="1141785" y="2534242"/>
              <a:ext cx="237878" cy="168015"/>
            </a:xfrm>
            <a:custGeom>
              <a:avLst/>
              <a:gdLst>
                <a:gd name="connsiteX0" fmla="*/ 0 w 270588"/>
                <a:gd name="connsiteY0" fmla="*/ 102637 h 223935"/>
                <a:gd name="connsiteX1" fmla="*/ 186613 w 270588"/>
                <a:gd name="connsiteY1" fmla="*/ 0 h 223935"/>
                <a:gd name="connsiteX2" fmla="*/ 270588 w 270588"/>
                <a:gd name="connsiteY2" fmla="*/ 223935 h 22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588" h="223935">
                  <a:moveTo>
                    <a:pt x="0" y="102637"/>
                  </a:moveTo>
                  <a:lnTo>
                    <a:pt x="186613" y="0"/>
                  </a:lnTo>
                  <a:lnTo>
                    <a:pt x="270588" y="223935"/>
                  </a:lnTo>
                </a:path>
              </a:pathLst>
            </a:custGeom>
            <a:ln w="158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 flipV="1">
              <a:off x="899592" y="3356992"/>
              <a:ext cx="2376264" cy="360040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H="1">
              <a:off x="899592" y="2348880"/>
              <a:ext cx="288032" cy="1368152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Овал 15"/>
            <p:cNvSpPr/>
            <p:nvPr/>
          </p:nvSpPr>
          <p:spPr>
            <a:xfrm>
              <a:off x="827584" y="1988840"/>
              <a:ext cx="2448272" cy="2448272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>
              <a:stCxn id="16" idx="1"/>
            </p:cNvCxnSpPr>
            <p:nvPr/>
          </p:nvCxnSpPr>
          <p:spPr>
            <a:xfrm>
              <a:off x="1186125" y="2347381"/>
              <a:ext cx="2089731" cy="1009611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899592" y="1988840"/>
              <a:ext cx="936104" cy="1702839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flipH="1">
              <a:off x="1187624" y="1988840"/>
              <a:ext cx="648072" cy="360040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1835696" y="1988840"/>
              <a:ext cx="1440160" cy="1368152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115616" y="2286203"/>
              <a:ext cx="2880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971600" y="2996952"/>
              <a:ext cx="2880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411760" y="227687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27584" y="248360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H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Полилиния 61"/>
            <p:cNvSpPr/>
            <p:nvPr/>
          </p:nvSpPr>
          <p:spPr>
            <a:xfrm rot="21004003">
              <a:off x="1331379" y="2282077"/>
              <a:ext cx="288032" cy="130180"/>
            </a:xfrm>
            <a:custGeom>
              <a:avLst/>
              <a:gdLst>
                <a:gd name="connsiteX0" fmla="*/ 186612 w 186612"/>
                <a:gd name="connsiteY0" fmla="*/ 121298 h 121298"/>
                <a:gd name="connsiteX1" fmla="*/ 93306 w 186612"/>
                <a:gd name="connsiteY1" fmla="*/ 0 h 121298"/>
                <a:gd name="connsiteX2" fmla="*/ 0 w 186612"/>
                <a:gd name="connsiteY2" fmla="*/ 102636 h 121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6612" h="121298">
                  <a:moveTo>
                    <a:pt x="186612" y="121298"/>
                  </a:moveTo>
                  <a:lnTo>
                    <a:pt x="93306" y="0"/>
                  </a:lnTo>
                  <a:lnTo>
                    <a:pt x="0" y="102636"/>
                  </a:lnTo>
                </a:path>
              </a:pathLst>
            </a:cu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729004" y="1988840"/>
              <a:ext cx="2880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2699792" y="2924945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27584" y="2780928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51720" y="3501008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" name="Объект 30"/>
          <p:cNvGraphicFramePr>
            <a:graphicFrameLocks noChangeAspect="1"/>
          </p:cNvGraphicFramePr>
          <p:nvPr/>
        </p:nvGraphicFramePr>
        <p:xfrm>
          <a:off x="3851920" y="4797152"/>
          <a:ext cx="3312368" cy="288032"/>
        </p:xfrm>
        <a:graphic>
          <a:graphicData uri="http://schemas.openxmlformats.org/presentationml/2006/ole">
            <p:oleObj spid="_x0000_s36866" name="Формула" r:id="rId3" imgW="179064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329</Words>
  <Application>Microsoft Office PowerPoint</Application>
  <PresentationFormat>Экран (4:3)</PresentationFormat>
  <Paragraphs>51</Paragraphs>
  <Slides>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Тема Office</vt:lpstr>
      <vt:lpstr>Формула</vt:lpstr>
      <vt:lpstr>   В окружность вписан четырехугольник АВС, диагонали которого перпендикулярны и пересекаются в точке Е. Прямая, проходящая через точку Е и перпендикулярная к АВ, пересекает сторону СD в точке М.  а) Докажите, что ЕМ медиана треугольника СЕD. б) Найдите длину отрезка ЕМ, если АD=8, АВ=4 и угол СDВ равен 60⁰.  </vt:lpstr>
      <vt:lpstr>   В окружность вписан четырехугольник АВС, диагонали которого перпендикулярны и пересекаются в точке Е. Прямая, проходящая через точку Е и перпендикулярная к АВ, пересекает сторону СD в точке М.  а) Докажите, что ЕМ медиана треугольника СЕD. б) Найдите длину отрезка ЕМ, если АD=8, АВ=4 и угол СDВ равен 60⁰.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</dc:creator>
  <cp:lastModifiedBy>serg</cp:lastModifiedBy>
  <cp:revision>42</cp:revision>
  <dcterms:created xsi:type="dcterms:W3CDTF">2015-01-10T08:13:56Z</dcterms:created>
  <dcterms:modified xsi:type="dcterms:W3CDTF">2017-11-17T12:24:47Z</dcterms:modified>
</cp:coreProperties>
</file>