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712968" cy="1647056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Точка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середина стороны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АD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параллелограмма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АВСD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прямые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АС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взаимно перпендикулярны и пересекаются в точке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а) Докажите, что площади треугольников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АОВ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СОЕ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равны.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б) Найдите площадь параллелограмма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АВСD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если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=3,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ВС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=4.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араллелограмм 3"/>
          <p:cNvSpPr/>
          <p:nvPr/>
        </p:nvSpPr>
        <p:spPr>
          <a:xfrm>
            <a:off x="2123728" y="2564904"/>
            <a:ext cx="5328592" cy="2592288"/>
          </a:xfrm>
          <a:prstGeom prst="parallelogram">
            <a:avLst>
              <a:gd name="adj" fmla="val 45517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835696" y="501317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67944" y="422108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O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3968" y="515719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56176" y="508518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D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08304" y="22048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31840" y="22048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B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3303849" y="2564904"/>
            <a:ext cx="1008112" cy="2592288"/>
          </a:xfrm>
          <a:prstGeom prst="line">
            <a:avLst/>
          </a:prstGeom>
          <a:ln w="25400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2123728" y="2574235"/>
            <a:ext cx="5328592" cy="2582957"/>
          </a:xfrm>
          <a:prstGeom prst="line">
            <a:avLst/>
          </a:prstGeom>
          <a:ln w="25400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олилиния 22"/>
          <p:cNvSpPr/>
          <p:nvPr/>
        </p:nvSpPr>
        <p:spPr>
          <a:xfrm>
            <a:off x="3890865" y="3933057"/>
            <a:ext cx="270588" cy="237728"/>
          </a:xfrm>
          <a:custGeom>
            <a:avLst/>
            <a:gdLst>
              <a:gd name="connsiteX0" fmla="*/ 0 w 270588"/>
              <a:gd name="connsiteY0" fmla="*/ 102637 h 223935"/>
              <a:gd name="connsiteX1" fmla="*/ 186613 w 270588"/>
              <a:gd name="connsiteY1" fmla="*/ 0 h 223935"/>
              <a:gd name="connsiteX2" fmla="*/ 270588 w 270588"/>
              <a:gd name="connsiteY2" fmla="*/ 223935 h 223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0588" h="223935">
                <a:moveTo>
                  <a:pt x="0" y="102637"/>
                </a:moveTo>
                <a:lnTo>
                  <a:pt x="186613" y="0"/>
                </a:lnTo>
                <a:lnTo>
                  <a:pt x="270588" y="223935"/>
                </a:lnTo>
              </a:path>
            </a:pathLst>
          </a:custGeom>
          <a:ln w="158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4302630" y="2580926"/>
            <a:ext cx="3149690" cy="2557604"/>
          </a:xfrm>
          <a:prstGeom prst="line">
            <a:avLst/>
          </a:prstGeom>
          <a:ln w="25400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712968" cy="1647056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Точка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середина стороны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АD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параллелограмма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АВСD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прямые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АС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взаимно перпендикулярны и пересекаются в точке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а) Докажите, что площади треугольников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АОВ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СОЕ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равны.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б) Найдите площадь параллелограмма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АВСD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если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=3,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ВС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=4.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107504" y="1772816"/>
            <a:ext cx="5904656" cy="3321660"/>
            <a:chOff x="1835696" y="2204864"/>
            <a:chExt cx="5904656" cy="3321660"/>
          </a:xfrm>
        </p:grpSpPr>
        <p:sp>
          <p:nvSpPr>
            <p:cNvPr id="4" name="Параллелограмм 3"/>
            <p:cNvSpPr/>
            <p:nvPr/>
          </p:nvSpPr>
          <p:spPr>
            <a:xfrm>
              <a:off x="2123728" y="2564904"/>
              <a:ext cx="5328592" cy="2592288"/>
            </a:xfrm>
            <a:prstGeom prst="parallelogram">
              <a:avLst>
                <a:gd name="adj" fmla="val 45517"/>
              </a:avLst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35696" y="501317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067944" y="422108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283968" y="5157192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E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156176" y="508518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308304" y="220486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131840" y="220486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>
              <a:off x="3303849" y="2564904"/>
              <a:ext cx="1008112" cy="2592288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flipV="1">
              <a:off x="2123728" y="2574235"/>
              <a:ext cx="5328592" cy="2582957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Полилиния 22"/>
            <p:cNvSpPr/>
            <p:nvPr/>
          </p:nvSpPr>
          <p:spPr>
            <a:xfrm>
              <a:off x="3890865" y="3933057"/>
              <a:ext cx="270588" cy="237728"/>
            </a:xfrm>
            <a:custGeom>
              <a:avLst/>
              <a:gdLst>
                <a:gd name="connsiteX0" fmla="*/ 0 w 270588"/>
                <a:gd name="connsiteY0" fmla="*/ 102637 h 223935"/>
                <a:gd name="connsiteX1" fmla="*/ 186613 w 270588"/>
                <a:gd name="connsiteY1" fmla="*/ 0 h 223935"/>
                <a:gd name="connsiteX2" fmla="*/ 270588 w 270588"/>
                <a:gd name="connsiteY2" fmla="*/ 223935 h 22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588" h="223935">
                  <a:moveTo>
                    <a:pt x="0" y="102637"/>
                  </a:moveTo>
                  <a:lnTo>
                    <a:pt x="186613" y="0"/>
                  </a:lnTo>
                  <a:lnTo>
                    <a:pt x="270588" y="223935"/>
                  </a:lnTo>
                </a:path>
              </a:pathLst>
            </a:custGeom>
            <a:ln w="158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5" name="Прямая соединительная линия 24"/>
            <p:cNvCxnSpPr/>
            <p:nvPr/>
          </p:nvCxnSpPr>
          <p:spPr>
            <a:xfrm flipH="1">
              <a:off x="4302630" y="2580926"/>
              <a:ext cx="3149690" cy="2557604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5652120" y="2348880"/>
            <a:ext cx="331236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Доказательство: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 как АВС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параллелограмм,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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AD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 ВС.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ЕН и АМ – расстояния между параллельными прямыми,  ЕН = АМ. </a:t>
            </a:r>
            <a:endParaRPr lang="en-US" dirty="0" smtClean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2. 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(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АВС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=1/2(BCAM), 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(CEB) =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½(BC EH)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ЕН = АМ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.  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(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АВС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(CEB).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3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. 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(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АВС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(ABO)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+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S(BOC).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  <a:sym typeface="Symbol"/>
              </a:rPr>
              <a:t> 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( </a:t>
            </a:r>
            <a:r>
              <a:rPr lang="en-US" sz="1400" dirty="0">
                <a:latin typeface="Times New Roman" pitchFamily="18" charset="0"/>
                <a:cs typeface="Times New Roman" pitchFamily="18" charset="0"/>
                <a:sym typeface="Symbol"/>
              </a:rPr>
              <a:t>E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ВС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(CEO) 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(BOC).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(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АВ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O)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(CEO).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V="1">
            <a:off x="2583769" y="2132856"/>
            <a:ext cx="0" cy="2592288"/>
          </a:xfrm>
          <a:prstGeom prst="line">
            <a:avLst/>
          </a:prstGeom>
          <a:ln w="22225">
            <a:solidFill>
              <a:srgbClr val="C00000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555776" y="177281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1" name="Прямая соединительная линия 30"/>
          <p:cNvCxnSpPr>
            <a:endCxn id="12" idx="2"/>
          </p:cNvCxnSpPr>
          <p:nvPr/>
        </p:nvCxnSpPr>
        <p:spPr>
          <a:xfrm>
            <a:off x="251520" y="2132856"/>
            <a:ext cx="1368152" cy="9292"/>
          </a:xfrm>
          <a:prstGeom prst="line">
            <a:avLst/>
          </a:prstGeom>
          <a:ln w="254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411558" y="2132856"/>
            <a:ext cx="0" cy="2592288"/>
          </a:xfrm>
          <a:prstGeom prst="line">
            <a:avLst/>
          </a:prstGeom>
          <a:ln w="22225">
            <a:solidFill>
              <a:srgbClr val="C00000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51520" y="177281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олилиния 35"/>
          <p:cNvSpPr/>
          <p:nvPr/>
        </p:nvSpPr>
        <p:spPr>
          <a:xfrm>
            <a:off x="2584581" y="2136711"/>
            <a:ext cx="115211" cy="212169"/>
          </a:xfrm>
          <a:custGeom>
            <a:avLst/>
            <a:gdLst>
              <a:gd name="connsiteX0" fmla="*/ 223934 w 233265"/>
              <a:gd name="connsiteY0" fmla="*/ 0 h 261257"/>
              <a:gd name="connsiteX1" fmla="*/ 233265 w 233265"/>
              <a:gd name="connsiteY1" fmla="*/ 261257 h 261257"/>
              <a:gd name="connsiteX2" fmla="*/ 0 w 233265"/>
              <a:gd name="connsiteY2" fmla="*/ 261257 h 261257"/>
              <a:gd name="connsiteX3" fmla="*/ 0 w 233265"/>
              <a:gd name="connsiteY3" fmla="*/ 261257 h 261257"/>
              <a:gd name="connsiteX4" fmla="*/ 0 w 233265"/>
              <a:gd name="connsiteY4" fmla="*/ 261257 h 26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265" h="261257">
                <a:moveTo>
                  <a:pt x="223934" y="0"/>
                </a:moveTo>
                <a:lnTo>
                  <a:pt x="233265" y="261257"/>
                </a:lnTo>
                <a:lnTo>
                  <a:pt x="0" y="261257"/>
                </a:lnTo>
                <a:lnTo>
                  <a:pt x="0" y="261257"/>
                </a:lnTo>
                <a:lnTo>
                  <a:pt x="0" y="261257"/>
                </a:lnTo>
              </a:path>
            </a:pathLst>
          </a:custGeom>
          <a:ln w="158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414198" y="2139815"/>
            <a:ext cx="115211" cy="212169"/>
          </a:xfrm>
          <a:custGeom>
            <a:avLst/>
            <a:gdLst>
              <a:gd name="connsiteX0" fmla="*/ 223934 w 233265"/>
              <a:gd name="connsiteY0" fmla="*/ 0 h 261257"/>
              <a:gd name="connsiteX1" fmla="*/ 233265 w 233265"/>
              <a:gd name="connsiteY1" fmla="*/ 261257 h 261257"/>
              <a:gd name="connsiteX2" fmla="*/ 0 w 233265"/>
              <a:gd name="connsiteY2" fmla="*/ 261257 h 261257"/>
              <a:gd name="connsiteX3" fmla="*/ 0 w 233265"/>
              <a:gd name="connsiteY3" fmla="*/ 261257 h 261257"/>
              <a:gd name="connsiteX4" fmla="*/ 0 w 233265"/>
              <a:gd name="connsiteY4" fmla="*/ 261257 h 26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265" h="261257">
                <a:moveTo>
                  <a:pt x="223934" y="0"/>
                </a:moveTo>
                <a:lnTo>
                  <a:pt x="233265" y="261257"/>
                </a:lnTo>
                <a:lnTo>
                  <a:pt x="0" y="261257"/>
                </a:lnTo>
                <a:lnTo>
                  <a:pt x="0" y="261257"/>
                </a:lnTo>
                <a:lnTo>
                  <a:pt x="0" y="261257"/>
                </a:lnTo>
              </a:path>
            </a:pathLst>
          </a:custGeom>
          <a:ln w="158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611560" y="332656"/>
            <a:ext cx="51125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AF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 BE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дополнительное построение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2.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AFBE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параллелограмм, 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FB = 2.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3. CAF  COB(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по двум углам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, к = 2/3.</a:t>
            </a:r>
          </a:p>
          <a:p>
            <a:endParaRPr lang="ru-RU" dirty="0" smtClean="0">
              <a:sym typeface="Symbol"/>
            </a:endParaRPr>
          </a:p>
          <a:p>
            <a:endParaRPr lang="ru-RU" dirty="0"/>
          </a:p>
        </p:txBody>
      </p:sp>
      <p:grpSp>
        <p:nvGrpSpPr>
          <p:cNvPr id="42" name="Группа 41"/>
          <p:cNvGrpSpPr/>
          <p:nvPr/>
        </p:nvGrpSpPr>
        <p:grpSpPr>
          <a:xfrm>
            <a:off x="1547664" y="3068960"/>
            <a:ext cx="7056784" cy="3537684"/>
            <a:chOff x="683568" y="2132856"/>
            <a:chExt cx="7056784" cy="3537684"/>
          </a:xfrm>
        </p:grpSpPr>
        <p:sp>
          <p:nvSpPr>
            <p:cNvPr id="4" name="Параллелограмм 3"/>
            <p:cNvSpPr/>
            <p:nvPr/>
          </p:nvSpPr>
          <p:spPr>
            <a:xfrm>
              <a:off x="2123728" y="2564904"/>
              <a:ext cx="5328592" cy="2592288"/>
            </a:xfrm>
            <a:prstGeom prst="parallelogram">
              <a:avLst>
                <a:gd name="adj" fmla="val 45517"/>
              </a:avLst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11760" y="3429000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35696" y="501317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932040" y="213285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067944" y="422108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283968" y="5157192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E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156176" y="508518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308304" y="220486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131840" y="220486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>
              <a:off x="3303849" y="2564904"/>
              <a:ext cx="1008112" cy="2592288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flipV="1">
              <a:off x="2123728" y="2574235"/>
              <a:ext cx="5328592" cy="2582957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Полилиния 22"/>
            <p:cNvSpPr/>
            <p:nvPr/>
          </p:nvSpPr>
          <p:spPr>
            <a:xfrm>
              <a:off x="3890865" y="3933057"/>
              <a:ext cx="270588" cy="237728"/>
            </a:xfrm>
            <a:custGeom>
              <a:avLst/>
              <a:gdLst>
                <a:gd name="connsiteX0" fmla="*/ 0 w 270588"/>
                <a:gd name="connsiteY0" fmla="*/ 102637 h 223935"/>
                <a:gd name="connsiteX1" fmla="*/ 186613 w 270588"/>
                <a:gd name="connsiteY1" fmla="*/ 0 h 223935"/>
                <a:gd name="connsiteX2" fmla="*/ 270588 w 270588"/>
                <a:gd name="connsiteY2" fmla="*/ 223935 h 22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588" h="223935">
                  <a:moveTo>
                    <a:pt x="0" y="102637"/>
                  </a:moveTo>
                  <a:lnTo>
                    <a:pt x="186613" y="0"/>
                  </a:lnTo>
                  <a:lnTo>
                    <a:pt x="270588" y="223935"/>
                  </a:lnTo>
                </a:path>
              </a:pathLst>
            </a:custGeom>
            <a:ln w="158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5" name="Прямая соединительная линия 24"/>
            <p:cNvCxnSpPr/>
            <p:nvPr/>
          </p:nvCxnSpPr>
          <p:spPr>
            <a:xfrm flipH="1">
              <a:off x="4302630" y="2580926"/>
              <a:ext cx="3149690" cy="2557604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flipH="1">
              <a:off x="3275856" y="5013176"/>
              <a:ext cx="360040" cy="288032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5076056" y="5013176"/>
              <a:ext cx="360040" cy="288032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683568" y="220486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F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>
              <a:off x="1115616" y="2564904"/>
              <a:ext cx="1008112" cy="2592288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>
              <a:endCxn id="12" idx="2"/>
            </p:cNvCxnSpPr>
            <p:nvPr/>
          </p:nvCxnSpPr>
          <p:spPr>
            <a:xfrm>
              <a:off x="1115616" y="2564904"/>
              <a:ext cx="2232248" cy="9292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Полилиния 30"/>
            <p:cNvSpPr/>
            <p:nvPr/>
          </p:nvSpPr>
          <p:spPr>
            <a:xfrm>
              <a:off x="2039749" y="4825145"/>
              <a:ext cx="270588" cy="237728"/>
            </a:xfrm>
            <a:custGeom>
              <a:avLst/>
              <a:gdLst>
                <a:gd name="connsiteX0" fmla="*/ 0 w 270588"/>
                <a:gd name="connsiteY0" fmla="*/ 102637 h 223935"/>
                <a:gd name="connsiteX1" fmla="*/ 186613 w 270588"/>
                <a:gd name="connsiteY1" fmla="*/ 0 h 223935"/>
                <a:gd name="connsiteX2" fmla="*/ 270588 w 270588"/>
                <a:gd name="connsiteY2" fmla="*/ 223935 h 22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588" h="223935">
                  <a:moveTo>
                    <a:pt x="0" y="102637"/>
                  </a:moveTo>
                  <a:lnTo>
                    <a:pt x="186613" y="0"/>
                  </a:lnTo>
                  <a:lnTo>
                    <a:pt x="270588" y="223935"/>
                  </a:lnTo>
                </a:path>
              </a:pathLst>
            </a:custGeom>
            <a:ln w="158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131840" y="530120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23728" y="220486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635896" y="3068960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 smtClean="0">
                  <a:latin typeface="Times New Roman" pitchFamily="18" charset="0"/>
                  <a:cs typeface="Times New Roman" pitchFamily="18" charset="0"/>
                </a:rPr>
                <a:t>2х</a:t>
              </a:r>
              <a:endParaRPr lang="ru-RU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115616" y="357301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>
                  <a:latin typeface="Times New Roman" pitchFamily="18" charset="0"/>
                  <a:cs typeface="Times New Roman" pitchFamily="18" charset="0"/>
                </a:rPr>
                <a:t>3</a:t>
              </a:r>
              <a:r>
                <a:rPr lang="ru-RU" i="1" dirty="0" smtClean="0">
                  <a:latin typeface="Times New Roman" pitchFamily="18" charset="0"/>
                  <a:cs typeface="Times New Roman" pitchFamily="18" charset="0"/>
                </a:rPr>
                <a:t>х</a:t>
              </a:r>
              <a:endParaRPr lang="ru-RU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779912" y="458112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 err="1" smtClean="0">
                  <a:latin typeface="Times New Roman" pitchFamily="18" charset="0"/>
                  <a:cs typeface="Times New Roman" pitchFamily="18" charset="0"/>
                </a:rPr>
                <a:t>х</a:t>
              </a:r>
              <a:endParaRPr lang="ru-RU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131840" y="4149080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>
                  <a:latin typeface="Times New Roman" pitchFamily="18" charset="0"/>
                  <a:cs typeface="Times New Roman" pitchFamily="18" charset="0"/>
                </a:rPr>
                <a:t>у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860032" y="3356992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 smtClean="0">
                  <a:latin typeface="Times New Roman" pitchFamily="18" charset="0"/>
                  <a:cs typeface="Times New Roman" pitchFamily="18" charset="0"/>
                </a:rPr>
                <a:t>2у</a:t>
              </a:r>
              <a:endParaRPr lang="ru-RU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41" name="Объект 40"/>
          <p:cNvGraphicFramePr>
            <a:graphicFrameLocks noChangeAspect="1"/>
          </p:cNvGraphicFramePr>
          <p:nvPr/>
        </p:nvGraphicFramePr>
        <p:xfrm>
          <a:off x="899592" y="1268760"/>
          <a:ext cx="4032448" cy="1803648"/>
        </p:xfrm>
        <a:graphic>
          <a:graphicData uri="http://schemas.openxmlformats.org/presentationml/2006/ole">
            <p:oleObj spid="_x0000_s1026" name="Формула" r:id="rId3" imgW="2565360" imgH="1371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Объект 40"/>
          <p:cNvGraphicFramePr>
            <a:graphicFrameLocks noChangeAspect="1"/>
          </p:cNvGraphicFramePr>
          <p:nvPr/>
        </p:nvGraphicFramePr>
        <p:xfrm>
          <a:off x="539552" y="188640"/>
          <a:ext cx="4032448" cy="1803648"/>
        </p:xfrm>
        <a:graphic>
          <a:graphicData uri="http://schemas.openxmlformats.org/presentationml/2006/ole">
            <p:oleObj spid="_x0000_s2050" name="Формула" r:id="rId3" imgW="2565360" imgH="1371600" progId="Equation.3">
              <p:embed/>
            </p:oleObj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5508104" y="332656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Пусть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AOE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 S,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тогда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(ABCD) =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12 S.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8" name="Группа 47"/>
          <p:cNvGrpSpPr/>
          <p:nvPr/>
        </p:nvGrpSpPr>
        <p:grpSpPr>
          <a:xfrm>
            <a:off x="899592" y="2843644"/>
            <a:ext cx="7056784" cy="3537684"/>
            <a:chOff x="899592" y="2276872"/>
            <a:chExt cx="7056784" cy="3537684"/>
          </a:xfrm>
        </p:grpSpPr>
        <p:grpSp>
          <p:nvGrpSpPr>
            <p:cNvPr id="2" name="Группа 41"/>
            <p:cNvGrpSpPr/>
            <p:nvPr/>
          </p:nvGrpSpPr>
          <p:grpSpPr>
            <a:xfrm>
              <a:off x="899592" y="2276872"/>
              <a:ext cx="7056784" cy="3537684"/>
              <a:chOff x="683568" y="2132856"/>
              <a:chExt cx="7056784" cy="3537684"/>
            </a:xfrm>
          </p:grpSpPr>
          <p:sp>
            <p:nvSpPr>
              <p:cNvPr id="4" name="Параллелограмм 3"/>
              <p:cNvSpPr/>
              <p:nvPr/>
            </p:nvSpPr>
            <p:spPr>
              <a:xfrm>
                <a:off x="2123728" y="2564904"/>
                <a:ext cx="5328592" cy="2592288"/>
              </a:xfrm>
              <a:prstGeom prst="parallelogram">
                <a:avLst>
                  <a:gd name="adj" fmla="val 45517"/>
                </a:avLst>
              </a:prstGeom>
              <a:noFill/>
              <a:ln w="381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411760" y="3429000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1835696" y="5013176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A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4932040" y="2132856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4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4067944" y="4221088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283968" y="5157192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E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6156176" y="5085184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7308304" y="2204864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131840" y="2204864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3303849" y="2564904"/>
                <a:ext cx="1008112" cy="2592288"/>
              </a:xfrm>
              <a:prstGeom prst="line">
                <a:avLst/>
              </a:prstGeom>
              <a:ln w="25400">
                <a:solidFill>
                  <a:srgbClr val="C0000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flipV="1">
                <a:off x="2123728" y="2574235"/>
                <a:ext cx="5328592" cy="2582957"/>
              </a:xfrm>
              <a:prstGeom prst="line">
                <a:avLst/>
              </a:prstGeom>
              <a:ln w="25400">
                <a:solidFill>
                  <a:srgbClr val="C0000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Полилиния 22"/>
              <p:cNvSpPr/>
              <p:nvPr/>
            </p:nvSpPr>
            <p:spPr>
              <a:xfrm>
                <a:off x="3890865" y="3933057"/>
                <a:ext cx="270588" cy="237728"/>
              </a:xfrm>
              <a:custGeom>
                <a:avLst/>
                <a:gdLst>
                  <a:gd name="connsiteX0" fmla="*/ 0 w 270588"/>
                  <a:gd name="connsiteY0" fmla="*/ 102637 h 223935"/>
                  <a:gd name="connsiteX1" fmla="*/ 186613 w 270588"/>
                  <a:gd name="connsiteY1" fmla="*/ 0 h 223935"/>
                  <a:gd name="connsiteX2" fmla="*/ 270588 w 270588"/>
                  <a:gd name="connsiteY2" fmla="*/ 223935 h 223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0588" h="223935">
                    <a:moveTo>
                      <a:pt x="0" y="102637"/>
                    </a:moveTo>
                    <a:lnTo>
                      <a:pt x="186613" y="0"/>
                    </a:lnTo>
                    <a:lnTo>
                      <a:pt x="270588" y="223935"/>
                    </a:lnTo>
                  </a:path>
                </a:pathLst>
              </a:custGeom>
              <a:ln w="158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5" name="Прямая соединительная линия 24"/>
              <p:cNvCxnSpPr/>
              <p:nvPr/>
            </p:nvCxnSpPr>
            <p:spPr>
              <a:xfrm flipH="1">
                <a:off x="4302630" y="2580926"/>
                <a:ext cx="3149690" cy="2557604"/>
              </a:xfrm>
              <a:prstGeom prst="line">
                <a:avLst/>
              </a:prstGeom>
              <a:ln w="25400">
                <a:solidFill>
                  <a:srgbClr val="C0000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 flipH="1">
                <a:off x="3275856" y="5013176"/>
                <a:ext cx="360040" cy="288032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/>
              <p:cNvCxnSpPr/>
              <p:nvPr/>
            </p:nvCxnSpPr>
            <p:spPr>
              <a:xfrm flipH="1">
                <a:off x="5076056" y="5013176"/>
                <a:ext cx="360040" cy="288032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TextBox 19"/>
              <p:cNvSpPr txBox="1"/>
              <p:nvPr/>
            </p:nvSpPr>
            <p:spPr>
              <a:xfrm>
                <a:off x="683568" y="2204864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F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21" name="Прямая соединительная линия 20"/>
              <p:cNvCxnSpPr/>
              <p:nvPr/>
            </p:nvCxnSpPr>
            <p:spPr>
              <a:xfrm>
                <a:off x="1115616" y="2564904"/>
                <a:ext cx="1008112" cy="2592288"/>
              </a:xfrm>
              <a:prstGeom prst="line">
                <a:avLst/>
              </a:prstGeom>
              <a:ln w="25400">
                <a:solidFill>
                  <a:srgbClr val="C0000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/>
              <p:cNvCxnSpPr>
                <a:endCxn id="12" idx="2"/>
              </p:cNvCxnSpPr>
              <p:nvPr/>
            </p:nvCxnSpPr>
            <p:spPr>
              <a:xfrm>
                <a:off x="1115616" y="2564904"/>
                <a:ext cx="2232248" cy="9292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Полилиния 30"/>
              <p:cNvSpPr/>
              <p:nvPr/>
            </p:nvSpPr>
            <p:spPr>
              <a:xfrm>
                <a:off x="2039749" y="4825145"/>
                <a:ext cx="270588" cy="237728"/>
              </a:xfrm>
              <a:custGeom>
                <a:avLst/>
                <a:gdLst>
                  <a:gd name="connsiteX0" fmla="*/ 0 w 270588"/>
                  <a:gd name="connsiteY0" fmla="*/ 102637 h 223935"/>
                  <a:gd name="connsiteX1" fmla="*/ 186613 w 270588"/>
                  <a:gd name="connsiteY1" fmla="*/ 0 h 223935"/>
                  <a:gd name="connsiteX2" fmla="*/ 270588 w 270588"/>
                  <a:gd name="connsiteY2" fmla="*/ 223935 h 223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0588" h="223935">
                    <a:moveTo>
                      <a:pt x="0" y="102637"/>
                    </a:moveTo>
                    <a:lnTo>
                      <a:pt x="186613" y="0"/>
                    </a:lnTo>
                    <a:lnTo>
                      <a:pt x="270588" y="223935"/>
                    </a:lnTo>
                  </a:path>
                </a:pathLst>
              </a:custGeom>
              <a:ln w="158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3131840" y="5301208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2123728" y="2204864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635896" y="3068960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i="1" dirty="0" smtClean="0">
                    <a:latin typeface="Times New Roman" pitchFamily="18" charset="0"/>
                    <a:cs typeface="Times New Roman" pitchFamily="18" charset="0"/>
                  </a:rPr>
                  <a:t>2х</a:t>
                </a:r>
                <a:endParaRPr lang="ru-RU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1115616" y="3573016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i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ru-RU" i="1" dirty="0" smtClean="0">
                    <a:latin typeface="Times New Roman" pitchFamily="18" charset="0"/>
                    <a:cs typeface="Times New Roman" pitchFamily="18" charset="0"/>
                  </a:rPr>
                  <a:t>х</a:t>
                </a:r>
                <a:endParaRPr lang="ru-RU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3779912" y="4581128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i="1" dirty="0" err="1" smtClean="0">
                    <a:latin typeface="Times New Roman" pitchFamily="18" charset="0"/>
                    <a:cs typeface="Times New Roman" pitchFamily="18" charset="0"/>
                  </a:rPr>
                  <a:t>х</a:t>
                </a:r>
                <a:endParaRPr lang="ru-RU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3131840" y="4149080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i="1" dirty="0">
                    <a:latin typeface="Times New Roman" pitchFamily="18" charset="0"/>
                    <a:cs typeface="Times New Roman" pitchFamily="18" charset="0"/>
                  </a:rPr>
                  <a:t>у</a:t>
                </a: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4860032" y="3356992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i="1" dirty="0" smtClean="0">
                    <a:latin typeface="Times New Roman" pitchFamily="18" charset="0"/>
                    <a:cs typeface="Times New Roman" pitchFamily="18" charset="0"/>
                  </a:rPr>
                  <a:t>2у</a:t>
                </a:r>
                <a:endParaRPr lang="ru-RU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5868144" y="4077072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3S</a:t>
                </a:r>
                <a:endParaRPr lang="ru-RU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3419872" y="4653136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S</a:t>
                </a:r>
                <a:endParaRPr lang="ru-RU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4932040" y="4077072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2S</a:t>
              </a:r>
              <a:endParaRPr lang="ru-RU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644008" y="314096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4S</a:t>
              </a:r>
              <a:endParaRPr lang="ru-RU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203848" y="386104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2S</a:t>
              </a:r>
              <a:endParaRPr lang="ru-RU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47" name="Объект 46"/>
          <p:cNvGraphicFramePr>
            <a:graphicFrameLocks noChangeAspect="1"/>
          </p:cNvGraphicFramePr>
          <p:nvPr/>
        </p:nvGraphicFramePr>
        <p:xfrm>
          <a:off x="5148064" y="1052736"/>
          <a:ext cx="3888432" cy="1393056"/>
        </p:xfrm>
        <a:graphic>
          <a:graphicData uri="http://schemas.openxmlformats.org/presentationml/2006/ole">
            <p:oleObj spid="_x0000_s2051" name="Формула" r:id="rId4" imgW="2209680" imgH="8888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269</Words>
  <Application>Microsoft Office PowerPoint</Application>
  <PresentationFormat>Экран (4:3)</PresentationFormat>
  <Paragraphs>64</Paragraphs>
  <Slides>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6" baseType="lpstr">
      <vt:lpstr>Тема Office</vt:lpstr>
      <vt:lpstr>Формула</vt:lpstr>
      <vt:lpstr>Точка Е – середина стороны АD параллелограмма АВСD, прямые ВЕ и АС взаимно перпендикулярны и пересекаются в точке О.  а) Докажите, что площади треугольников АОВ и СОЕ равны.  б) Найдите площадь параллелограмма АВСD, если АВ=3, ВС=4. </vt:lpstr>
      <vt:lpstr> Точка Е – середина стороны АD параллелограмма АВСD, прямые ВЕ и АС взаимно перпендикулярны и пересекаются в точке О.  а) Докажите, что площади треугольников АОВ и СОЕ равны.  б) Найдите площадь параллелограмма АВСD, если АВ=3, ВС=4. </vt:lpstr>
      <vt:lpstr>Слайд 3</vt:lpstr>
      <vt:lpstr>Слайд 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serg</dc:creator>
  <cp:lastModifiedBy>serg</cp:lastModifiedBy>
  <cp:revision>13</cp:revision>
  <dcterms:created xsi:type="dcterms:W3CDTF">2015-01-10T08:13:56Z</dcterms:created>
  <dcterms:modified xsi:type="dcterms:W3CDTF">2017-11-17T12:32:16Z</dcterms:modified>
</cp:coreProperties>
</file>