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0B51C-41D8-4619-B682-701A0F1FADC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65263-B264-4020-A4D7-77F501768D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266429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Окружность проходит через точки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пересекает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точках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соответственно.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  Докажите, что треугольник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подобен треугольнику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 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айдите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радиус данной окружности, 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60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и площадь треугольника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два раза меньше площади четырёхугольника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31"/>
          <p:cNvGrpSpPr/>
          <p:nvPr/>
        </p:nvGrpSpPr>
        <p:grpSpPr>
          <a:xfrm>
            <a:off x="755576" y="2636912"/>
            <a:ext cx="2304256" cy="3321660"/>
            <a:chOff x="3635896" y="2636912"/>
            <a:chExt cx="2304256" cy="3321660"/>
          </a:xfrm>
        </p:grpSpPr>
        <p:sp>
          <p:nvSpPr>
            <p:cNvPr id="4" name="Овал 3"/>
            <p:cNvSpPr/>
            <p:nvPr/>
          </p:nvSpPr>
          <p:spPr>
            <a:xfrm>
              <a:off x="3635896" y="3933056"/>
              <a:ext cx="1872208" cy="1872208"/>
            </a:xfrm>
            <a:prstGeom prst="ellipse">
              <a:avLst/>
            </a:prstGeom>
            <a:noFill/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>
              <a:endCxn id="4" idx="6"/>
            </p:cNvCxnSpPr>
            <p:nvPr/>
          </p:nvCxnSpPr>
          <p:spPr>
            <a:xfrm>
              <a:off x="4067944" y="2924944"/>
              <a:ext cx="1440160" cy="1944216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067944" y="2924944"/>
              <a:ext cx="0" cy="273630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4067944" y="4005064"/>
              <a:ext cx="792088" cy="165618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endCxn id="4" idx="6"/>
            </p:cNvCxnSpPr>
            <p:nvPr/>
          </p:nvCxnSpPr>
          <p:spPr>
            <a:xfrm flipV="1">
              <a:off x="4067944" y="4869160"/>
              <a:ext cx="1440160" cy="792088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4058419" y="4005064"/>
              <a:ext cx="801613" cy="10058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707904" y="263691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08104" y="46531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558924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35896" y="38610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ru-RU" sz="14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82691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2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699792" y="3063443"/>
            <a:ext cx="59143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секущие для данной окружности, выходящие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из одной точки,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по теореме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59832" y="479715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60032" y="472514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общий  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3347864" y="3717032"/>
          <a:ext cx="3888432" cy="720080"/>
        </p:xfrm>
        <a:graphic>
          <a:graphicData uri="http://schemas.openxmlformats.org/presentationml/2006/ole">
            <p:oleObj spid="_x0000_s15362" name="Формула" r:id="rId3" imgW="2171520" imgH="393480" progId="Equation.3">
              <p:embed/>
            </p:oleObj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3563888" y="4509120"/>
          <a:ext cx="1341438" cy="720725"/>
        </p:xfrm>
        <a:graphic>
          <a:graphicData uri="http://schemas.openxmlformats.org/presentationml/2006/ole">
            <p:oleObj spid="_x0000_s15363" name="Формула" r:id="rId4" imgW="749160" imgH="393480" progId="Equation.3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3707904" y="270892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266429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Окружность проходит через точки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пересекает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точках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соответственно.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  Докажите, что треугольник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подобен треугольнику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 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айдите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радиус данной окружности, 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60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и площадь треугольника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два раза меньше площади четырёхугольника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755576" y="2636912"/>
            <a:ext cx="2304256" cy="3321660"/>
            <a:chOff x="3635896" y="2636912"/>
            <a:chExt cx="2304256" cy="3321660"/>
          </a:xfrm>
        </p:grpSpPr>
        <p:sp>
          <p:nvSpPr>
            <p:cNvPr id="4" name="Овал 3"/>
            <p:cNvSpPr/>
            <p:nvPr/>
          </p:nvSpPr>
          <p:spPr>
            <a:xfrm>
              <a:off x="3635896" y="3933056"/>
              <a:ext cx="1872208" cy="1872208"/>
            </a:xfrm>
            <a:prstGeom prst="ellipse">
              <a:avLst/>
            </a:prstGeom>
            <a:noFill/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>
              <a:endCxn id="4" idx="6"/>
            </p:cNvCxnSpPr>
            <p:nvPr/>
          </p:nvCxnSpPr>
          <p:spPr>
            <a:xfrm>
              <a:off x="4067944" y="2924944"/>
              <a:ext cx="1440160" cy="1944216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067944" y="2924944"/>
              <a:ext cx="0" cy="273630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4067944" y="4005064"/>
              <a:ext cx="792088" cy="165618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endCxn id="4" idx="6"/>
            </p:cNvCxnSpPr>
            <p:nvPr/>
          </p:nvCxnSpPr>
          <p:spPr>
            <a:xfrm flipV="1">
              <a:off x="4067944" y="4869160"/>
              <a:ext cx="1440160" cy="792088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4058419" y="4005064"/>
              <a:ext cx="801613" cy="100584"/>
            </a:xfrm>
            <a:prstGeom prst="line">
              <a:avLst/>
            </a:prstGeom>
            <a:ln w="22225">
              <a:solidFill>
                <a:schemeClr val="accent2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707904" y="263691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08104" y="46531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558924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35896" y="38610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ru-RU" sz="14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82691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2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91880" y="3068960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1. Так как 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АВС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91880" y="270892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51" name="Object 9"/>
          <p:cNvGraphicFramePr>
            <a:graphicFrameLocks noChangeAspect="1"/>
          </p:cNvGraphicFramePr>
          <p:nvPr/>
        </p:nvGraphicFramePr>
        <p:xfrm>
          <a:off x="3491880" y="3501008"/>
          <a:ext cx="4064000" cy="1008063"/>
        </p:xfrm>
        <a:graphic>
          <a:graphicData uri="http://schemas.openxmlformats.org/presentationml/2006/ole">
            <p:oleObj spid="_x0000_s10251" name="Формула" r:id="rId3" imgW="2273040" imgH="685800" progId="Equation.3">
              <p:embed/>
            </p:oleObj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2843808" y="414908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52" name="Object 12"/>
          <p:cNvGraphicFramePr>
            <a:graphicFrameLocks noChangeAspect="1"/>
          </p:cNvGraphicFramePr>
          <p:nvPr/>
        </p:nvGraphicFramePr>
        <p:xfrm>
          <a:off x="3131841" y="4221089"/>
          <a:ext cx="2664296" cy="576063"/>
        </p:xfrm>
        <a:graphic>
          <a:graphicData uri="http://schemas.openxmlformats.org/presentationml/2006/ole">
            <p:oleObj spid="_x0000_s10252" name="Формула" r:id="rId4" imgW="1473120" imgH="393480" progId="Equation.3">
              <p:embed/>
            </p:oleObj>
          </a:graphicData>
        </a:graphic>
      </p:graphicFrame>
      <p:graphicFrame>
        <p:nvGraphicFramePr>
          <p:cNvPr id="49" name="Объект 48"/>
          <p:cNvGraphicFramePr>
            <a:graphicFrameLocks noChangeAspect="1"/>
          </p:cNvGraphicFramePr>
          <p:nvPr/>
        </p:nvGraphicFramePr>
        <p:xfrm>
          <a:off x="2987824" y="4907508"/>
          <a:ext cx="3096344" cy="537716"/>
        </p:xfrm>
        <a:graphic>
          <a:graphicData uri="http://schemas.openxmlformats.org/presentationml/2006/ole">
            <p:oleObj spid="_x0000_s10253" name="Формула" r:id="rId5" imgW="2349360" imgH="393480" progId="Equation.3">
              <p:embed/>
            </p:oleObj>
          </a:graphicData>
        </a:graphic>
      </p:graphicFrame>
      <p:cxnSp>
        <p:nvCxnSpPr>
          <p:cNvPr id="51" name="Прямая соединительная линия 50"/>
          <p:cNvCxnSpPr/>
          <p:nvPr/>
        </p:nvCxnSpPr>
        <p:spPr>
          <a:xfrm>
            <a:off x="6156176" y="4365104"/>
            <a:ext cx="0" cy="9361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00192" y="46531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</a:t>
            </a:r>
            <a:endParaRPr lang="ru-RU" dirty="0"/>
          </a:p>
        </p:txBody>
      </p:sp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660232" y="4653136"/>
          <a:ext cx="2257425" cy="354012"/>
        </p:xfrm>
        <a:graphic>
          <a:graphicData uri="http://schemas.openxmlformats.org/presentationml/2006/ole">
            <p:oleObj spid="_x0000_s10254" name="Формула" r:id="rId6" imgW="1473120" imgH="228600" progId="Equation.3">
              <p:embed/>
            </p:oleObj>
          </a:graphicData>
        </a:graphic>
      </p:graphicFrame>
      <p:graphicFrame>
        <p:nvGraphicFramePr>
          <p:cNvPr id="10255" name="Object 13"/>
          <p:cNvGraphicFramePr>
            <a:graphicFrameLocks noChangeAspect="1"/>
          </p:cNvGraphicFramePr>
          <p:nvPr/>
        </p:nvGraphicFramePr>
        <p:xfrm>
          <a:off x="6516216" y="5238750"/>
          <a:ext cx="2259484" cy="334963"/>
        </p:xfrm>
        <a:graphic>
          <a:graphicData uri="http://schemas.openxmlformats.org/presentationml/2006/ole">
            <p:oleObj spid="_x0000_s10255" name="Формула" r:id="rId7" imgW="119376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05273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Используем дважды теорему синусов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611560" y="1700808"/>
          <a:ext cx="3672408" cy="2736304"/>
        </p:xfrm>
        <a:graphic>
          <a:graphicData uri="http://schemas.openxmlformats.org/presentationml/2006/ole">
            <p:oleObj spid="_x0000_s29698" name="Формула" r:id="rId3" imgW="2082600" imgH="1676160" progId="Equation.3">
              <p:embed/>
            </p:oleObj>
          </a:graphicData>
        </a:graphic>
      </p:graphicFrame>
      <p:sp>
        <p:nvSpPr>
          <p:cNvPr id="5" name="Прямоугольный треугольник 4"/>
          <p:cNvSpPr/>
          <p:nvPr/>
        </p:nvSpPr>
        <p:spPr>
          <a:xfrm>
            <a:off x="5796136" y="1196752"/>
            <a:ext cx="1368152" cy="2520280"/>
          </a:xfrm>
          <a:prstGeom prst="rtTriangl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64088" y="22768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940152" y="3861048"/>
          <a:ext cx="792088" cy="360040"/>
        </p:xfrm>
        <a:graphic>
          <a:graphicData uri="http://schemas.openxmlformats.org/presentationml/2006/ole">
            <p:oleObj spid="_x0000_s29699" name="Формула" r:id="rId4" imgW="431640" imgH="2286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6588224" y="2132856"/>
          <a:ext cx="1440160" cy="504056"/>
        </p:xfrm>
        <a:graphic>
          <a:graphicData uri="http://schemas.openxmlformats.org/presentationml/2006/ole">
            <p:oleObj spid="_x0000_s29700" name="Формула" r:id="rId5" imgW="888840" imgH="27936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11760" y="3717032"/>
          <a:ext cx="2376264" cy="792088"/>
        </p:xfrm>
        <a:graphic>
          <a:graphicData uri="http://schemas.openxmlformats.org/presentationml/2006/ole">
            <p:oleObj spid="_x0000_s29701" name="Формула" r:id="rId6" imgW="1346040" imgH="45720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67544" y="4725144"/>
          <a:ext cx="1080120" cy="720080"/>
        </p:xfrm>
        <a:graphic>
          <a:graphicData uri="http://schemas.openxmlformats.org/presentationml/2006/ole">
            <p:oleObj spid="_x0000_s29702" name="Формула" r:id="rId7" imgW="685800" imgH="39348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563888" y="5085184"/>
          <a:ext cx="3816350" cy="723900"/>
        </p:xfrm>
        <a:graphic>
          <a:graphicData uri="http://schemas.openxmlformats.org/presentationml/2006/ole">
            <p:oleObj spid="_x0000_s29703" name="Формула" r:id="rId8" imgW="2082600" imgH="4572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106</Words>
  <Application>Microsoft Office PowerPoint</Application>
  <PresentationFormat>Экран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Формула</vt:lpstr>
      <vt:lpstr>Окружность проходит через точки B и C треугольника АВС и пересекает АВ и АС в точках С1 и В1 соответственно.  а)  Докажите, что треугольник АВС  подобен треугольнику АВ1С1. б) Найдите радиус данной окружности, если А = 60, В1С1 = 3 и площадь треугольника АВ1С1 в два раза меньше площади четырёхугольника ВСВ1С1. </vt:lpstr>
      <vt:lpstr>Окружность проходит через точки B и C треугольника АВС и пересекает АВ и АС в точках С1 и В1 соответственно.  а)  Докажите, что треугольник АВС  подобен треугольнику АВ1С1. б) Найдите радиус данной окружности, если А = 60, В1С1 = 3 и площадь треугольника АВ1С1 в два раза меньше площади четырёхугольника ВСВ1С1. </vt:lpstr>
      <vt:lpstr>Слайд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16.7</dc:title>
  <dc:creator>serg</dc:creator>
  <cp:lastModifiedBy>serg</cp:lastModifiedBy>
  <cp:revision>5</cp:revision>
  <dcterms:created xsi:type="dcterms:W3CDTF">2016-03-05T12:13:15Z</dcterms:created>
  <dcterms:modified xsi:type="dcterms:W3CDTF">2017-11-17T12:32:56Z</dcterms:modified>
</cp:coreProperties>
</file>