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05" r:id="rId3"/>
    <p:sldId id="303" r:id="rId4"/>
    <p:sldId id="304" r:id="rId5"/>
    <p:sldId id="308" r:id="rId6"/>
    <p:sldId id="268" r:id="rId7"/>
    <p:sldId id="298" r:id="rId8"/>
    <p:sldId id="299" r:id="rId9"/>
    <p:sldId id="300" r:id="rId10"/>
    <p:sldId id="301" r:id="rId11"/>
    <p:sldId id="306" r:id="rId12"/>
    <p:sldId id="310" r:id="rId13"/>
    <p:sldId id="302" r:id="rId14"/>
    <p:sldId id="309" r:id="rId15"/>
    <p:sldId id="289" r:id="rId16"/>
    <p:sldId id="290" r:id="rId17"/>
    <p:sldId id="293" r:id="rId18"/>
    <p:sldId id="294" r:id="rId19"/>
    <p:sldId id="295" r:id="rId20"/>
    <p:sldId id="296" r:id="rId21"/>
    <p:sldId id="297" r:id="rId22"/>
    <p:sldId id="274" r:id="rId23"/>
    <p:sldId id="271" r:id="rId24"/>
    <p:sldId id="27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DCE6F2"/>
    <a:srgbClr val="EEECE1"/>
    <a:srgbClr val="99CCFF"/>
    <a:srgbClr val="990033"/>
    <a:srgbClr val="0D0D0D"/>
    <a:srgbClr val="4F81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AA476-2A06-4A85-B97D-C64B6F10476B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3F896-09DE-48D8-9797-0FBEB6619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3F896-09DE-48D8-9797-0FBEB6619CA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3F896-09DE-48D8-9797-0FBEB6619CA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11038-5416-41D7-9986-74F6B098B32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EEEF-7B2F-484C-9904-DD7C27503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11038-5416-41D7-9986-74F6B098B32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EEEF-7B2F-484C-9904-DD7C27503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11038-5416-41D7-9986-74F6B098B32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EEEF-7B2F-484C-9904-DD7C27503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11038-5416-41D7-9986-74F6B098B32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EEEF-7B2F-484C-9904-DD7C27503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11038-5416-41D7-9986-74F6B098B32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EEEF-7B2F-484C-9904-DD7C27503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11038-5416-41D7-9986-74F6B098B32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EEEF-7B2F-484C-9904-DD7C27503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11038-5416-41D7-9986-74F6B098B32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EEEF-7B2F-484C-9904-DD7C27503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11038-5416-41D7-9986-74F6B098B32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EEEF-7B2F-484C-9904-DD7C27503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11038-5416-41D7-9986-74F6B098B32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EEEF-7B2F-484C-9904-DD7C27503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11038-5416-41D7-9986-74F6B098B32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EEEF-7B2F-484C-9904-DD7C27503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11038-5416-41D7-9986-74F6B098B32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EEEF-7B2F-484C-9904-DD7C27503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11038-5416-41D7-9986-74F6B098B32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5EEEF-7B2F-484C-9904-DD7C27503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1.jpeg"/><Relationship Id="rId9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23.xml"/><Relationship Id="rId7" Type="http://schemas.openxmlformats.org/officeDocument/2006/relationships/slide" Target="slide1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7.xml"/><Relationship Id="rId9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7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Средняя линия треугольника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4338228" y="2528493"/>
            <a:ext cx="467544" cy="820891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4338228" y="-3870074"/>
            <a:ext cx="467544" cy="820891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627784" y="692696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МАОУ «Гимназия №1»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152" y="4725144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Медведева Людмила Петровна, учитель математики.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60" y="594928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Пермь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- 2016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7"/>
          <p:cNvGrpSpPr/>
          <p:nvPr/>
        </p:nvGrpSpPr>
        <p:grpSpPr>
          <a:xfrm>
            <a:off x="1115616" y="692696"/>
            <a:ext cx="3096344" cy="2240398"/>
            <a:chOff x="3131840" y="2564224"/>
            <a:chExt cx="2626174" cy="1879726"/>
          </a:xfrm>
        </p:grpSpPr>
        <p:grpSp>
          <p:nvGrpSpPr>
            <p:cNvPr id="3" name="Группа 81"/>
            <p:cNvGrpSpPr/>
            <p:nvPr/>
          </p:nvGrpSpPr>
          <p:grpSpPr>
            <a:xfrm>
              <a:off x="3559357" y="2652165"/>
              <a:ext cx="1676277" cy="1791785"/>
              <a:chOff x="662102" y="338193"/>
              <a:chExt cx="2541746" cy="2023904"/>
            </a:xfrm>
          </p:grpSpPr>
          <p:sp>
            <p:nvSpPr>
              <p:cNvPr id="19" name="Равнобедренный треугольник 18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 flipV="1">
                <a:off x="2157198" y="489279"/>
                <a:ext cx="719086" cy="1479667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662102" y="1876676"/>
                <a:ext cx="152323" cy="350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051200" y="1944919"/>
                <a:ext cx="211997" cy="417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2" name="Прямоугольник 11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4780833" y="4037688"/>
              <a:ext cx="117641" cy="10620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4109021" y="4074618"/>
              <a:ext cx="96479" cy="849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31"/>
          <p:cNvGrpSpPr/>
          <p:nvPr/>
        </p:nvGrpSpPr>
        <p:grpSpPr>
          <a:xfrm>
            <a:off x="5004048" y="692696"/>
            <a:ext cx="3096344" cy="2232248"/>
            <a:chOff x="3131840" y="2564224"/>
            <a:chExt cx="2626174" cy="1872888"/>
          </a:xfrm>
        </p:grpSpPr>
        <p:grpSp>
          <p:nvGrpSpPr>
            <p:cNvPr id="7" name="Группа 81"/>
            <p:cNvGrpSpPr/>
            <p:nvPr/>
          </p:nvGrpSpPr>
          <p:grpSpPr>
            <a:xfrm>
              <a:off x="3621007" y="2652165"/>
              <a:ext cx="1614626" cy="1716254"/>
              <a:chOff x="755582" y="338193"/>
              <a:chExt cx="2448266" cy="1938590"/>
            </a:xfrm>
          </p:grpSpPr>
          <p:sp>
            <p:nvSpPr>
              <p:cNvPr id="41" name="Равнобедренный треугольник 40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2" name="Прямая соединительная линия 41"/>
              <p:cNvCxnSpPr/>
              <p:nvPr/>
            </p:nvCxnSpPr>
            <p:spPr>
              <a:xfrm flipH="1">
                <a:off x="2171967" y="500624"/>
                <a:ext cx="680316" cy="1468323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2095805" y="1960104"/>
                <a:ext cx="152323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55582" y="1903034"/>
                <a:ext cx="152323" cy="350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4" name="Прямоугольник 33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47"/>
          <p:cNvGrpSpPr/>
          <p:nvPr/>
        </p:nvGrpSpPr>
        <p:grpSpPr>
          <a:xfrm>
            <a:off x="1115616" y="3717032"/>
            <a:ext cx="3096344" cy="2240398"/>
            <a:chOff x="3131840" y="2564224"/>
            <a:chExt cx="2626174" cy="1879726"/>
          </a:xfrm>
        </p:grpSpPr>
        <p:grpSp>
          <p:nvGrpSpPr>
            <p:cNvPr id="9" name="Группа 81"/>
            <p:cNvGrpSpPr/>
            <p:nvPr/>
          </p:nvGrpSpPr>
          <p:grpSpPr>
            <a:xfrm>
              <a:off x="3668492" y="2652165"/>
              <a:ext cx="1567141" cy="1791785"/>
              <a:chOff x="827584" y="338193"/>
              <a:chExt cx="2376264" cy="2023904"/>
            </a:xfrm>
          </p:grpSpPr>
          <p:sp>
            <p:nvSpPr>
              <p:cNvPr id="57" name="Равнобедренный треугольник 56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8" name="Прямая соединительная линия 57"/>
              <p:cNvCxnSpPr>
                <a:stCxn id="57" idx="3"/>
                <a:endCxn id="57" idx="0"/>
              </p:cNvCxnSpPr>
              <p:nvPr/>
            </p:nvCxnSpPr>
            <p:spPr>
              <a:xfrm flipV="1">
                <a:off x="2876284" y="465252"/>
                <a:ext cx="0" cy="1514073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Box 59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2606839" y="1944919"/>
                <a:ext cx="211997" cy="417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0" name="Прямоугольник 49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63"/>
          <p:cNvGrpSpPr/>
          <p:nvPr/>
        </p:nvGrpSpPr>
        <p:grpSpPr>
          <a:xfrm>
            <a:off x="5004048" y="3645024"/>
            <a:ext cx="3096344" cy="2232248"/>
            <a:chOff x="3131840" y="2564224"/>
            <a:chExt cx="2626174" cy="1872888"/>
          </a:xfrm>
        </p:grpSpPr>
        <p:grpSp>
          <p:nvGrpSpPr>
            <p:cNvPr id="11" name="Группа 81"/>
            <p:cNvGrpSpPr/>
            <p:nvPr/>
          </p:nvGrpSpPr>
          <p:grpSpPr>
            <a:xfrm>
              <a:off x="3668492" y="2652165"/>
              <a:ext cx="1567141" cy="1697045"/>
              <a:chOff x="827584" y="338193"/>
              <a:chExt cx="2376264" cy="1916891"/>
            </a:xfrm>
          </p:grpSpPr>
          <p:sp>
            <p:nvSpPr>
              <p:cNvPr id="73" name="Равнобедренный треугольник 72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4" name="Прямая соединительная линия 73"/>
              <p:cNvCxnSpPr>
                <a:stCxn id="73" idx="1"/>
                <a:endCxn id="73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2966907" y="1075263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433275" y="971655"/>
                <a:ext cx="211996" cy="417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>
              <a:off x="4087786" y="3685524"/>
              <a:ext cx="103087" cy="89941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>
              <a:off x="5045677" y="3647965"/>
              <a:ext cx="117641" cy="10620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>
              <a:off x="4797179" y="2907479"/>
              <a:ext cx="106030" cy="10299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4133553" y="3616873"/>
              <a:ext cx="104809" cy="9484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4998188" y="3074220"/>
              <a:ext cx="96479" cy="849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4728528" y="2976130"/>
              <a:ext cx="127192" cy="98090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Дуга 96"/>
          <p:cNvSpPr/>
          <p:nvPr/>
        </p:nvSpPr>
        <p:spPr>
          <a:xfrm rot="12237654" flipH="1">
            <a:off x="6979638" y="1161975"/>
            <a:ext cx="288030" cy="432048"/>
          </a:xfrm>
          <a:prstGeom prst="arc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Дуга 97"/>
          <p:cNvSpPr/>
          <p:nvPr/>
        </p:nvSpPr>
        <p:spPr>
          <a:xfrm rot="16950919" flipH="1">
            <a:off x="6858318" y="1274826"/>
            <a:ext cx="288030" cy="432048"/>
          </a:xfrm>
          <a:prstGeom prst="arc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олилиния 100"/>
          <p:cNvSpPr/>
          <p:nvPr/>
        </p:nvSpPr>
        <p:spPr>
          <a:xfrm>
            <a:off x="3203848" y="5243801"/>
            <a:ext cx="127181" cy="298783"/>
          </a:xfrm>
          <a:custGeom>
            <a:avLst/>
            <a:gdLst>
              <a:gd name="connsiteX0" fmla="*/ 167951 w 167951"/>
              <a:gd name="connsiteY0" fmla="*/ 0 h 270588"/>
              <a:gd name="connsiteX1" fmla="*/ 0 w 167951"/>
              <a:gd name="connsiteY1" fmla="*/ 0 h 270588"/>
              <a:gd name="connsiteX2" fmla="*/ 9330 w 167951"/>
              <a:gd name="connsiteY2" fmla="*/ 270588 h 27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951" h="270588">
                <a:moveTo>
                  <a:pt x="167951" y="0"/>
                </a:moveTo>
                <a:lnTo>
                  <a:pt x="0" y="0"/>
                </a:lnTo>
                <a:lnTo>
                  <a:pt x="9330" y="270588"/>
                </a:lnTo>
              </a:path>
            </a:pathLst>
          </a:cu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3" name="Группа 52"/>
          <p:cNvGrpSpPr/>
          <p:nvPr/>
        </p:nvGrpSpPr>
        <p:grpSpPr>
          <a:xfrm>
            <a:off x="612000" y="369000"/>
            <a:ext cx="7920000" cy="6120000"/>
            <a:chOff x="3131840" y="2564224"/>
            <a:chExt cx="2626174" cy="1872888"/>
          </a:xfrm>
        </p:grpSpPr>
        <p:grpSp>
          <p:nvGrpSpPr>
            <p:cNvPr id="54" name="Группа 81"/>
            <p:cNvGrpSpPr/>
            <p:nvPr/>
          </p:nvGrpSpPr>
          <p:grpSpPr>
            <a:xfrm>
              <a:off x="3668492" y="2652165"/>
              <a:ext cx="1567141" cy="1726560"/>
              <a:chOff x="827584" y="338193"/>
              <a:chExt cx="2376264" cy="1950230"/>
            </a:xfrm>
          </p:grpSpPr>
          <p:sp>
            <p:nvSpPr>
              <p:cNvPr id="82" name="Равнобедренный треугольник 81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3" name="Прямая соединительная линия 82"/>
              <p:cNvCxnSpPr>
                <a:stCxn id="82" idx="1"/>
                <a:endCxn id="82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TextBox 83"/>
              <p:cNvSpPr txBox="1"/>
              <p:nvPr/>
            </p:nvSpPr>
            <p:spPr>
              <a:xfrm>
                <a:off x="2974920" y="1168949"/>
                <a:ext cx="152324" cy="1276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827584" y="1938405"/>
                <a:ext cx="152323" cy="350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1720491" y="1168949"/>
                <a:ext cx="211996" cy="1276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5" name="Прямоугольник 54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>
              <a:off x="4087786" y="3685524"/>
              <a:ext cx="103087" cy="89941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5045677" y="3647965"/>
              <a:ext cx="117641" cy="10620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4803081" y="2927721"/>
              <a:ext cx="100128" cy="82750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4133553" y="3616873"/>
              <a:ext cx="104809" cy="9484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>
              <a:off x="4998188" y="3074220"/>
              <a:ext cx="96479" cy="849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>
              <a:off x="4755328" y="2993830"/>
              <a:ext cx="100392" cy="80390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1" name="Picture 2" descr="Button-Close ic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16416" y="260648"/>
            <a:ext cx="288032" cy="288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Средняя линия треугольника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4338228" y="2528493"/>
            <a:ext cx="467544" cy="820891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4338228" y="-3870074"/>
            <a:ext cx="467544" cy="820891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4995416" y="1628800"/>
            <a:ext cx="3393008" cy="3859422"/>
            <a:chOff x="3668492" y="2652165"/>
            <a:chExt cx="1567141" cy="1726560"/>
          </a:xfrm>
        </p:grpSpPr>
        <p:grpSp>
          <p:nvGrpSpPr>
            <p:cNvPr id="8" name="Группа 81"/>
            <p:cNvGrpSpPr/>
            <p:nvPr/>
          </p:nvGrpSpPr>
          <p:grpSpPr>
            <a:xfrm>
              <a:off x="3668492" y="2652165"/>
              <a:ext cx="1567141" cy="1726560"/>
              <a:chOff x="827584" y="338193"/>
              <a:chExt cx="2376264" cy="1950230"/>
            </a:xfrm>
          </p:grpSpPr>
          <p:sp>
            <p:nvSpPr>
              <p:cNvPr id="16" name="Равнобедренный треугольник 15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4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7" name="Прямая соединительная линия 16"/>
              <p:cNvCxnSpPr>
                <a:stCxn id="16" idx="1"/>
                <a:endCxn id="16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/>
              <p:cNvSpPr txBox="1"/>
              <p:nvPr/>
            </p:nvSpPr>
            <p:spPr>
              <a:xfrm>
                <a:off x="2974920" y="1168949"/>
                <a:ext cx="152324" cy="1276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827584" y="1938405"/>
                <a:ext cx="152323" cy="350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678051" y="1051420"/>
                <a:ext cx="211996" cy="1276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0" name="Прямая соединительная линия 9"/>
            <p:cNvCxnSpPr/>
            <p:nvPr/>
          </p:nvCxnSpPr>
          <p:spPr>
            <a:xfrm>
              <a:off x="4087786" y="3685524"/>
              <a:ext cx="103087" cy="89941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5045677" y="3647965"/>
              <a:ext cx="117641" cy="10620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03081" y="2927721"/>
              <a:ext cx="100128" cy="82750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4133553" y="3616873"/>
              <a:ext cx="104809" cy="9484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4998188" y="3074220"/>
              <a:ext cx="96479" cy="849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4755328" y="2993830"/>
              <a:ext cx="100392" cy="80390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539552" y="1052736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Дано: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АВС,</a:t>
            </a:r>
          </a:p>
          <a:p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NM –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средняя линия.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9552" y="1988840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Доказать: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9552" y="2492896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Доказательство: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552" y="2996952"/>
            <a:ext cx="4536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NM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средняя линия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АВС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 </a:t>
            </a:r>
          </a:p>
          <a:p>
            <a:pPr marL="342900" indent="-342900"/>
            <a:endParaRPr lang="en-US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342900" indent="-342900"/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AN = NB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CM = MB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 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3059832" y="3356992"/>
          <a:ext cx="1296144" cy="648072"/>
        </p:xfrm>
        <a:graphic>
          <a:graphicData uri="http://schemas.openxmlformats.org/presentationml/2006/ole">
            <p:oleObj spid="_x0000_s29698" name="Формула" r:id="rId5" imgW="939600" imgH="393480" progId="Equation.3">
              <p:embed/>
            </p:oleObj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39552" y="3933056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Рассмотрим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NBM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и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ABC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marL="457200" indent="-457200">
              <a:buAutoNum type="arabicPeriod" startAt="2"/>
            </a:pPr>
            <a:endParaRPr lang="ru-RU" sz="20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457200" indent="-457200"/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В –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общий,                              </a:t>
            </a:r>
          </a:p>
          <a:p>
            <a:pPr marL="457200" indent="-457200"/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457200" indent="-457200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NBM 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ABC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(по 2 признаку)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</a:p>
          <a:p>
            <a:pPr marL="457200" indent="-457200"/>
            <a:endParaRPr lang="ru-RU" sz="2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2267744" y="4365104"/>
          <a:ext cx="1296144" cy="648072"/>
        </p:xfrm>
        <a:graphic>
          <a:graphicData uri="http://schemas.openxmlformats.org/presentationml/2006/ole">
            <p:oleObj spid="_x0000_s29699" name="Формула" r:id="rId6" imgW="939600" imgH="393480" progId="Equation.3">
              <p:embed/>
            </p:oleObj>
          </a:graphicData>
        </a:graphic>
      </p:graphicFrame>
      <p:graphicFrame>
        <p:nvGraphicFramePr>
          <p:cNvPr id="29700" name="Object 2"/>
          <p:cNvGraphicFramePr>
            <a:graphicFrameLocks noChangeAspect="1"/>
          </p:cNvGraphicFramePr>
          <p:nvPr/>
        </p:nvGraphicFramePr>
        <p:xfrm>
          <a:off x="539552" y="5805264"/>
          <a:ext cx="2697162" cy="647700"/>
        </p:xfrm>
        <a:graphic>
          <a:graphicData uri="http://schemas.openxmlformats.org/presentationml/2006/ole">
            <p:oleObj spid="_x0000_s29700" name="Формула" r:id="rId7" imgW="1422360" imgH="393480" progId="Equation.3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3347864" y="587727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</a:t>
            </a:r>
            <a:r>
              <a:rPr lang="en-US" dirty="0" smtClean="0">
                <a:sym typeface="Symbol"/>
              </a:rPr>
              <a:t> </a:t>
            </a:r>
            <a:endParaRPr lang="ru-RU" dirty="0"/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3923928" y="5733256"/>
          <a:ext cx="1296144" cy="720080"/>
        </p:xfrm>
        <a:graphic>
          <a:graphicData uri="http://schemas.openxmlformats.org/presentationml/2006/ole">
            <p:oleObj spid="_x0000_s29701" name="Формула" r:id="rId8" imgW="825480" imgH="393480" progId="Equation.3">
              <p:embed/>
            </p:oleObj>
          </a:graphicData>
        </a:graphic>
      </p:graphicFrame>
      <p:graphicFrame>
        <p:nvGraphicFramePr>
          <p:cNvPr id="29702" name="Object 6"/>
          <p:cNvGraphicFramePr>
            <a:graphicFrameLocks noChangeAspect="1"/>
          </p:cNvGraphicFramePr>
          <p:nvPr/>
        </p:nvGraphicFramePr>
        <p:xfrm>
          <a:off x="2195736" y="1916832"/>
          <a:ext cx="2432050" cy="720725"/>
        </p:xfrm>
        <a:graphic>
          <a:graphicData uri="http://schemas.openxmlformats.org/presentationml/2006/ole">
            <p:oleObj spid="_x0000_s29702" name="Формула" r:id="rId9" imgW="1549080" imgH="393480" progId="Equation.3">
              <p:embed/>
            </p:oleObj>
          </a:graphicData>
        </a:graphic>
      </p:graphicFrame>
      <p:sp>
        <p:nvSpPr>
          <p:cNvPr id="35" name="Прямоугольник 34"/>
          <p:cNvSpPr/>
          <p:nvPr/>
        </p:nvSpPr>
        <p:spPr>
          <a:xfrm>
            <a:off x="611560" y="1556792"/>
            <a:ext cx="7920880" cy="352839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Средняя линия треугольника параллельна одной из его сторон и равна половине этой стороны.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83968" y="4861609"/>
            <a:ext cx="3024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2"/>
            </a:pPr>
            <a:endParaRPr lang="ru-RU" sz="20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457200" indent="-457200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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N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A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M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C, </a:t>
            </a:r>
          </a:p>
          <a:p>
            <a:pPr marL="457200" indent="-457200"/>
            <a:endParaRPr lang="ru-RU" sz="2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8" grpId="0"/>
      <p:bldP spid="32" grpId="0"/>
      <p:bldP spid="35" grpId="1" animBg="1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6"/>
          <p:cNvGrpSpPr/>
          <p:nvPr/>
        </p:nvGrpSpPr>
        <p:grpSpPr>
          <a:xfrm>
            <a:off x="4995416" y="1628800"/>
            <a:ext cx="3393008" cy="3859422"/>
            <a:chOff x="3668492" y="2652165"/>
            <a:chExt cx="1567141" cy="1726560"/>
          </a:xfrm>
        </p:grpSpPr>
        <p:grpSp>
          <p:nvGrpSpPr>
            <p:cNvPr id="3" name="Группа 81"/>
            <p:cNvGrpSpPr/>
            <p:nvPr/>
          </p:nvGrpSpPr>
          <p:grpSpPr>
            <a:xfrm>
              <a:off x="3668492" y="2652165"/>
              <a:ext cx="1567141" cy="1726560"/>
              <a:chOff x="827584" y="338193"/>
              <a:chExt cx="2376264" cy="1950230"/>
            </a:xfrm>
          </p:grpSpPr>
          <p:sp>
            <p:nvSpPr>
              <p:cNvPr id="16" name="Равнобедренный треугольник 15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3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7" name="Прямая соединительная линия 16"/>
              <p:cNvCxnSpPr>
                <a:stCxn id="16" idx="1"/>
                <a:endCxn id="16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/>
              <p:cNvSpPr txBox="1"/>
              <p:nvPr/>
            </p:nvSpPr>
            <p:spPr>
              <a:xfrm>
                <a:off x="2974920" y="1168949"/>
                <a:ext cx="152324" cy="1276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827584" y="1938405"/>
                <a:ext cx="152323" cy="350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678051" y="1051420"/>
                <a:ext cx="211996" cy="1276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0" name="Прямая соединительная линия 9"/>
            <p:cNvCxnSpPr/>
            <p:nvPr/>
          </p:nvCxnSpPr>
          <p:spPr>
            <a:xfrm>
              <a:off x="4087786" y="3685524"/>
              <a:ext cx="103087" cy="89941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5045677" y="3647965"/>
              <a:ext cx="117641" cy="10620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03081" y="2927721"/>
              <a:ext cx="100128" cy="82750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4133553" y="3616873"/>
              <a:ext cx="104809" cy="9484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4998188" y="3074220"/>
              <a:ext cx="96479" cy="849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4755328" y="2993830"/>
              <a:ext cx="100392" cy="80390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Прямоугольник 34"/>
          <p:cNvSpPr/>
          <p:nvPr/>
        </p:nvSpPr>
        <p:spPr>
          <a:xfrm>
            <a:off x="683568" y="1700808"/>
            <a:ext cx="7776864" cy="345638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Средняя линия треугольника параллельна одной из его сторон и равна половине этой стороны.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7584" y="83671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sym typeface="Symbol"/>
              </a:rPr>
              <a:t>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sym typeface="Symbol"/>
              </a:rPr>
              <a:t>= </a:t>
            </a:r>
            <a:r>
              <a:rPr lang="en-US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N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 </a:t>
            </a:r>
            <a:r>
              <a:rPr lang="en-US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и </a:t>
            </a:r>
            <a:r>
              <a:rPr lang="en-US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N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соответственные при прямых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АС и </a:t>
            </a:r>
            <a:r>
              <a:rPr lang="en-US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NM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АВ –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секущей,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 </a:t>
            </a:r>
            <a:r>
              <a:rPr lang="en-US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AC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NM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Прямоугольник 83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>
            <a:hlinkClick r:id="rId3" action="ppaction://hlinksldjump"/>
          </p:cNvPr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4" action="ppaction://hlinksldjump"/>
          </p:cNvPr>
          <p:cNvSpPr/>
          <p:nvPr/>
        </p:nvSpPr>
        <p:spPr>
          <a:xfrm>
            <a:off x="5004048" y="188640"/>
            <a:ext cx="3816424" cy="2088232"/>
          </a:xfrm>
          <a:prstGeom prst="rect">
            <a:avLst/>
          </a:prstGeom>
          <a:solidFill>
            <a:schemeClr val="bg1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hlinkClick r:id="rId5" action="ppaction://hlinksldjump"/>
          </p:cNvPr>
          <p:cNvSpPr/>
          <p:nvPr/>
        </p:nvSpPr>
        <p:spPr>
          <a:xfrm>
            <a:off x="323528" y="188640"/>
            <a:ext cx="3816424" cy="2088232"/>
          </a:xfrm>
          <a:prstGeom prst="rect">
            <a:avLst/>
          </a:prstGeom>
          <a:solidFill>
            <a:schemeClr val="bg1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25"/>
          <p:cNvGrpSpPr/>
          <p:nvPr/>
        </p:nvGrpSpPr>
        <p:grpSpPr>
          <a:xfrm>
            <a:off x="5652120" y="188640"/>
            <a:ext cx="2376264" cy="2088232"/>
            <a:chOff x="2411760" y="1556792"/>
            <a:chExt cx="5328592" cy="4566443"/>
          </a:xfrm>
        </p:grpSpPr>
        <p:sp>
          <p:nvSpPr>
            <p:cNvPr id="33" name="Равнобедренный треугольник 32"/>
            <p:cNvSpPr/>
            <p:nvPr/>
          </p:nvSpPr>
          <p:spPr>
            <a:xfrm>
              <a:off x="2753336" y="2004211"/>
              <a:ext cx="4645439" cy="3310901"/>
            </a:xfrm>
            <a:prstGeom prst="triangle">
              <a:avLst>
                <a:gd name="adj" fmla="val 91541"/>
              </a:avLst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5156792" y="3644628"/>
              <a:ext cx="2020700" cy="1691290"/>
            </a:xfrm>
            <a:prstGeom prst="line">
              <a:avLst/>
            </a:prstGeom>
            <a:noFill/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7209030" y="3338153"/>
              <a:ext cx="341576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411760" y="5225629"/>
              <a:ext cx="341576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653745" y="5315598"/>
              <a:ext cx="341575" cy="807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398776" y="5136145"/>
              <a:ext cx="341576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988884" y="1556792"/>
              <a:ext cx="341576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187957" y="2886341"/>
              <a:ext cx="1291780" cy="874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18</a:t>
              </a:r>
              <a:endPara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802682" y="3603818"/>
              <a:ext cx="484417" cy="1009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44" name="Прямая соединительная линия 43"/>
          <p:cNvCxnSpPr/>
          <p:nvPr/>
        </p:nvCxnSpPr>
        <p:spPr>
          <a:xfrm>
            <a:off x="7740352" y="1484784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7308304" y="1844824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6300192" y="1844824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7740352" y="1340768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7668344" y="692696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7596336" y="548680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Равнобедренный треугольник 16"/>
          <p:cNvSpPr/>
          <p:nvPr/>
        </p:nvSpPr>
        <p:spPr>
          <a:xfrm>
            <a:off x="1123924" y="415032"/>
            <a:ext cx="2071615" cy="1514073"/>
          </a:xfrm>
          <a:prstGeom prst="triangle">
            <a:avLst>
              <a:gd name="adj" fmla="val 91541"/>
            </a:avLst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>
            <a:stCxn id="17" idx="1"/>
            <a:endCxn id="17" idx="5"/>
          </p:cNvCxnSpPr>
          <p:nvPr/>
        </p:nvCxnSpPr>
        <p:spPr>
          <a:xfrm>
            <a:off x="2072113" y="1172069"/>
            <a:ext cx="1035808" cy="0"/>
          </a:xfrm>
          <a:prstGeom prst="line">
            <a:avLst/>
          </a:prstGeom>
          <a:noFill/>
          <a:ln w="25400">
            <a:solidFill>
              <a:srgbClr val="99003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110923" y="1025043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1888185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32280" y="932078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95540" y="1847264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12750" y="210428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11760" y="1151608"/>
            <a:ext cx="182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51127" y="1923825"/>
            <a:ext cx="304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1547664" y="1412776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059832" y="1412776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2627784" y="548680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619672" y="1340768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2987824" y="764704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2555776" y="620688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>
            <a:hlinkClick r:id="rId6" action="ppaction://hlinksldjump"/>
          </p:cNvPr>
          <p:cNvSpPr/>
          <p:nvPr/>
        </p:nvSpPr>
        <p:spPr>
          <a:xfrm>
            <a:off x="323528" y="2420888"/>
            <a:ext cx="3816424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2051720" y="2659259"/>
            <a:ext cx="1728192" cy="1489821"/>
          </a:xfrm>
          <a:prstGeom prst="triangl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 flipV="1">
            <a:off x="3203848" y="3284984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2843808" y="4077072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2267744" y="3501008"/>
            <a:ext cx="216024" cy="144016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67544" y="2636912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Чему равны средние линии треугольника?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699792" y="413978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Прямоугольник 84">
            <a:hlinkClick r:id="rId7" action="ppaction://hlinksldjump"/>
          </p:cNvPr>
          <p:cNvSpPr/>
          <p:nvPr/>
        </p:nvSpPr>
        <p:spPr>
          <a:xfrm>
            <a:off x="5004048" y="2420888"/>
            <a:ext cx="3816424" cy="2144730"/>
          </a:xfrm>
          <a:prstGeom prst="rect">
            <a:avLst/>
          </a:prstGeom>
          <a:solidFill>
            <a:schemeClr val="bg1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Равнобедренный треугольник 85"/>
          <p:cNvSpPr/>
          <p:nvPr/>
        </p:nvSpPr>
        <p:spPr>
          <a:xfrm>
            <a:off x="6952340" y="2665708"/>
            <a:ext cx="1793407" cy="1530129"/>
          </a:xfrm>
          <a:prstGeom prst="triangl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 flipV="1">
            <a:off x="8222670" y="3382319"/>
            <a:ext cx="224176" cy="147912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7774318" y="4121881"/>
            <a:ext cx="224176" cy="147912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7325966" y="3308363"/>
            <a:ext cx="224176" cy="147912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4932040" y="2494844"/>
            <a:ext cx="2468652" cy="208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Стороны данного треугольника являются средними линиями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другого треугольника. Чему равны его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стороны?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624867" y="4121881"/>
            <a:ext cx="597802" cy="379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555776" y="6444044"/>
            <a:ext cx="419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323332" y="5373216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1323332" y="4581128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323332" y="6237312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627588" y="6352681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Прямоугольник 94">
            <a:hlinkClick r:id="rId8" action="ppaction://hlinksldjump"/>
          </p:cNvPr>
          <p:cNvSpPr/>
          <p:nvPr/>
        </p:nvSpPr>
        <p:spPr>
          <a:xfrm>
            <a:off x="323528" y="4653136"/>
            <a:ext cx="3816424" cy="2088232"/>
          </a:xfrm>
          <a:prstGeom prst="rect">
            <a:avLst/>
          </a:prstGeom>
          <a:solidFill>
            <a:schemeClr val="bg1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ый треугольник 112"/>
          <p:cNvSpPr/>
          <p:nvPr/>
        </p:nvSpPr>
        <p:spPr>
          <a:xfrm>
            <a:off x="1691680" y="4797152"/>
            <a:ext cx="1944216" cy="1656184"/>
          </a:xfrm>
          <a:prstGeom prst="rtTriangl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олилиния 113"/>
          <p:cNvSpPr/>
          <p:nvPr/>
        </p:nvSpPr>
        <p:spPr>
          <a:xfrm>
            <a:off x="1698170" y="6164899"/>
            <a:ext cx="335903" cy="298578"/>
          </a:xfrm>
          <a:custGeom>
            <a:avLst/>
            <a:gdLst>
              <a:gd name="connsiteX0" fmla="*/ 0 w 335902"/>
              <a:gd name="connsiteY0" fmla="*/ 0 h 298579"/>
              <a:gd name="connsiteX1" fmla="*/ 326572 w 335902"/>
              <a:gd name="connsiteY1" fmla="*/ 0 h 298579"/>
              <a:gd name="connsiteX2" fmla="*/ 335902 w 335902"/>
              <a:gd name="connsiteY2" fmla="*/ 298579 h 298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5902" h="298579">
                <a:moveTo>
                  <a:pt x="0" y="0"/>
                </a:moveTo>
                <a:lnTo>
                  <a:pt x="326572" y="0"/>
                </a:lnTo>
                <a:lnTo>
                  <a:pt x="335902" y="298579"/>
                </a:lnTo>
              </a:path>
            </a:pathLst>
          </a:cu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6" name="Прямая соединительная линия 115"/>
          <p:cNvCxnSpPr>
            <a:stCxn id="113" idx="1"/>
            <a:endCxn id="113" idx="3"/>
          </p:cNvCxnSpPr>
          <p:nvPr/>
        </p:nvCxnSpPr>
        <p:spPr>
          <a:xfrm>
            <a:off x="1691680" y="5625244"/>
            <a:ext cx="972108" cy="828092"/>
          </a:xfrm>
          <a:prstGeom prst="line">
            <a:avLst/>
          </a:prstGeom>
          <a:ln w="25400">
            <a:solidFill>
              <a:srgbClr val="99003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>
            <a:off x="2987824" y="6381328"/>
            <a:ext cx="240568" cy="15679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>
            <a:off x="2195736" y="6381328"/>
            <a:ext cx="240568" cy="15679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>
            <a:off x="1547664" y="5229200"/>
            <a:ext cx="240568" cy="15679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>
            <a:off x="1585797" y="5179098"/>
            <a:ext cx="240568" cy="15679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>
            <a:off x="1547664" y="5877272"/>
            <a:ext cx="240568" cy="15679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>
            <a:off x="1547664" y="5805264"/>
            <a:ext cx="240568" cy="15679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2051720" y="5661248"/>
            <a:ext cx="304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843808" y="4797152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CN = 3, CB = 4.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7236296" y="6460675"/>
            <a:ext cx="419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003852" y="5389847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003852" y="4597759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6003852" y="6253943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8308108" y="6369312"/>
            <a:ext cx="152324" cy="316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Прямоугольник 135">
            <a:hlinkClick r:id="rId9" action="ppaction://hlinksldjump"/>
          </p:cNvPr>
          <p:cNvSpPr/>
          <p:nvPr/>
        </p:nvSpPr>
        <p:spPr>
          <a:xfrm>
            <a:off x="5004048" y="4669767"/>
            <a:ext cx="3816424" cy="2088232"/>
          </a:xfrm>
          <a:prstGeom prst="rect">
            <a:avLst/>
          </a:prstGeom>
          <a:solidFill>
            <a:schemeClr val="bg1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ый треугольник 136"/>
          <p:cNvSpPr/>
          <p:nvPr/>
        </p:nvSpPr>
        <p:spPr>
          <a:xfrm>
            <a:off x="6372200" y="4813783"/>
            <a:ext cx="1944216" cy="1656184"/>
          </a:xfrm>
          <a:prstGeom prst="rtTriangl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Полилиния 137"/>
          <p:cNvSpPr/>
          <p:nvPr/>
        </p:nvSpPr>
        <p:spPr>
          <a:xfrm>
            <a:off x="6378690" y="6181530"/>
            <a:ext cx="335903" cy="298578"/>
          </a:xfrm>
          <a:custGeom>
            <a:avLst/>
            <a:gdLst>
              <a:gd name="connsiteX0" fmla="*/ 0 w 335902"/>
              <a:gd name="connsiteY0" fmla="*/ 0 h 298579"/>
              <a:gd name="connsiteX1" fmla="*/ 326572 w 335902"/>
              <a:gd name="connsiteY1" fmla="*/ 0 h 298579"/>
              <a:gd name="connsiteX2" fmla="*/ 335902 w 335902"/>
              <a:gd name="connsiteY2" fmla="*/ 298579 h 298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5902" h="298579">
                <a:moveTo>
                  <a:pt x="0" y="0"/>
                </a:moveTo>
                <a:lnTo>
                  <a:pt x="326572" y="0"/>
                </a:lnTo>
                <a:lnTo>
                  <a:pt x="335902" y="298579"/>
                </a:lnTo>
              </a:path>
            </a:pathLst>
          </a:cu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9" name="Прямая соединительная линия 138"/>
          <p:cNvCxnSpPr>
            <a:stCxn id="137" idx="1"/>
            <a:endCxn id="137" idx="3"/>
          </p:cNvCxnSpPr>
          <p:nvPr/>
        </p:nvCxnSpPr>
        <p:spPr>
          <a:xfrm>
            <a:off x="6372200" y="5641875"/>
            <a:ext cx="972108" cy="828092"/>
          </a:xfrm>
          <a:prstGeom prst="line">
            <a:avLst/>
          </a:prstGeom>
          <a:ln w="25400">
            <a:solidFill>
              <a:srgbClr val="99003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/>
          <p:nvPr/>
        </p:nvCxnSpPr>
        <p:spPr>
          <a:xfrm>
            <a:off x="7668344" y="6397959"/>
            <a:ext cx="240568" cy="15679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/>
          <p:cNvCxnSpPr/>
          <p:nvPr/>
        </p:nvCxnSpPr>
        <p:spPr>
          <a:xfrm>
            <a:off x="6876256" y="6397959"/>
            <a:ext cx="240568" cy="15679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>
            <a:off x="6228184" y="5245831"/>
            <a:ext cx="240568" cy="15679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единительная линия 142"/>
          <p:cNvCxnSpPr/>
          <p:nvPr/>
        </p:nvCxnSpPr>
        <p:spPr>
          <a:xfrm>
            <a:off x="6237515" y="5179103"/>
            <a:ext cx="240568" cy="15679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>
            <a:off x="6228184" y="5893903"/>
            <a:ext cx="240568" cy="15679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единительная линия 144"/>
          <p:cNvCxnSpPr/>
          <p:nvPr/>
        </p:nvCxnSpPr>
        <p:spPr>
          <a:xfrm>
            <a:off x="6228184" y="5821895"/>
            <a:ext cx="240568" cy="15679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7236296" y="5201207"/>
            <a:ext cx="304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7524328" y="481378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CF = 5, CM = 12.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5"/>
          <p:cNvGrpSpPr/>
          <p:nvPr/>
        </p:nvGrpSpPr>
        <p:grpSpPr>
          <a:xfrm>
            <a:off x="5004048" y="188640"/>
            <a:ext cx="3816424" cy="2088232"/>
            <a:chOff x="4572000" y="1628800"/>
            <a:chExt cx="3816424" cy="2088232"/>
          </a:xfrm>
        </p:grpSpPr>
        <p:grpSp>
          <p:nvGrpSpPr>
            <p:cNvPr id="3" name="Группа 29"/>
            <p:cNvGrpSpPr/>
            <p:nvPr/>
          </p:nvGrpSpPr>
          <p:grpSpPr>
            <a:xfrm>
              <a:off x="4572000" y="1628800"/>
              <a:ext cx="3816424" cy="2088232"/>
              <a:chOff x="467544" y="1556792"/>
              <a:chExt cx="3816424" cy="2088232"/>
            </a:xfrm>
          </p:grpSpPr>
          <p:grpSp>
            <p:nvGrpSpPr>
              <p:cNvPr id="4" name="Группа 25"/>
              <p:cNvGrpSpPr/>
              <p:nvPr/>
            </p:nvGrpSpPr>
            <p:grpSpPr>
              <a:xfrm>
                <a:off x="1115616" y="1556792"/>
                <a:ext cx="2376264" cy="2088232"/>
                <a:chOff x="2411760" y="1556792"/>
                <a:chExt cx="5328592" cy="4566443"/>
              </a:xfrm>
            </p:grpSpPr>
            <p:sp>
              <p:nvSpPr>
                <p:cNvPr id="33" name="Равнобедренный треугольник 32"/>
                <p:cNvSpPr/>
                <p:nvPr/>
              </p:nvSpPr>
              <p:spPr>
                <a:xfrm>
                  <a:off x="2753336" y="2004211"/>
                  <a:ext cx="4645439" cy="3310901"/>
                </a:xfrm>
                <a:prstGeom prst="triangle">
                  <a:avLst>
                    <a:gd name="adj" fmla="val 91541"/>
                  </a:avLst>
                </a:prstGeom>
                <a:blipFill>
                  <a:blip r:embed="rId2" cstate="print"/>
                  <a:tile tx="0" ty="0" sx="100000" sy="100000" flip="none" algn="tl"/>
                </a:blipFill>
                <a:ln>
                  <a:solidFill>
                    <a:srgbClr val="9900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 flipV="1">
                  <a:off x="5156792" y="3644628"/>
                  <a:ext cx="2020700" cy="1691290"/>
                </a:xfrm>
                <a:prstGeom prst="line">
                  <a:avLst/>
                </a:prstGeom>
                <a:noFill/>
                <a:ln w="25400">
                  <a:solidFill>
                    <a:srgbClr val="990033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"/>
                <p:cNvSpPr txBox="1"/>
                <p:nvPr/>
              </p:nvSpPr>
              <p:spPr>
                <a:xfrm>
                  <a:off x="7209030" y="3338153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M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2411760" y="5225629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4653745" y="5315598"/>
                  <a:ext cx="341575" cy="8076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К</a:t>
                  </a: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7398776" y="5136145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C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6988884" y="1556792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4187957" y="2886341"/>
                  <a:ext cx="1291780" cy="8749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000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18</a:t>
                  </a:r>
                  <a:endParaRPr lang="ru-RU" sz="20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5802682" y="3603818"/>
                  <a:ext cx="484417" cy="10095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itchFamily="18" charset="0"/>
                      <a:cs typeface="Times New Roman" pitchFamily="18" charset="0"/>
                    </a:rPr>
                    <a:t>?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32" name="Прямоугольник 31"/>
              <p:cNvSpPr/>
              <p:nvPr/>
            </p:nvSpPr>
            <p:spPr>
              <a:xfrm>
                <a:off x="467544" y="1556792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44" name="Прямая соединительная линия 43"/>
            <p:cNvCxnSpPr/>
            <p:nvPr/>
          </p:nvCxnSpPr>
          <p:spPr>
            <a:xfrm>
              <a:off x="7308304" y="292494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6876256" y="32849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5868144" y="32849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7308304" y="2780928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7236296" y="213285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7164288" y="1988840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82"/>
          <p:cNvGrpSpPr/>
          <p:nvPr/>
        </p:nvGrpSpPr>
        <p:grpSpPr>
          <a:xfrm>
            <a:off x="323528" y="188640"/>
            <a:ext cx="3816424" cy="2196850"/>
            <a:chOff x="179512" y="260648"/>
            <a:chExt cx="3816424" cy="2196850"/>
          </a:xfrm>
        </p:grpSpPr>
        <p:grpSp>
          <p:nvGrpSpPr>
            <p:cNvPr id="6" name="Группа 81"/>
            <p:cNvGrpSpPr/>
            <p:nvPr/>
          </p:nvGrpSpPr>
          <p:grpSpPr>
            <a:xfrm>
              <a:off x="827584" y="282436"/>
              <a:ext cx="2376264" cy="2175062"/>
              <a:chOff x="827584" y="260648"/>
              <a:chExt cx="2376264" cy="2175062"/>
            </a:xfrm>
          </p:grpSpPr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8" name="Прямая соединительная линия 17"/>
              <p:cNvCxnSpPr>
                <a:stCxn id="17" idx="1"/>
                <a:endCxn id="17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2966907" y="1075263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588264" y="982298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868734" y="260648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267744" y="1201828"/>
                <a:ext cx="1827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7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107111" y="1974045"/>
                <a:ext cx="3046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>
              <a:off x="179512" y="26064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5" name="Прямая соединительная линия 44"/>
            <p:cNvCxnSpPr/>
            <p:nvPr/>
          </p:nvCxnSpPr>
          <p:spPr>
            <a:xfrm>
              <a:off x="1403648" y="14847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2915816" y="14847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483768" y="620688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1475656" y="141277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2843808" y="836712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2411760" y="69269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91"/>
          <p:cNvGrpSpPr/>
          <p:nvPr/>
        </p:nvGrpSpPr>
        <p:grpSpPr>
          <a:xfrm>
            <a:off x="323528" y="2420888"/>
            <a:ext cx="3816424" cy="2088232"/>
            <a:chOff x="323528" y="2636912"/>
            <a:chExt cx="3816424" cy="2088232"/>
          </a:xfrm>
        </p:grpSpPr>
        <p:grpSp>
          <p:nvGrpSpPr>
            <p:cNvPr id="8" name="Группа 76"/>
            <p:cNvGrpSpPr/>
            <p:nvPr/>
          </p:nvGrpSpPr>
          <p:grpSpPr>
            <a:xfrm>
              <a:off x="323528" y="2636912"/>
              <a:ext cx="3816424" cy="2088232"/>
              <a:chOff x="251520" y="3933056"/>
              <a:chExt cx="3816424" cy="2088232"/>
            </a:xfrm>
          </p:grpSpPr>
          <p:sp>
            <p:nvSpPr>
              <p:cNvPr id="58" name="Прямоугольник 57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Равнобедренный треугольник 59"/>
              <p:cNvSpPr/>
              <p:nvPr/>
            </p:nvSpPr>
            <p:spPr>
              <a:xfrm>
                <a:off x="1979712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1" name="Прямая соединительная линия 70"/>
              <p:cNvCxnSpPr/>
              <p:nvPr/>
            </p:nvCxnSpPr>
            <p:spPr>
              <a:xfrm flipV="1">
                <a:off x="3131840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/>
              <p:nvPr/>
            </p:nvCxnSpPr>
            <p:spPr>
              <a:xfrm>
                <a:off x="2771800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/>
              <p:cNvCxnSpPr/>
              <p:nvPr/>
            </p:nvCxnSpPr>
            <p:spPr>
              <a:xfrm>
                <a:off x="2195736" y="5013176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395536" y="4149080"/>
                <a:ext cx="216024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Чему равны средние линии треугольника?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2699792" y="4355812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111"/>
          <p:cNvGrpSpPr/>
          <p:nvPr/>
        </p:nvGrpSpPr>
        <p:grpSpPr>
          <a:xfrm>
            <a:off x="5004048" y="2420888"/>
            <a:ext cx="3816424" cy="2103333"/>
            <a:chOff x="5004048" y="2636912"/>
            <a:chExt cx="3816424" cy="2103333"/>
          </a:xfrm>
        </p:grpSpPr>
        <p:grpSp>
          <p:nvGrpSpPr>
            <p:cNvPr id="10" name="Группа 83"/>
            <p:cNvGrpSpPr/>
            <p:nvPr/>
          </p:nvGrpSpPr>
          <p:grpSpPr>
            <a:xfrm>
              <a:off x="5004048" y="2636912"/>
              <a:ext cx="3816424" cy="2103333"/>
              <a:chOff x="251520" y="3933056"/>
              <a:chExt cx="3816424" cy="2103333"/>
            </a:xfrm>
          </p:grpSpPr>
          <p:sp>
            <p:nvSpPr>
              <p:cNvPr id="85" name="Прямоугольник 84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Равнобедренный треугольник 85"/>
              <p:cNvSpPr/>
              <p:nvPr/>
            </p:nvSpPr>
            <p:spPr>
              <a:xfrm>
                <a:off x="2267744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7" name="Прямая соединительная линия 86"/>
              <p:cNvCxnSpPr/>
              <p:nvPr/>
            </p:nvCxnSpPr>
            <p:spPr>
              <a:xfrm flipV="1">
                <a:off x="3491880" y="486916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Прямая соединительная линия 87"/>
              <p:cNvCxnSpPr/>
              <p:nvPr/>
            </p:nvCxnSpPr>
            <p:spPr>
              <a:xfrm>
                <a:off x="3059832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88"/>
              <p:cNvCxnSpPr/>
              <p:nvPr/>
            </p:nvCxnSpPr>
            <p:spPr>
              <a:xfrm>
                <a:off x="2627784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89"/>
              <p:cNvSpPr txBox="1"/>
              <p:nvPr/>
            </p:nvSpPr>
            <p:spPr>
              <a:xfrm>
                <a:off x="251520" y="4005064"/>
                <a:ext cx="2448272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 данного треугольника являются средними линиями </a:t>
                </a:r>
                <a:r>
                  <a: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некоторого треугольника. Чему равны его </a:t>
                </a:r>
              </a:p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стороны?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7668344" y="4293096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28"/>
          <p:cNvGrpSpPr/>
          <p:nvPr/>
        </p:nvGrpSpPr>
        <p:grpSpPr>
          <a:xfrm>
            <a:off x="323528" y="4581128"/>
            <a:ext cx="3816424" cy="2232248"/>
            <a:chOff x="323528" y="4509120"/>
            <a:chExt cx="3816424" cy="2232248"/>
          </a:xfrm>
        </p:grpSpPr>
        <p:sp>
          <p:nvSpPr>
            <p:cNvPr id="104" name="TextBox 103"/>
            <p:cNvSpPr txBox="1"/>
            <p:nvPr/>
          </p:nvSpPr>
          <p:spPr>
            <a:xfrm>
              <a:off x="2555776" y="6372036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23332" y="5301208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23332" y="4509120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323332" y="6165304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627588" y="6280673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323528" y="458112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рямоугольный треугольник 112"/>
            <p:cNvSpPr/>
            <p:nvPr/>
          </p:nvSpPr>
          <p:spPr>
            <a:xfrm>
              <a:off x="1691680" y="4725144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олилиния 113"/>
            <p:cNvSpPr/>
            <p:nvPr/>
          </p:nvSpPr>
          <p:spPr>
            <a:xfrm>
              <a:off x="1698170" y="6092891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6" name="Прямая соединительная линия 115"/>
            <p:cNvCxnSpPr>
              <a:stCxn id="113" idx="1"/>
              <a:endCxn id="113" idx="3"/>
            </p:cNvCxnSpPr>
            <p:nvPr/>
          </p:nvCxnSpPr>
          <p:spPr>
            <a:xfrm>
              <a:off x="1691680" y="5553236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Прямая соединительная линия 117"/>
            <p:cNvCxnSpPr/>
            <p:nvPr/>
          </p:nvCxnSpPr>
          <p:spPr>
            <a:xfrm>
              <a:off x="2987824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Прямая соединительная линия 122"/>
            <p:cNvCxnSpPr/>
            <p:nvPr/>
          </p:nvCxnSpPr>
          <p:spPr>
            <a:xfrm>
              <a:off x="2195736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/>
            <p:cNvCxnSpPr/>
            <p:nvPr/>
          </p:nvCxnSpPr>
          <p:spPr>
            <a:xfrm>
              <a:off x="1547664" y="515719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>
              <a:off x="1547664" y="494116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Прямая соединительная линия 125"/>
            <p:cNvCxnSpPr/>
            <p:nvPr/>
          </p:nvCxnSpPr>
          <p:spPr>
            <a:xfrm>
              <a:off x="1547664" y="580526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единительная линия 126"/>
            <p:cNvCxnSpPr/>
            <p:nvPr/>
          </p:nvCxnSpPr>
          <p:spPr>
            <a:xfrm>
              <a:off x="1547664" y="573325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2051720" y="558924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2843808" y="4725144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CN = 3, CB = 4.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48"/>
          <p:cNvGrpSpPr/>
          <p:nvPr/>
        </p:nvGrpSpPr>
        <p:grpSpPr>
          <a:xfrm>
            <a:off x="5004048" y="4597759"/>
            <a:ext cx="3816424" cy="2232248"/>
            <a:chOff x="4932040" y="4625752"/>
            <a:chExt cx="3816424" cy="2232248"/>
          </a:xfrm>
        </p:grpSpPr>
        <p:sp>
          <p:nvSpPr>
            <p:cNvPr id="131" name="TextBox 130"/>
            <p:cNvSpPr txBox="1"/>
            <p:nvPr/>
          </p:nvSpPr>
          <p:spPr>
            <a:xfrm>
              <a:off x="7164288" y="6488668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5931844" y="5417840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931844" y="4625752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5931844" y="6281936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236100" y="6397305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4932040" y="4697760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Прямоугольный треугольник 136"/>
            <p:cNvSpPr/>
            <p:nvPr/>
          </p:nvSpPr>
          <p:spPr>
            <a:xfrm>
              <a:off x="6300192" y="4841776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Полилиния 137"/>
            <p:cNvSpPr/>
            <p:nvPr/>
          </p:nvSpPr>
          <p:spPr>
            <a:xfrm>
              <a:off x="6306682" y="6209523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9" name="Прямая соединительная линия 138"/>
            <p:cNvCxnSpPr>
              <a:stCxn id="137" idx="1"/>
              <a:endCxn id="137" idx="3"/>
            </p:cNvCxnSpPr>
            <p:nvPr/>
          </p:nvCxnSpPr>
          <p:spPr>
            <a:xfrm>
              <a:off x="6300192" y="5669868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7596336" y="642595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>
              <a:off x="6804248" y="642595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6156176" y="527382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Прямая соединительная линия 142"/>
            <p:cNvCxnSpPr/>
            <p:nvPr/>
          </p:nvCxnSpPr>
          <p:spPr>
            <a:xfrm>
              <a:off x="6156176" y="505780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>
              <a:off x="6156176" y="592189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Прямая соединительная линия 144"/>
            <p:cNvCxnSpPr/>
            <p:nvPr/>
          </p:nvCxnSpPr>
          <p:spPr>
            <a:xfrm>
              <a:off x="6156176" y="584988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45"/>
            <p:cNvSpPr txBox="1"/>
            <p:nvPr/>
          </p:nvSpPr>
          <p:spPr>
            <a:xfrm>
              <a:off x="7164288" y="522920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452320" y="4841776"/>
              <a:ext cx="1224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CF = 5, CM = 12.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3" name="Прямоугольник 9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4" name="Группа 82"/>
          <p:cNvGrpSpPr/>
          <p:nvPr/>
        </p:nvGrpSpPr>
        <p:grpSpPr>
          <a:xfrm>
            <a:off x="539552" y="476672"/>
            <a:ext cx="7920000" cy="6120000"/>
            <a:chOff x="179512" y="260648"/>
            <a:chExt cx="3816424" cy="2196850"/>
          </a:xfrm>
        </p:grpSpPr>
        <p:grpSp>
          <p:nvGrpSpPr>
            <p:cNvPr id="96" name="Группа 81"/>
            <p:cNvGrpSpPr/>
            <p:nvPr/>
          </p:nvGrpSpPr>
          <p:grpSpPr>
            <a:xfrm>
              <a:off x="827584" y="359981"/>
              <a:ext cx="2376264" cy="2097517"/>
              <a:chOff x="827584" y="338193"/>
              <a:chExt cx="2376264" cy="2097517"/>
            </a:xfrm>
          </p:grpSpPr>
          <p:sp>
            <p:nvSpPr>
              <p:cNvPr id="109" name="Равнобедренный треугольник 108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12" name="Прямая соединительная линия 111"/>
              <p:cNvCxnSpPr>
                <a:stCxn id="109" idx="1"/>
                <a:endCxn id="109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TextBox 114"/>
              <p:cNvSpPr txBox="1"/>
              <p:nvPr/>
            </p:nvSpPr>
            <p:spPr>
              <a:xfrm>
                <a:off x="2966907" y="1075263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1658023" y="1114362"/>
                <a:ext cx="152324" cy="1325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2293331" y="1220097"/>
                <a:ext cx="182790" cy="185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7</a:t>
                </a:r>
                <a:endParaRPr lang="ru-RU" sz="32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2107111" y="1974045"/>
                <a:ext cx="3046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7" name="Прямоугольник 96"/>
            <p:cNvSpPr/>
            <p:nvPr/>
          </p:nvSpPr>
          <p:spPr>
            <a:xfrm>
              <a:off x="179512" y="26064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8" name="Прямая соединительная линия 97"/>
            <p:cNvCxnSpPr/>
            <p:nvPr/>
          </p:nvCxnSpPr>
          <p:spPr>
            <a:xfrm>
              <a:off x="1463361" y="1527208"/>
              <a:ext cx="156311" cy="10159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/>
          </p:nvCxnSpPr>
          <p:spPr>
            <a:xfrm>
              <a:off x="2915816" y="1484784"/>
              <a:ext cx="178380" cy="119968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/>
          </p:nvCxnSpPr>
          <p:spPr>
            <a:xfrm>
              <a:off x="2539018" y="648370"/>
              <a:ext cx="160774" cy="11633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>
              <a:off x="1532758" y="1449664"/>
              <a:ext cx="158922" cy="107128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>
              <a:off x="2843808" y="836712"/>
              <a:ext cx="146292" cy="95988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2434922" y="725915"/>
              <a:ext cx="192862" cy="110797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70" name="Picture 2" descr="Button-Close ic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16416" y="332656"/>
            <a:ext cx="304800" cy="288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5"/>
          <p:cNvGrpSpPr/>
          <p:nvPr/>
        </p:nvGrpSpPr>
        <p:grpSpPr>
          <a:xfrm>
            <a:off x="5004048" y="188640"/>
            <a:ext cx="3816424" cy="2088232"/>
            <a:chOff x="4572000" y="1628800"/>
            <a:chExt cx="3816424" cy="2088232"/>
          </a:xfrm>
        </p:grpSpPr>
        <p:grpSp>
          <p:nvGrpSpPr>
            <p:cNvPr id="3" name="Группа 29"/>
            <p:cNvGrpSpPr/>
            <p:nvPr/>
          </p:nvGrpSpPr>
          <p:grpSpPr>
            <a:xfrm>
              <a:off x="4572000" y="1628800"/>
              <a:ext cx="3816424" cy="2088232"/>
              <a:chOff x="467544" y="1556792"/>
              <a:chExt cx="3816424" cy="2088232"/>
            </a:xfrm>
          </p:grpSpPr>
          <p:grpSp>
            <p:nvGrpSpPr>
              <p:cNvPr id="4" name="Группа 25"/>
              <p:cNvGrpSpPr/>
              <p:nvPr/>
            </p:nvGrpSpPr>
            <p:grpSpPr>
              <a:xfrm>
                <a:off x="1115616" y="1556792"/>
                <a:ext cx="2376264" cy="2088232"/>
                <a:chOff x="2411760" y="1556792"/>
                <a:chExt cx="5328592" cy="4566443"/>
              </a:xfrm>
            </p:grpSpPr>
            <p:sp>
              <p:nvSpPr>
                <p:cNvPr id="33" name="Равнобедренный треугольник 32"/>
                <p:cNvSpPr/>
                <p:nvPr/>
              </p:nvSpPr>
              <p:spPr>
                <a:xfrm>
                  <a:off x="2753336" y="2004211"/>
                  <a:ext cx="4645439" cy="3310901"/>
                </a:xfrm>
                <a:prstGeom prst="triangle">
                  <a:avLst>
                    <a:gd name="adj" fmla="val 91541"/>
                  </a:avLst>
                </a:prstGeom>
                <a:blipFill>
                  <a:blip r:embed="rId2" cstate="print"/>
                  <a:tile tx="0" ty="0" sx="100000" sy="100000" flip="none" algn="tl"/>
                </a:blipFill>
                <a:ln>
                  <a:solidFill>
                    <a:srgbClr val="9900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 flipV="1">
                  <a:off x="5156792" y="3644628"/>
                  <a:ext cx="2020700" cy="1691290"/>
                </a:xfrm>
                <a:prstGeom prst="line">
                  <a:avLst/>
                </a:prstGeom>
                <a:noFill/>
                <a:ln w="25400">
                  <a:solidFill>
                    <a:srgbClr val="990033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"/>
                <p:cNvSpPr txBox="1"/>
                <p:nvPr/>
              </p:nvSpPr>
              <p:spPr>
                <a:xfrm>
                  <a:off x="7209030" y="3338153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M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2411760" y="5225629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4653745" y="5315598"/>
                  <a:ext cx="341575" cy="8076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К</a:t>
                  </a: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7398776" y="5136145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C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6988884" y="1556792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4187957" y="2886341"/>
                  <a:ext cx="1291780" cy="8749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000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18</a:t>
                  </a:r>
                  <a:endParaRPr lang="ru-RU" sz="20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5802682" y="3603818"/>
                  <a:ext cx="484417" cy="10095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itchFamily="18" charset="0"/>
                      <a:cs typeface="Times New Roman" pitchFamily="18" charset="0"/>
                    </a:rPr>
                    <a:t>?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32" name="Прямоугольник 31"/>
              <p:cNvSpPr/>
              <p:nvPr/>
            </p:nvSpPr>
            <p:spPr>
              <a:xfrm>
                <a:off x="467544" y="1556792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44" name="Прямая соединительная линия 43"/>
            <p:cNvCxnSpPr/>
            <p:nvPr/>
          </p:nvCxnSpPr>
          <p:spPr>
            <a:xfrm>
              <a:off x="7308304" y="292494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6876256" y="32849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5868144" y="32849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7308304" y="2780928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7236296" y="213285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7164288" y="1988840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82"/>
          <p:cNvGrpSpPr/>
          <p:nvPr/>
        </p:nvGrpSpPr>
        <p:grpSpPr>
          <a:xfrm>
            <a:off x="323528" y="188640"/>
            <a:ext cx="3816424" cy="2196850"/>
            <a:chOff x="179512" y="260648"/>
            <a:chExt cx="3816424" cy="2196850"/>
          </a:xfrm>
        </p:grpSpPr>
        <p:grpSp>
          <p:nvGrpSpPr>
            <p:cNvPr id="6" name="Группа 81"/>
            <p:cNvGrpSpPr/>
            <p:nvPr/>
          </p:nvGrpSpPr>
          <p:grpSpPr>
            <a:xfrm>
              <a:off x="827584" y="282436"/>
              <a:ext cx="2376264" cy="2175062"/>
              <a:chOff x="827584" y="260648"/>
              <a:chExt cx="2376264" cy="2175062"/>
            </a:xfrm>
          </p:grpSpPr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8" name="Прямая соединительная линия 17"/>
              <p:cNvCxnSpPr>
                <a:stCxn id="17" idx="1"/>
                <a:endCxn id="17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2966907" y="1075263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588264" y="982298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868734" y="260648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267744" y="1201828"/>
                <a:ext cx="1827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7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107111" y="1974045"/>
                <a:ext cx="3046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>
              <a:off x="179512" y="26064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5" name="Прямая соединительная линия 44"/>
            <p:cNvCxnSpPr/>
            <p:nvPr/>
          </p:nvCxnSpPr>
          <p:spPr>
            <a:xfrm>
              <a:off x="1403648" y="14847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2915816" y="14847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483768" y="620688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1475656" y="141277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2843808" y="836712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2411760" y="69269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91"/>
          <p:cNvGrpSpPr/>
          <p:nvPr/>
        </p:nvGrpSpPr>
        <p:grpSpPr>
          <a:xfrm>
            <a:off x="323528" y="2420888"/>
            <a:ext cx="3816424" cy="2088232"/>
            <a:chOff x="323528" y="2636912"/>
            <a:chExt cx="3816424" cy="2088232"/>
          </a:xfrm>
        </p:grpSpPr>
        <p:grpSp>
          <p:nvGrpSpPr>
            <p:cNvPr id="8" name="Группа 76"/>
            <p:cNvGrpSpPr/>
            <p:nvPr/>
          </p:nvGrpSpPr>
          <p:grpSpPr>
            <a:xfrm>
              <a:off x="323528" y="2636912"/>
              <a:ext cx="3816424" cy="2088232"/>
              <a:chOff x="251520" y="3933056"/>
              <a:chExt cx="3816424" cy="2088232"/>
            </a:xfrm>
          </p:grpSpPr>
          <p:sp>
            <p:nvSpPr>
              <p:cNvPr id="58" name="Прямоугольник 57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Равнобедренный треугольник 59"/>
              <p:cNvSpPr/>
              <p:nvPr/>
            </p:nvSpPr>
            <p:spPr>
              <a:xfrm>
                <a:off x="1979712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1" name="Прямая соединительная линия 70"/>
              <p:cNvCxnSpPr/>
              <p:nvPr/>
            </p:nvCxnSpPr>
            <p:spPr>
              <a:xfrm flipV="1">
                <a:off x="3131840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/>
              <p:nvPr/>
            </p:nvCxnSpPr>
            <p:spPr>
              <a:xfrm>
                <a:off x="2771800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/>
              <p:cNvCxnSpPr/>
              <p:nvPr/>
            </p:nvCxnSpPr>
            <p:spPr>
              <a:xfrm>
                <a:off x="2195736" y="5013176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395536" y="4149080"/>
                <a:ext cx="216024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Чему равны средние линии треугольника?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2699792" y="4355812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111"/>
          <p:cNvGrpSpPr/>
          <p:nvPr/>
        </p:nvGrpSpPr>
        <p:grpSpPr>
          <a:xfrm>
            <a:off x="5004048" y="2420888"/>
            <a:ext cx="3816424" cy="2103333"/>
            <a:chOff x="5004048" y="2636912"/>
            <a:chExt cx="3816424" cy="2103333"/>
          </a:xfrm>
        </p:grpSpPr>
        <p:grpSp>
          <p:nvGrpSpPr>
            <p:cNvPr id="10" name="Группа 83"/>
            <p:cNvGrpSpPr/>
            <p:nvPr/>
          </p:nvGrpSpPr>
          <p:grpSpPr>
            <a:xfrm>
              <a:off x="5004048" y="2636912"/>
              <a:ext cx="3816424" cy="2103333"/>
              <a:chOff x="251520" y="3933056"/>
              <a:chExt cx="3816424" cy="2103333"/>
            </a:xfrm>
          </p:grpSpPr>
          <p:sp>
            <p:nvSpPr>
              <p:cNvPr id="85" name="Прямоугольник 84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Равнобедренный треугольник 85"/>
              <p:cNvSpPr/>
              <p:nvPr/>
            </p:nvSpPr>
            <p:spPr>
              <a:xfrm>
                <a:off x="2267744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7" name="Прямая соединительная линия 86"/>
              <p:cNvCxnSpPr/>
              <p:nvPr/>
            </p:nvCxnSpPr>
            <p:spPr>
              <a:xfrm flipV="1">
                <a:off x="3491880" y="486916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Прямая соединительная линия 87"/>
              <p:cNvCxnSpPr/>
              <p:nvPr/>
            </p:nvCxnSpPr>
            <p:spPr>
              <a:xfrm>
                <a:off x="3059832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88"/>
              <p:cNvCxnSpPr/>
              <p:nvPr/>
            </p:nvCxnSpPr>
            <p:spPr>
              <a:xfrm>
                <a:off x="2627784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89"/>
              <p:cNvSpPr txBox="1"/>
              <p:nvPr/>
            </p:nvSpPr>
            <p:spPr>
              <a:xfrm>
                <a:off x="251520" y="4005064"/>
                <a:ext cx="2448272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 данного треугольника являются средними линиями </a:t>
                </a:r>
                <a:r>
                  <a: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некоторого треугольника. Чему равны его </a:t>
                </a:r>
              </a:p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стороны?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7668344" y="4293096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28"/>
          <p:cNvGrpSpPr/>
          <p:nvPr/>
        </p:nvGrpSpPr>
        <p:grpSpPr>
          <a:xfrm>
            <a:off x="323528" y="4581128"/>
            <a:ext cx="3816424" cy="2232248"/>
            <a:chOff x="323528" y="4509120"/>
            <a:chExt cx="3816424" cy="2232248"/>
          </a:xfrm>
        </p:grpSpPr>
        <p:sp>
          <p:nvSpPr>
            <p:cNvPr id="104" name="TextBox 103"/>
            <p:cNvSpPr txBox="1"/>
            <p:nvPr/>
          </p:nvSpPr>
          <p:spPr>
            <a:xfrm>
              <a:off x="2555776" y="6372036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23332" y="5301208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23332" y="4509120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323332" y="6165304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627588" y="6280673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323528" y="458112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рямоугольный треугольник 112"/>
            <p:cNvSpPr/>
            <p:nvPr/>
          </p:nvSpPr>
          <p:spPr>
            <a:xfrm>
              <a:off x="1691680" y="4725144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олилиния 113"/>
            <p:cNvSpPr/>
            <p:nvPr/>
          </p:nvSpPr>
          <p:spPr>
            <a:xfrm>
              <a:off x="1698170" y="6092891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6" name="Прямая соединительная линия 115"/>
            <p:cNvCxnSpPr>
              <a:stCxn id="113" idx="1"/>
              <a:endCxn id="113" idx="3"/>
            </p:cNvCxnSpPr>
            <p:nvPr/>
          </p:nvCxnSpPr>
          <p:spPr>
            <a:xfrm>
              <a:off x="1691680" y="5553236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Прямая соединительная линия 117"/>
            <p:cNvCxnSpPr/>
            <p:nvPr/>
          </p:nvCxnSpPr>
          <p:spPr>
            <a:xfrm>
              <a:off x="2987824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Прямая соединительная линия 122"/>
            <p:cNvCxnSpPr/>
            <p:nvPr/>
          </p:nvCxnSpPr>
          <p:spPr>
            <a:xfrm>
              <a:off x="2195736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/>
            <p:cNvCxnSpPr/>
            <p:nvPr/>
          </p:nvCxnSpPr>
          <p:spPr>
            <a:xfrm>
              <a:off x="1547664" y="515719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>
              <a:off x="1547664" y="494116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Прямая соединительная линия 125"/>
            <p:cNvCxnSpPr/>
            <p:nvPr/>
          </p:nvCxnSpPr>
          <p:spPr>
            <a:xfrm>
              <a:off x="1547664" y="580526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единительная линия 126"/>
            <p:cNvCxnSpPr/>
            <p:nvPr/>
          </p:nvCxnSpPr>
          <p:spPr>
            <a:xfrm>
              <a:off x="1547664" y="573325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2051720" y="558924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2843808" y="4725144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CN = 3, CB = 4.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48"/>
          <p:cNvGrpSpPr/>
          <p:nvPr/>
        </p:nvGrpSpPr>
        <p:grpSpPr>
          <a:xfrm>
            <a:off x="5004048" y="4597759"/>
            <a:ext cx="3816424" cy="2232248"/>
            <a:chOff x="4932040" y="4625752"/>
            <a:chExt cx="3816424" cy="2232248"/>
          </a:xfrm>
        </p:grpSpPr>
        <p:sp>
          <p:nvSpPr>
            <p:cNvPr id="131" name="TextBox 130"/>
            <p:cNvSpPr txBox="1"/>
            <p:nvPr/>
          </p:nvSpPr>
          <p:spPr>
            <a:xfrm>
              <a:off x="7164288" y="6488668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5931844" y="5417840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931844" y="4625752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5931844" y="6281936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236100" y="6397305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4932040" y="4697760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Прямоугольный треугольник 136"/>
            <p:cNvSpPr/>
            <p:nvPr/>
          </p:nvSpPr>
          <p:spPr>
            <a:xfrm>
              <a:off x="6300192" y="4841776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Полилиния 137"/>
            <p:cNvSpPr/>
            <p:nvPr/>
          </p:nvSpPr>
          <p:spPr>
            <a:xfrm>
              <a:off x="6306682" y="6209523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9" name="Прямая соединительная линия 138"/>
            <p:cNvCxnSpPr>
              <a:stCxn id="137" idx="1"/>
              <a:endCxn id="137" idx="3"/>
            </p:cNvCxnSpPr>
            <p:nvPr/>
          </p:nvCxnSpPr>
          <p:spPr>
            <a:xfrm>
              <a:off x="6300192" y="5669868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7596336" y="642595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>
              <a:off x="6804248" y="642595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6156176" y="527382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Прямая соединительная линия 142"/>
            <p:cNvCxnSpPr/>
            <p:nvPr/>
          </p:nvCxnSpPr>
          <p:spPr>
            <a:xfrm>
              <a:off x="6156176" y="505780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>
              <a:off x="6156176" y="592189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Прямая соединительная линия 144"/>
            <p:cNvCxnSpPr/>
            <p:nvPr/>
          </p:nvCxnSpPr>
          <p:spPr>
            <a:xfrm>
              <a:off x="6156176" y="584988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45"/>
            <p:cNvSpPr txBox="1"/>
            <p:nvPr/>
          </p:nvSpPr>
          <p:spPr>
            <a:xfrm>
              <a:off x="7164288" y="522920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452320" y="4841776"/>
              <a:ext cx="1224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CF = 5, CM = 12.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4" name="Прямоугольник 9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6" name="Группа 75"/>
          <p:cNvGrpSpPr/>
          <p:nvPr/>
        </p:nvGrpSpPr>
        <p:grpSpPr>
          <a:xfrm>
            <a:off x="755576" y="476672"/>
            <a:ext cx="7920000" cy="6120000"/>
            <a:chOff x="4572000" y="1628800"/>
            <a:chExt cx="3816424" cy="2088232"/>
          </a:xfrm>
        </p:grpSpPr>
        <p:grpSp>
          <p:nvGrpSpPr>
            <p:cNvPr id="97" name="Группа 29"/>
            <p:cNvGrpSpPr/>
            <p:nvPr/>
          </p:nvGrpSpPr>
          <p:grpSpPr>
            <a:xfrm>
              <a:off x="4572000" y="1628800"/>
              <a:ext cx="3816424" cy="2088232"/>
              <a:chOff x="467544" y="1556792"/>
              <a:chExt cx="3816424" cy="2088232"/>
            </a:xfrm>
          </p:grpSpPr>
          <p:grpSp>
            <p:nvGrpSpPr>
              <p:cNvPr id="109" name="Группа 25"/>
              <p:cNvGrpSpPr/>
              <p:nvPr/>
            </p:nvGrpSpPr>
            <p:grpSpPr>
              <a:xfrm>
                <a:off x="1115616" y="1655072"/>
                <a:ext cx="2376264" cy="1989951"/>
                <a:chOff x="2411760" y="1771707"/>
                <a:chExt cx="5328592" cy="4351528"/>
              </a:xfrm>
            </p:grpSpPr>
            <p:sp>
              <p:nvSpPr>
                <p:cNvPr id="115" name="Равнобедренный треугольник 114"/>
                <p:cNvSpPr/>
                <p:nvPr/>
              </p:nvSpPr>
              <p:spPr>
                <a:xfrm>
                  <a:off x="2753336" y="2004211"/>
                  <a:ext cx="4645439" cy="3310901"/>
                </a:xfrm>
                <a:prstGeom prst="triangle">
                  <a:avLst>
                    <a:gd name="adj" fmla="val 91541"/>
                  </a:avLst>
                </a:prstGeom>
                <a:blipFill>
                  <a:blip r:embed="rId2" cstate="print"/>
                  <a:tile tx="0" ty="0" sx="100000" sy="100000" flip="none" algn="tl"/>
                </a:blipFill>
                <a:ln>
                  <a:solidFill>
                    <a:srgbClr val="9900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17" name="Прямая соединительная линия 116"/>
                <p:cNvCxnSpPr/>
                <p:nvPr/>
              </p:nvCxnSpPr>
              <p:spPr>
                <a:xfrm flipV="1">
                  <a:off x="5156792" y="3644628"/>
                  <a:ext cx="2020700" cy="1691290"/>
                </a:xfrm>
                <a:prstGeom prst="line">
                  <a:avLst/>
                </a:prstGeom>
                <a:noFill/>
                <a:ln w="25400">
                  <a:solidFill>
                    <a:srgbClr val="990033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9" name="TextBox 118"/>
                <p:cNvSpPr txBox="1"/>
                <p:nvPr/>
              </p:nvSpPr>
              <p:spPr>
                <a:xfrm>
                  <a:off x="7209030" y="3338153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M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0" name="TextBox 119"/>
                <p:cNvSpPr txBox="1"/>
                <p:nvPr/>
              </p:nvSpPr>
              <p:spPr>
                <a:xfrm>
                  <a:off x="2411760" y="5225629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1" name="TextBox 120"/>
                <p:cNvSpPr txBox="1"/>
                <p:nvPr/>
              </p:nvSpPr>
              <p:spPr>
                <a:xfrm>
                  <a:off x="4653745" y="5315598"/>
                  <a:ext cx="341575" cy="8076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К</a:t>
                  </a:r>
                </a:p>
              </p:txBody>
            </p:sp>
            <p:sp>
              <p:nvSpPr>
                <p:cNvPr id="122" name="TextBox 121"/>
                <p:cNvSpPr txBox="1"/>
                <p:nvPr/>
              </p:nvSpPr>
              <p:spPr>
                <a:xfrm>
                  <a:off x="7398776" y="5136145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C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29" name="TextBox 128"/>
                <p:cNvSpPr txBox="1"/>
                <p:nvPr/>
              </p:nvSpPr>
              <p:spPr>
                <a:xfrm>
                  <a:off x="6716375" y="1771707"/>
                  <a:ext cx="341576" cy="2755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30" name="TextBox 129"/>
                <p:cNvSpPr txBox="1"/>
                <p:nvPr/>
              </p:nvSpPr>
              <p:spPr>
                <a:xfrm>
                  <a:off x="4187958" y="3222762"/>
                  <a:ext cx="909373" cy="3787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000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18</a:t>
                  </a:r>
                  <a:endParaRPr lang="ru-RU" sz="20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48" name="TextBox 147"/>
                <p:cNvSpPr txBox="1"/>
                <p:nvPr/>
              </p:nvSpPr>
              <p:spPr>
                <a:xfrm>
                  <a:off x="5802682" y="4059950"/>
                  <a:ext cx="484416" cy="3444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?</a:t>
                  </a:r>
                  <a:endParaRPr lang="ru-RU" sz="24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12" name="Прямоугольник 111"/>
              <p:cNvSpPr/>
              <p:nvPr/>
            </p:nvSpPr>
            <p:spPr>
              <a:xfrm>
                <a:off x="467544" y="1556792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98" name="Прямая соединительная линия 97"/>
            <p:cNvCxnSpPr/>
            <p:nvPr/>
          </p:nvCxnSpPr>
          <p:spPr>
            <a:xfrm>
              <a:off x="7343003" y="3032704"/>
              <a:ext cx="143681" cy="7030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/>
          </p:nvCxnSpPr>
          <p:spPr>
            <a:xfrm>
              <a:off x="6876256" y="3309554"/>
              <a:ext cx="124647" cy="88298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/>
          </p:nvCxnSpPr>
          <p:spPr>
            <a:xfrm>
              <a:off x="5868144" y="3309554"/>
              <a:ext cx="126500" cy="88298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>
              <a:off x="7343003" y="2903779"/>
              <a:ext cx="143681" cy="76380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>
              <a:off x="7270995" y="2320170"/>
              <a:ext cx="111593" cy="7030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7243794" y="2172749"/>
              <a:ext cx="138794" cy="9487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9" name="Picture 2" descr="Button-Close ic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460432" y="332656"/>
            <a:ext cx="304800" cy="288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5"/>
          <p:cNvGrpSpPr/>
          <p:nvPr/>
        </p:nvGrpSpPr>
        <p:grpSpPr>
          <a:xfrm>
            <a:off x="5004048" y="188640"/>
            <a:ext cx="3816424" cy="2088232"/>
            <a:chOff x="4572000" y="1628800"/>
            <a:chExt cx="3816424" cy="2088232"/>
          </a:xfrm>
        </p:grpSpPr>
        <p:grpSp>
          <p:nvGrpSpPr>
            <p:cNvPr id="3" name="Группа 29"/>
            <p:cNvGrpSpPr/>
            <p:nvPr/>
          </p:nvGrpSpPr>
          <p:grpSpPr>
            <a:xfrm>
              <a:off x="4572000" y="1628800"/>
              <a:ext cx="3816424" cy="2088232"/>
              <a:chOff x="467544" y="1556792"/>
              <a:chExt cx="3816424" cy="2088232"/>
            </a:xfrm>
          </p:grpSpPr>
          <p:grpSp>
            <p:nvGrpSpPr>
              <p:cNvPr id="4" name="Группа 25"/>
              <p:cNvGrpSpPr/>
              <p:nvPr/>
            </p:nvGrpSpPr>
            <p:grpSpPr>
              <a:xfrm>
                <a:off x="1115616" y="1556792"/>
                <a:ext cx="2376264" cy="2088232"/>
                <a:chOff x="2411760" y="1556792"/>
                <a:chExt cx="5328592" cy="4566443"/>
              </a:xfrm>
            </p:grpSpPr>
            <p:sp>
              <p:nvSpPr>
                <p:cNvPr id="33" name="Равнобедренный треугольник 32"/>
                <p:cNvSpPr/>
                <p:nvPr/>
              </p:nvSpPr>
              <p:spPr>
                <a:xfrm>
                  <a:off x="2753336" y="2004211"/>
                  <a:ext cx="4645439" cy="3310901"/>
                </a:xfrm>
                <a:prstGeom prst="triangle">
                  <a:avLst>
                    <a:gd name="adj" fmla="val 91541"/>
                  </a:avLst>
                </a:prstGeom>
                <a:blipFill>
                  <a:blip r:embed="rId2" cstate="print"/>
                  <a:tile tx="0" ty="0" sx="100000" sy="100000" flip="none" algn="tl"/>
                </a:blipFill>
                <a:ln>
                  <a:solidFill>
                    <a:srgbClr val="9900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 flipV="1">
                  <a:off x="5156792" y="3644628"/>
                  <a:ext cx="2020700" cy="1691290"/>
                </a:xfrm>
                <a:prstGeom prst="line">
                  <a:avLst/>
                </a:prstGeom>
                <a:noFill/>
                <a:ln w="25400">
                  <a:solidFill>
                    <a:srgbClr val="990033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"/>
                <p:cNvSpPr txBox="1"/>
                <p:nvPr/>
              </p:nvSpPr>
              <p:spPr>
                <a:xfrm>
                  <a:off x="7209030" y="3338153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M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2411760" y="5225629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4653745" y="5315598"/>
                  <a:ext cx="341575" cy="8076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К</a:t>
                  </a: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7398776" y="5136145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C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6988884" y="1556792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4187957" y="2886341"/>
                  <a:ext cx="1291780" cy="8749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000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18</a:t>
                  </a:r>
                  <a:endParaRPr lang="ru-RU" sz="20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5802682" y="3603818"/>
                  <a:ext cx="484417" cy="10095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itchFamily="18" charset="0"/>
                      <a:cs typeface="Times New Roman" pitchFamily="18" charset="0"/>
                    </a:rPr>
                    <a:t>?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32" name="Прямоугольник 31"/>
              <p:cNvSpPr/>
              <p:nvPr/>
            </p:nvSpPr>
            <p:spPr>
              <a:xfrm>
                <a:off x="467544" y="1556792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44" name="Прямая соединительная линия 43"/>
            <p:cNvCxnSpPr/>
            <p:nvPr/>
          </p:nvCxnSpPr>
          <p:spPr>
            <a:xfrm>
              <a:off x="7308304" y="292494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6876256" y="32849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5868144" y="32849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7308304" y="2780928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7236296" y="213285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7164288" y="1988840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82"/>
          <p:cNvGrpSpPr/>
          <p:nvPr/>
        </p:nvGrpSpPr>
        <p:grpSpPr>
          <a:xfrm>
            <a:off x="323528" y="188640"/>
            <a:ext cx="3816424" cy="2196850"/>
            <a:chOff x="179512" y="260648"/>
            <a:chExt cx="3816424" cy="2196850"/>
          </a:xfrm>
        </p:grpSpPr>
        <p:grpSp>
          <p:nvGrpSpPr>
            <p:cNvPr id="6" name="Группа 81"/>
            <p:cNvGrpSpPr/>
            <p:nvPr/>
          </p:nvGrpSpPr>
          <p:grpSpPr>
            <a:xfrm>
              <a:off x="827584" y="282436"/>
              <a:ext cx="2376264" cy="2175062"/>
              <a:chOff x="827584" y="260648"/>
              <a:chExt cx="2376264" cy="2175062"/>
            </a:xfrm>
          </p:grpSpPr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8" name="Прямая соединительная линия 17"/>
              <p:cNvCxnSpPr>
                <a:stCxn id="17" idx="1"/>
                <a:endCxn id="17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2966907" y="1075263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588264" y="982298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868734" y="260648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267744" y="1201828"/>
                <a:ext cx="1827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7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107111" y="1974045"/>
                <a:ext cx="3046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>
              <a:off x="179512" y="26064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5" name="Прямая соединительная линия 44"/>
            <p:cNvCxnSpPr/>
            <p:nvPr/>
          </p:nvCxnSpPr>
          <p:spPr>
            <a:xfrm>
              <a:off x="1403648" y="14847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2915816" y="14847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483768" y="620688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1475656" y="141277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2843808" y="836712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2411760" y="69269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91"/>
          <p:cNvGrpSpPr/>
          <p:nvPr/>
        </p:nvGrpSpPr>
        <p:grpSpPr>
          <a:xfrm>
            <a:off x="323528" y="2420888"/>
            <a:ext cx="3816424" cy="2088232"/>
            <a:chOff x="323528" y="2636912"/>
            <a:chExt cx="3816424" cy="2088232"/>
          </a:xfrm>
        </p:grpSpPr>
        <p:grpSp>
          <p:nvGrpSpPr>
            <p:cNvPr id="8" name="Группа 76"/>
            <p:cNvGrpSpPr/>
            <p:nvPr/>
          </p:nvGrpSpPr>
          <p:grpSpPr>
            <a:xfrm>
              <a:off x="323528" y="2636912"/>
              <a:ext cx="3816424" cy="2088232"/>
              <a:chOff x="251520" y="3933056"/>
              <a:chExt cx="3816424" cy="2088232"/>
            </a:xfrm>
          </p:grpSpPr>
          <p:sp>
            <p:nvSpPr>
              <p:cNvPr id="58" name="Прямоугольник 57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Равнобедренный треугольник 59"/>
              <p:cNvSpPr/>
              <p:nvPr/>
            </p:nvSpPr>
            <p:spPr>
              <a:xfrm>
                <a:off x="1979712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1" name="Прямая соединительная линия 70"/>
              <p:cNvCxnSpPr/>
              <p:nvPr/>
            </p:nvCxnSpPr>
            <p:spPr>
              <a:xfrm flipV="1">
                <a:off x="3131840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/>
              <p:nvPr/>
            </p:nvCxnSpPr>
            <p:spPr>
              <a:xfrm>
                <a:off x="2771800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/>
              <p:cNvCxnSpPr/>
              <p:nvPr/>
            </p:nvCxnSpPr>
            <p:spPr>
              <a:xfrm>
                <a:off x="2195736" y="5013176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395536" y="4149080"/>
                <a:ext cx="216024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Чему равны средние линии треугольника?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2699792" y="4355812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111"/>
          <p:cNvGrpSpPr/>
          <p:nvPr/>
        </p:nvGrpSpPr>
        <p:grpSpPr>
          <a:xfrm>
            <a:off x="5004048" y="2420888"/>
            <a:ext cx="3816424" cy="2103333"/>
            <a:chOff x="5004048" y="2636912"/>
            <a:chExt cx="3816424" cy="2103333"/>
          </a:xfrm>
        </p:grpSpPr>
        <p:grpSp>
          <p:nvGrpSpPr>
            <p:cNvPr id="10" name="Группа 83"/>
            <p:cNvGrpSpPr/>
            <p:nvPr/>
          </p:nvGrpSpPr>
          <p:grpSpPr>
            <a:xfrm>
              <a:off x="5004048" y="2636912"/>
              <a:ext cx="3816424" cy="2103333"/>
              <a:chOff x="251520" y="3933056"/>
              <a:chExt cx="3816424" cy="2103333"/>
            </a:xfrm>
          </p:grpSpPr>
          <p:sp>
            <p:nvSpPr>
              <p:cNvPr id="85" name="Прямоугольник 84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Равнобедренный треугольник 85"/>
              <p:cNvSpPr/>
              <p:nvPr/>
            </p:nvSpPr>
            <p:spPr>
              <a:xfrm>
                <a:off x="2267744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7" name="Прямая соединительная линия 86"/>
              <p:cNvCxnSpPr/>
              <p:nvPr/>
            </p:nvCxnSpPr>
            <p:spPr>
              <a:xfrm flipV="1">
                <a:off x="3491880" y="486916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Прямая соединительная линия 87"/>
              <p:cNvCxnSpPr/>
              <p:nvPr/>
            </p:nvCxnSpPr>
            <p:spPr>
              <a:xfrm>
                <a:off x="3059832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88"/>
              <p:cNvCxnSpPr/>
              <p:nvPr/>
            </p:nvCxnSpPr>
            <p:spPr>
              <a:xfrm>
                <a:off x="2627784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89"/>
              <p:cNvSpPr txBox="1"/>
              <p:nvPr/>
            </p:nvSpPr>
            <p:spPr>
              <a:xfrm>
                <a:off x="251520" y="4005064"/>
                <a:ext cx="2448272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 данного треугольника являются средними линиями </a:t>
                </a:r>
                <a:r>
                  <a: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некоторого треугольника. Чему равны его </a:t>
                </a:r>
              </a:p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стороны?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7668344" y="4293096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28"/>
          <p:cNvGrpSpPr/>
          <p:nvPr/>
        </p:nvGrpSpPr>
        <p:grpSpPr>
          <a:xfrm>
            <a:off x="323528" y="4581128"/>
            <a:ext cx="3816424" cy="2232248"/>
            <a:chOff x="323528" y="4509120"/>
            <a:chExt cx="3816424" cy="2232248"/>
          </a:xfrm>
        </p:grpSpPr>
        <p:sp>
          <p:nvSpPr>
            <p:cNvPr id="104" name="TextBox 103"/>
            <p:cNvSpPr txBox="1"/>
            <p:nvPr/>
          </p:nvSpPr>
          <p:spPr>
            <a:xfrm>
              <a:off x="2555776" y="6372036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23332" y="5301208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23332" y="4509120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323332" y="6165304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627588" y="6280673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323528" y="458112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рямоугольный треугольник 112"/>
            <p:cNvSpPr/>
            <p:nvPr/>
          </p:nvSpPr>
          <p:spPr>
            <a:xfrm>
              <a:off x="1691680" y="4725144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олилиния 113"/>
            <p:cNvSpPr/>
            <p:nvPr/>
          </p:nvSpPr>
          <p:spPr>
            <a:xfrm>
              <a:off x="1698170" y="6092891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6" name="Прямая соединительная линия 115"/>
            <p:cNvCxnSpPr>
              <a:stCxn id="113" idx="1"/>
              <a:endCxn id="113" idx="3"/>
            </p:cNvCxnSpPr>
            <p:nvPr/>
          </p:nvCxnSpPr>
          <p:spPr>
            <a:xfrm>
              <a:off x="1691680" y="5553236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Прямая соединительная линия 117"/>
            <p:cNvCxnSpPr/>
            <p:nvPr/>
          </p:nvCxnSpPr>
          <p:spPr>
            <a:xfrm>
              <a:off x="2987824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Прямая соединительная линия 122"/>
            <p:cNvCxnSpPr/>
            <p:nvPr/>
          </p:nvCxnSpPr>
          <p:spPr>
            <a:xfrm>
              <a:off x="2195736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/>
            <p:cNvCxnSpPr/>
            <p:nvPr/>
          </p:nvCxnSpPr>
          <p:spPr>
            <a:xfrm>
              <a:off x="1547664" y="515719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>
              <a:off x="1547664" y="494116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Прямая соединительная линия 125"/>
            <p:cNvCxnSpPr/>
            <p:nvPr/>
          </p:nvCxnSpPr>
          <p:spPr>
            <a:xfrm>
              <a:off x="1547664" y="580526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единительная линия 126"/>
            <p:cNvCxnSpPr/>
            <p:nvPr/>
          </p:nvCxnSpPr>
          <p:spPr>
            <a:xfrm>
              <a:off x="1547664" y="573325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2051720" y="558924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2843808" y="4725144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CN = 3, CB = 4.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48"/>
          <p:cNvGrpSpPr/>
          <p:nvPr/>
        </p:nvGrpSpPr>
        <p:grpSpPr>
          <a:xfrm>
            <a:off x="5004048" y="4597759"/>
            <a:ext cx="3816424" cy="2232248"/>
            <a:chOff x="4932040" y="4625752"/>
            <a:chExt cx="3816424" cy="2232248"/>
          </a:xfrm>
        </p:grpSpPr>
        <p:sp>
          <p:nvSpPr>
            <p:cNvPr id="131" name="TextBox 130"/>
            <p:cNvSpPr txBox="1"/>
            <p:nvPr/>
          </p:nvSpPr>
          <p:spPr>
            <a:xfrm>
              <a:off x="7164288" y="6488668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5931844" y="5417840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931844" y="4625752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5931844" y="6281936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236100" y="6397305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4932040" y="4697760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Прямоугольный треугольник 136"/>
            <p:cNvSpPr/>
            <p:nvPr/>
          </p:nvSpPr>
          <p:spPr>
            <a:xfrm>
              <a:off x="6300192" y="4841776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Полилиния 137"/>
            <p:cNvSpPr/>
            <p:nvPr/>
          </p:nvSpPr>
          <p:spPr>
            <a:xfrm>
              <a:off x="6306682" y="6209523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9" name="Прямая соединительная линия 138"/>
            <p:cNvCxnSpPr>
              <a:stCxn id="137" idx="1"/>
              <a:endCxn id="137" idx="3"/>
            </p:cNvCxnSpPr>
            <p:nvPr/>
          </p:nvCxnSpPr>
          <p:spPr>
            <a:xfrm>
              <a:off x="6300192" y="5669868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7596336" y="642595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>
              <a:off x="6804248" y="642595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6156176" y="527382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Прямая соединительная линия 142"/>
            <p:cNvCxnSpPr/>
            <p:nvPr/>
          </p:nvCxnSpPr>
          <p:spPr>
            <a:xfrm>
              <a:off x="6156176" y="505780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>
              <a:off x="6156176" y="592189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Прямая соединительная линия 144"/>
            <p:cNvCxnSpPr/>
            <p:nvPr/>
          </p:nvCxnSpPr>
          <p:spPr>
            <a:xfrm>
              <a:off x="6156176" y="584988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45"/>
            <p:cNvSpPr txBox="1"/>
            <p:nvPr/>
          </p:nvSpPr>
          <p:spPr>
            <a:xfrm>
              <a:off x="7164288" y="522920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452320" y="4841776"/>
              <a:ext cx="1224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CF = 5, CM = 12.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4" name="Прямоугольник 93"/>
          <p:cNvSpPr/>
          <p:nvPr/>
        </p:nvSpPr>
        <p:spPr>
          <a:xfrm>
            <a:off x="0" y="-27384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6" name="Группа 91"/>
          <p:cNvGrpSpPr/>
          <p:nvPr/>
        </p:nvGrpSpPr>
        <p:grpSpPr>
          <a:xfrm>
            <a:off x="683568" y="404664"/>
            <a:ext cx="7920000" cy="6120000"/>
            <a:chOff x="323528" y="2636912"/>
            <a:chExt cx="3816424" cy="2088232"/>
          </a:xfrm>
        </p:grpSpPr>
        <p:grpSp>
          <p:nvGrpSpPr>
            <p:cNvPr id="97" name="Группа 76"/>
            <p:cNvGrpSpPr/>
            <p:nvPr/>
          </p:nvGrpSpPr>
          <p:grpSpPr>
            <a:xfrm>
              <a:off x="323528" y="2636912"/>
              <a:ext cx="3816424" cy="2088232"/>
              <a:chOff x="251520" y="3933056"/>
              <a:chExt cx="3816424" cy="2088232"/>
            </a:xfrm>
          </p:grpSpPr>
          <p:sp>
            <p:nvSpPr>
              <p:cNvPr id="99" name="Прямоугольник 98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Равнобедренный треугольник 99"/>
              <p:cNvSpPr/>
              <p:nvPr/>
            </p:nvSpPr>
            <p:spPr>
              <a:xfrm>
                <a:off x="1979712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01" name="Прямая соединительная линия 100"/>
              <p:cNvCxnSpPr/>
              <p:nvPr/>
            </p:nvCxnSpPr>
            <p:spPr>
              <a:xfrm flipV="1">
                <a:off x="3131840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Прямая соединительная линия 101"/>
              <p:cNvCxnSpPr/>
              <p:nvPr/>
            </p:nvCxnSpPr>
            <p:spPr>
              <a:xfrm>
                <a:off x="2771800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Прямая соединительная линия 102"/>
              <p:cNvCxnSpPr/>
              <p:nvPr/>
            </p:nvCxnSpPr>
            <p:spPr>
              <a:xfrm>
                <a:off x="2195736" y="5013176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TextBox 108"/>
              <p:cNvSpPr txBox="1"/>
              <p:nvPr/>
            </p:nvSpPr>
            <p:spPr>
              <a:xfrm>
                <a:off x="320917" y="4149080"/>
                <a:ext cx="2290109" cy="409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Чему равны средние линии треугольника?</a:t>
                </a:r>
                <a:endParaRPr lang="ru-RU" sz="36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8" name="TextBox 97"/>
            <p:cNvSpPr txBox="1"/>
            <p:nvPr/>
          </p:nvSpPr>
          <p:spPr>
            <a:xfrm>
              <a:off x="2768768" y="4386300"/>
              <a:ext cx="648072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12" name="Picture 2" descr="Button-Close ic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460432" y="332656"/>
            <a:ext cx="304800" cy="288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5"/>
          <p:cNvGrpSpPr/>
          <p:nvPr/>
        </p:nvGrpSpPr>
        <p:grpSpPr>
          <a:xfrm>
            <a:off x="5004048" y="188640"/>
            <a:ext cx="3816424" cy="2088232"/>
            <a:chOff x="4572000" y="1628800"/>
            <a:chExt cx="3816424" cy="2088232"/>
          </a:xfrm>
        </p:grpSpPr>
        <p:grpSp>
          <p:nvGrpSpPr>
            <p:cNvPr id="3" name="Группа 29"/>
            <p:cNvGrpSpPr/>
            <p:nvPr/>
          </p:nvGrpSpPr>
          <p:grpSpPr>
            <a:xfrm>
              <a:off x="4572000" y="1628800"/>
              <a:ext cx="3816424" cy="2088232"/>
              <a:chOff x="467544" y="1556792"/>
              <a:chExt cx="3816424" cy="2088232"/>
            </a:xfrm>
          </p:grpSpPr>
          <p:grpSp>
            <p:nvGrpSpPr>
              <p:cNvPr id="4" name="Группа 25"/>
              <p:cNvGrpSpPr/>
              <p:nvPr/>
            </p:nvGrpSpPr>
            <p:grpSpPr>
              <a:xfrm>
                <a:off x="1115616" y="1556792"/>
                <a:ext cx="2376264" cy="2088232"/>
                <a:chOff x="2411760" y="1556792"/>
                <a:chExt cx="5328592" cy="4566443"/>
              </a:xfrm>
            </p:grpSpPr>
            <p:sp>
              <p:nvSpPr>
                <p:cNvPr id="33" name="Равнобедренный треугольник 32"/>
                <p:cNvSpPr/>
                <p:nvPr/>
              </p:nvSpPr>
              <p:spPr>
                <a:xfrm>
                  <a:off x="2753336" y="2004211"/>
                  <a:ext cx="4645439" cy="3310901"/>
                </a:xfrm>
                <a:prstGeom prst="triangle">
                  <a:avLst>
                    <a:gd name="adj" fmla="val 91541"/>
                  </a:avLst>
                </a:prstGeom>
                <a:blipFill>
                  <a:blip r:embed="rId2" cstate="print"/>
                  <a:tile tx="0" ty="0" sx="100000" sy="100000" flip="none" algn="tl"/>
                </a:blipFill>
                <a:ln>
                  <a:solidFill>
                    <a:srgbClr val="9900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 flipV="1">
                  <a:off x="5156792" y="3644628"/>
                  <a:ext cx="2020700" cy="1691290"/>
                </a:xfrm>
                <a:prstGeom prst="line">
                  <a:avLst/>
                </a:prstGeom>
                <a:noFill/>
                <a:ln w="25400">
                  <a:solidFill>
                    <a:srgbClr val="990033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"/>
                <p:cNvSpPr txBox="1"/>
                <p:nvPr/>
              </p:nvSpPr>
              <p:spPr>
                <a:xfrm>
                  <a:off x="7209030" y="3338153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M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2411760" y="5225629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4653745" y="5315598"/>
                  <a:ext cx="341575" cy="8076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К</a:t>
                  </a: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7398776" y="5136145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C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6988884" y="1556792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4187957" y="2886341"/>
                  <a:ext cx="1291780" cy="8749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000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18</a:t>
                  </a:r>
                  <a:endParaRPr lang="ru-RU" sz="20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5802682" y="3603818"/>
                  <a:ext cx="484417" cy="10095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itchFamily="18" charset="0"/>
                      <a:cs typeface="Times New Roman" pitchFamily="18" charset="0"/>
                    </a:rPr>
                    <a:t>?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32" name="Прямоугольник 31"/>
              <p:cNvSpPr/>
              <p:nvPr/>
            </p:nvSpPr>
            <p:spPr>
              <a:xfrm>
                <a:off x="467544" y="1556792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44" name="Прямая соединительная линия 43"/>
            <p:cNvCxnSpPr/>
            <p:nvPr/>
          </p:nvCxnSpPr>
          <p:spPr>
            <a:xfrm>
              <a:off x="7308304" y="292494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6876256" y="32849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5868144" y="32849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7308304" y="2780928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7236296" y="213285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7164288" y="1988840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82"/>
          <p:cNvGrpSpPr/>
          <p:nvPr/>
        </p:nvGrpSpPr>
        <p:grpSpPr>
          <a:xfrm>
            <a:off x="323528" y="188640"/>
            <a:ext cx="3816424" cy="2196850"/>
            <a:chOff x="179512" y="260648"/>
            <a:chExt cx="3816424" cy="2196850"/>
          </a:xfrm>
        </p:grpSpPr>
        <p:grpSp>
          <p:nvGrpSpPr>
            <p:cNvPr id="6" name="Группа 81"/>
            <p:cNvGrpSpPr/>
            <p:nvPr/>
          </p:nvGrpSpPr>
          <p:grpSpPr>
            <a:xfrm>
              <a:off x="827584" y="282436"/>
              <a:ext cx="2376264" cy="2175062"/>
              <a:chOff x="827584" y="260648"/>
              <a:chExt cx="2376264" cy="2175062"/>
            </a:xfrm>
          </p:grpSpPr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8" name="Прямая соединительная линия 17"/>
              <p:cNvCxnSpPr>
                <a:stCxn id="17" idx="1"/>
                <a:endCxn id="17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2966907" y="1075263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588264" y="982298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868734" y="260648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267744" y="1201828"/>
                <a:ext cx="1827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7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107111" y="1974045"/>
                <a:ext cx="3046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>
              <a:off x="179512" y="26064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5" name="Прямая соединительная линия 44"/>
            <p:cNvCxnSpPr/>
            <p:nvPr/>
          </p:nvCxnSpPr>
          <p:spPr>
            <a:xfrm>
              <a:off x="1403648" y="14847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2915816" y="14847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483768" y="620688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1475656" y="141277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2843808" y="836712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2411760" y="69269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91"/>
          <p:cNvGrpSpPr/>
          <p:nvPr/>
        </p:nvGrpSpPr>
        <p:grpSpPr>
          <a:xfrm>
            <a:off x="323528" y="2420888"/>
            <a:ext cx="3816424" cy="2088232"/>
            <a:chOff x="323528" y="2636912"/>
            <a:chExt cx="3816424" cy="2088232"/>
          </a:xfrm>
        </p:grpSpPr>
        <p:grpSp>
          <p:nvGrpSpPr>
            <p:cNvPr id="8" name="Группа 76"/>
            <p:cNvGrpSpPr/>
            <p:nvPr/>
          </p:nvGrpSpPr>
          <p:grpSpPr>
            <a:xfrm>
              <a:off x="323528" y="2636912"/>
              <a:ext cx="3816424" cy="2088232"/>
              <a:chOff x="251520" y="3933056"/>
              <a:chExt cx="3816424" cy="2088232"/>
            </a:xfrm>
          </p:grpSpPr>
          <p:sp>
            <p:nvSpPr>
              <p:cNvPr id="58" name="Прямоугольник 57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Равнобедренный треугольник 59"/>
              <p:cNvSpPr/>
              <p:nvPr/>
            </p:nvSpPr>
            <p:spPr>
              <a:xfrm>
                <a:off x="1979712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1" name="Прямая соединительная линия 70"/>
              <p:cNvCxnSpPr/>
              <p:nvPr/>
            </p:nvCxnSpPr>
            <p:spPr>
              <a:xfrm flipV="1">
                <a:off x="3131840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/>
              <p:nvPr/>
            </p:nvCxnSpPr>
            <p:spPr>
              <a:xfrm>
                <a:off x="2771800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/>
              <p:cNvCxnSpPr/>
              <p:nvPr/>
            </p:nvCxnSpPr>
            <p:spPr>
              <a:xfrm>
                <a:off x="2195736" y="5013176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395536" y="4149080"/>
                <a:ext cx="216024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Чему равны средние линии треугольника?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2699792" y="4355812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111"/>
          <p:cNvGrpSpPr/>
          <p:nvPr/>
        </p:nvGrpSpPr>
        <p:grpSpPr>
          <a:xfrm>
            <a:off x="5004048" y="2420888"/>
            <a:ext cx="3816424" cy="2103333"/>
            <a:chOff x="5004048" y="2636912"/>
            <a:chExt cx="3816424" cy="2103333"/>
          </a:xfrm>
        </p:grpSpPr>
        <p:grpSp>
          <p:nvGrpSpPr>
            <p:cNvPr id="10" name="Группа 83"/>
            <p:cNvGrpSpPr/>
            <p:nvPr/>
          </p:nvGrpSpPr>
          <p:grpSpPr>
            <a:xfrm>
              <a:off x="5004048" y="2636912"/>
              <a:ext cx="3816424" cy="2103333"/>
              <a:chOff x="251520" y="3933056"/>
              <a:chExt cx="3816424" cy="2103333"/>
            </a:xfrm>
          </p:grpSpPr>
          <p:sp>
            <p:nvSpPr>
              <p:cNvPr id="85" name="Прямоугольник 84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Равнобедренный треугольник 85"/>
              <p:cNvSpPr/>
              <p:nvPr/>
            </p:nvSpPr>
            <p:spPr>
              <a:xfrm>
                <a:off x="2267744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7" name="Прямая соединительная линия 86"/>
              <p:cNvCxnSpPr/>
              <p:nvPr/>
            </p:nvCxnSpPr>
            <p:spPr>
              <a:xfrm flipV="1">
                <a:off x="3491880" y="486916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Прямая соединительная линия 87"/>
              <p:cNvCxnSpPr/>
              <p:nvPr/>
            </p:nvCxnSpPr>
            <p:spPr>
              <a:xfrm>
                <a:off x="3059832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88"/>
              <p:cNvCxnSpPr/>
              <p:nvPr/>
            </p:nvCxnSpPr>
            <p:spPr>
              <a:xfrm>
                <a:off x="2627784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89"/>
              <p:cNvSpPr txBox="1"/>
              <p:nvPr/>
            </p:nvSpPr>
            <p:spPr>
              <a:xfrm>
                <a:off x="251520" y="4005064"/>
                <a:ext cx="2448272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 данного треугольника являются средними линиями </a:t>
                </a:r>
                <a:r>
                  <a: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некоторого треугольника. Чему равны его </a:t>
                </a:r>
              </a:p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стороны?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7668344" y="4293096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28"/>
          <p:cNvGrpSpPr/>
          <p:nvPr/>
        </p:nvGrpSpPr>
        <p:grpSpPr>
          <a:xfrm>
            <a:off x="323528" y="4581128"/>
            <a:ext cx="3816424" cy="2232248"/>
            <a:chOff x="323528" y="4509120"/>
            <a:chExt cx="3816424" cy="2232248"/>
          </a:xfrm>
        </p:grpSpPr>
        <p:sp>
          <p:nvSpPr>
            <p:cNvPr id="104" name="TextBox 103"/>
            <p:cNvSpPr txBox="1"/>
            <p:nvPr/>
          </p:nvSpPr>
          <p:spPr>
            <a:xfrm>
              <a:off x="2555776" y="6372036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23332" y="5301208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23332" y="4509120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323332" y="6165304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627588" y="6280673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323528" y="458112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рямоугольный треугольник 112"/>
            <p:cNvSpPr/>
            <p:nvPr/>
          </p:nvSpPr>
          <p:spPr>
            <a:xfrm>
              <a:off x="1691680" y="4725144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олилиния 113"/>
            <p:cNvSpPr/>
            <p:nvPr/>
          </p:nvSpPr>
          <p:spPr>
            <a:xfrm>
              <a:off x="1698170" y="6092891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6" name="Прямая соединительная линия 115"/>
            <p:cNvCxnSpPr>
              <a:stCxn id="113" idx="1"/>
              <a:endCxn id="113" idx="3"/>
            </p:cNvCxnSpPr>
            <p:nvPr/>
          </p:nvCxnSpPr>
          <p:spPr>
            <a:xfrm>
              <a:off x="1691680" y="5553236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Прямая соединительная линия 117"/>
            <p:cNvCxnSpPr/>
            <p:nvPr/>
          </p:nvCxnSpPr>
          <p:spPr>
            <a:xfrm>
              <a:off x="2987824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Прямая соединительная линия 122"/>
            <p:cNvCxnSpPr/>
            <p:nvPr/>
          </p:nvCxnSpPr>
          <p:spPr>
            <a:xfrm>
              <a:off x="2195736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/>
            <p:cNvCxnSpPr/>
            <p:nvPr/>
          </p:nvCxnSpPr>
          <p:spPr>
            <a:xfrm>
              <a:off x="1547664" y="515719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>
              <a:off x="1547664" y="494116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Прямая соединительная линия 125"/>
            <p:cNvCxnSpPr/>
            <p:nvPr/>
          </p:nvCxnSpPr>
          <p:spPr>
            <a:xfrm>
              <a:off x="1547664" y="580526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единительная линия 126"/>
            <p:cNvCxnSpPr/>
            <p:nvPr/>
          </p:nvCxnSpPr>
          <p:spPr>
            <a:xfrm>
              <a:off x="1547664" y="573325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2051720" y="558924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2843808" y="4725144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CN = 3, CB = 4.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48"/>
          <p:cNvGrpSpPr/>
          <p:nvPr/>
        </p:nvGrpSpPr>
        <p:grpSpPr>
          <a:xfrm>
            <a:off x="5004048" y="4597759"/>
            <a:ext cx="3816424" cy="2232248"/>
            <a:chOff x="4932040" y="4625752"/>
            <a:chExt cx="3816424" cy="2232248"/>
          </a:xfrm>
        </p:grpSpPr>
        <p:sp>
          <p:nvSpPr>
            <p:cNvPr id="131" name="TextBox 130"/>
            <p:cNvSpPr txBox="1"/>
            <p:nvPr/>
          </p:nvSpPr>
          <p:spPr>
            <a:xfrm>
              <a:off x="7164288" y="6488668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5931844" y="5417840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931844" y="4625752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5931844" y="6281936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236100" y="6397305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4932040" y="4697760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Прямоугольный треугольник 136"/>
            <p:cNvSpPr/>
            <p:nvPr/>
          </p:nvSpPr>
          <p:spPr>
            <a:xfrm>
              <a:off x="6300192" y="4841776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Полилиния 137"/>
            <p:cNvSpPr/>
            <p:nvPr/>
          </p:nvSpPr>
          <p:spPr>
            <a:xfrm>
              <a:off x="6306682" y="6209523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9" name="Прямая соединительная линия 138"/>
            <p:cNvCxnSpPr>
              <a:stCxn id="137" idx="1"/>
              <a:endCxn id="137" idx="3"/>
            </p:cNvCxnSpPr>
            <p:nvPr/>
          </p:nvCxnSpPr>
          <p:spPr>
            <a:xfrm>
              <a:off x="6300192" y="5669868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7596336" y="642595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>
              <a:off x="6804248" y="642595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6156176" y="527382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Прямая соединительная линия 142"/>
            <p:cNvCxnSpPr/>
            <p:nvPr/>
          </p:nvCxnSpPr>
          <p:spPr>
            <a:xfrm>
              <a:off x="6156176" y="505780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>
              <a:off x="6156176" y="592189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Прямая соединительная линия 144"/>
            <p:cNvCxnSpPr/>
            <p:nvPr/>
          </p:nvCxnSpPr>
          <p:spPr>
            <a:xfrm>
              <a:off x="6156176" y="584988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45"/>
            <p:cNvSpPr txBox="1"/>
            <p:nvPr/>
          </p:nvSpPr>
          <p:spPr>
            <a:xfrm>
              <a:off x="7164288" y="522920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452320" y="4841776"/>
              <a:ext cx="1224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CF = 5, CM = 12.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4" name="Прямоугольник 93"/>
          <p:cNvSpPr/>
          <p:nvPr/>
        </p:nvSpPr>
        <p:spPr>
          <a:xfrm>
            <a:off x="-36512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6" name="Группа 111"/>
          <p:cNvGrpSpPr/>
          <p:nvPr/>
        </p:nvGrpSpPr>
        <p:grpSpPr>
          <a:xfrm>
            <a:off x="683568" y="476672"/>
            <a:ext cx="7920000" cy="6120000"/>
            <a:chOff x="5004048" y="2636912"/>
            <a:chExt cx="3816424" cy="2088232"/>
          </a:xfrm>
        </p:grpSpPr>
        <p:grpSp>
          <p:nvGrpSpPr>
            <p:cNvPr id="97" name="Группа 83"/>
            <p:cNvGrpSpPr/>
            <p:nvPr/>
          </p:nvGrpSpPr>
          <p:grpSpPr>
            <a:xfrm>
              <a:off x="5004048" y="2636912"/>
              <a:ext cx="3816424" cy="2088232"/>
              <a:chOff x="251520" y="3933056"/>
              <a:chExt cx="3816424" cy="2088232"/>
            </a:xfrm>
          </p:grpSpPr>
          <p:sp>
            <p:nvSpPr>
              <p:cNvPr id="99" name="Прямоугольник 98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Равнобедренный треугольник 99"/>
              <p:cNvSpPr/>
              <p:nvPr/>
            </p:nvSpPr>
            <p:spPr>
              <a:xfrm>
                <a:off x="1986451" y="4198146"/>
                <a:ext cx="1978491" cy="1436382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01" name="Прямая соединительная линия 100"/>
              <p:cNvCxnSpPr/>
              <p:nvPr/>
            </p:nvCxnSpPr>
            <p:spPr>
              <a:xfrm flipV="1">
                <a:off x="3409094" y="489106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Прямая соединительная линия 101"/>
              <p:cNvCxnSpPr/>
              <p:nvPr/>
            </p:nvCxnSpPr>
            <p:spPr>
              <a:xfrm>
                <a:off x="2958012" y="5554455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Прямая соединительная линия 102"/>
              <p:cNvCxnSpPr/>
              <p:nvPr/>
            </p:nvCxnSpPr>
            <p:spPr>
              <a:xfrm>
                <a:off x="2402834" y="4869895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TextBox 108"/>
              <p:cNvSpPr txBox="1"/>
              <p:nvPr/>
            </p:nvSpPr>
            <p:spPr>
              <a:xfrm>
                <a:off x="355616" y="3981964"/>
                <a:ext cx="2309478" cy="766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 данного треугольника являются средними линиями </a:t>
                </a:r>
                <a:r>
                  <a:rPr lang="ru-RU" sz="28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8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другого треугольника. Чему равны его стороны?</a:t>
                </a:r>
                <a:endParaRPr lang="ru-RU" sz="28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8" name="TextBox 97"/>
            <p:cNvSpPr txBox="1"/>
            <p:nvPr/>
          </p:nvSpPr>
          <p:spPr>
            <a:xfrm>
              <a:off x="7675842" y="4430302"/>
              <a:ext cx="576064" cy="246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12" name="Picture 2" descr="Button-Close ic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460432" y="332656"/>
            <a:ext cx="304800" cy="288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5"/>
          <p:cNvGrpSpPr/>
          <p:nvPr/>
        </p:nvGrpSpPr>
        <p:grpSpPr>
          <a:xfrm>
            <a:off x="5004048" y="188640"/>
            <a:ext cx="3816424" cy="2088232"/>
            <a:chOff x="4572000" y="1628800"/>
            <a:chExt cx="3816424" cy="2088232"/>
          </a:xfrm>
        </p:grpSpPr>
        <p:grpSp>
          <p:nvGrpSpPr>
            <p:cNvPr id="3" name="Группа 29"/>
            <p:cNvGrpSpPr/>
            <p:nvPr/>
          </p:nvGrpSpPr>
          <p:grpSpPr>
            <a:xfrm>
              <a:off x="4572000" y="1628800"/>
              <a:ext cx="3816424" cy="2088232"/>
              <a:chOff x="467544" y="1556792"/>
              <a:chExt cx="3816424" cy="2088232"/>
            </a:xfrm>
          </p:grpSpPr>
          <p:grpSp>
            <p:nvGrpSpPr>
              <p:cNvPr id="4" name="Группа 25"/>
              <p:cNvGrpSpPr/>
              <p:nvPr/>
            </p:nvGrpSpPr>
            <p:grpSpPr>
              <a:xfrm>
                <a:off x="1115616" y="1556792"/>
                <a:ext cx="2376264" cy="2088232"/>
                <a:chOff x="2411760" y="1556792"/>
                <a:chExt cx="5328592" cy="4566443"/>
              </a:xfrm>
            </p:grpSpPr>
            <p:sp>
              <p:nvSpPr>
                <p:cNvPr id="33" name="Равнобедренный треугольник 32"/>
                <p:cNvSpPr/>
                <p:nvPr/>
              </p:nvSpPr>
              <p:spPr>
                <a:xfrm>
                  <a:off x="2753336" y="2004211"/>
                  <a:ext cx="4645439" cy="3310901"/>
                </a:xfrm>
                <a:prstGeom prst="triangle">
                  <a:avLst>
                    <a:gd name="adj" fmla="val 91541"/>
                  </a:avLst>
                </a:prstGeom>
                <a:blipFill>
                  <a:blip r:embed="rId2" cstate="print"/>
                  <a:tile tx="0" ty="0" sx="100000" sy="100000" flip="none" algn="tl"/>
                </a:blipFill>
                <a:ln>
                  <a:solidFill>
                    <a:srgbClr val="9900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 flipV="1">
                  <a:off x="5156792" y="3644628"/>
                  <a:ext cx="2020700" cy="1691290"/>
                </a:xfrm>
                <a:prstGeom prst="line">
                  <a:avLst/>
                </a:prstGeom>
                <a:noFill/>
                <a:ln w="25400">
                  <a:solidFill>
                    <a:srgbClr val="990033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"/>
                <p:cNvSpPr txBox="1"/>
                <p:nvPr/>
              </p:nvSpPr>
              <p:spPr>
                <a:xfrm>
                  <a:off x="7209030" y="3338153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M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2411760" y="5225629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4653745" y="5315598"/>
                  <a:ext cx="341575" cy="8076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К</a:t>
                  </a: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7398776" y="5136145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C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6988884" y="1556792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4187957" y="2886341"/>
                  <a:ext cx="1291780" cy="8749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000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18</a:t>
                  </a:r>
                  <a:endParaRPr lang="ru-RU" sz="20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5802682" y="3603818"/>
                  <a:ext cx="484417" cy="10095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itchFamily="18" charset="0"/>
                      <a:cs typeface="Times New Roman" pitchFamily="18" charset="0"/>
                    </a:rPr>
                    <a:t>?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32" name="Прямоугольник 31"/>
              <p:cNvSpPr/>
              <p:nvPr/>
            </p:nvSpPr>
            <p:spPr>
              <a:xfrm>
                <a:off x="467544" y="1556792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44" name="Прямая соединительная линия 43"/>
            <p:cNvCxnSpPr/>
            <p:nvPr/>
          </p:nvCxnSpPr>
          <p:spPr>
            <a:xfrm>
              <a:off x="7308304" y="292494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6876256" y="32849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5868144" y="32849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7308304" y="2780928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7236296" y="213285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7164288" y="1988840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82"/>
          <p:cNvGrpSpPr/>
          <p:nvPr/>
        </p:nvGrpSpPr>
        <p:grpSpPr>
          <a:xfrm>
            <a:off x="323528" y="188640"/>
            <a:ext cx="3816424" cy="2196850"/>
            <a:chOff x="179512" y="260648"/>
            <a:chExt cx="3816424" cy="2196850"/>
          </a:xfrm>
        </p:grpSpPr>
        <p:grpSp>
          <p:nvGrpSpPr>
            <p:cNvPr id="6" name="Группа 81"/>
            <p:cNvGrpSpPr/>
            <p:nvPr/>
          </p:nvGrpSpPr>
          <p:grpSpPr>
            <a:xfrm>
              <a:off x="827584" y="282436"/>
              <a:ext cx="2376264" cy="2175062"/>
              <a:chOff x="827584" y="260648"/>
              <a:chExt cx="2376264" cy="2175062"/>
            </a:xfrm>
          </p:grpSpPr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8" name="Прямая соединительная линия 17"/>
              <p:cNvCxnSpPr>
                <a:stCxn id="17" idx="1"/>
                <a:endCxn id="17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2966907" y="1075263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588264" y="982298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868734" y="260648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267744" y="1201828"/>
                <a:ext cx="1827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7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107111" y="1974045"/>
                <a:ext cx="3046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>
              <a:off x="179512" y="26064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5" name="Прямая соединительная линия 44"/>
            <p:cNvCxnSpPr/>
            <p:nvPr/>
          </p:nvCxnSpPr>
          <p:spPr>
            <a:xfrm>
              <a:off x="1403648" y="14847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2915816" y="14847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483768" y="620688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1475656" y="141277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2843808" y="836712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2411760" y="69269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91"/>
          <p:cNvGrpSpPr/>
          <p:nvPr/>
        </p:nvGrpSpPr>
        <p:grpSpPr>
          <a:xfrm>
            <a:off x="323528" y="2420888"/>
            <a:ext cx="3816424" cy="2088232"/>
            <a:chOff x="323528" y="2636912"/>
            <a:chExt cx="3816424" cy="2088232"/>
          </a:xfrm>
        </p:grpSpPr>
        <p:grpSp>
          <p:nvGrpSpPr>
            <p:cNvPr id="8" name="Группа 76"/>
            <p:cNvGrpSpPr/>
            <p:nvPr/>
          </p:nvGrpSpPr>
          <p:grpSpPr>
            <a:xfrm>
              <a:off x="323528" y="2636912"/>
              <a:ext cx="3816424" cy="2088232"/>
              <a:chOff x="251520" y="3933056"/>
              <a:chExt cx="3816424" cy="2088232"/>
            </a:xfrm>
          </p:grpSpPr>
          <p:sp>
            <p:nvSpPr>
              <p:cNvPr id="58" name="Прямоугольник 57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Равнобедренный треугольник 59"/>
              <p:cNvSpPr/>
              <p:nvPr/>
            </p:nvSpPr>
            <p:spPr>
              <a:xfrm>
                <a:off x="1979712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1" name="Прямая соединительная линия 70"/>
              <p:cNvCxnSpPr/>
              <p:nvPr/>
            </p:nvCxnSpPr>
            <p:spPr>
              <a:xfrm flipV="1">
                <a:off x="3131840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/>
              <p:nvPr/>
            </p:nvCxnSpPr>
            <p:spPr>
              <a:xfrm>
                <a:off x="2771800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/>
              <p:cNvCxnSpPr/>
              <p:nvPr/>
            </p:nvCxnSpPr>
            <p:spPr>
              <a:xfrm>
                <a:off x="2195736" y="5013176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395536" y="4149080"/>
                <a:ext cx="216024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Чему равны средние линии треугольника?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2699792" y="4355812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111"/>
          <p:cNvGrpSpPr/>
          <p:nvPr/>
        </p:nvGrpSpPr>
        <p:grpSpPr>
          <a:xfrm>
            <a:off x="5004048" y="2420888"/>
            <a:ext cx="3816424" cy="2103333"/>
            <a:chOff x="5004048" y="2636912"/>
            <a:chExt cx="3816424" cy="2103333"/>
          </a:xfrm>
        </p:grpSpPr>
        <p:grpSp>
          <p:nvGrpSpPr>
            <p:cNvPr id="10" name="Группа 83"/>
            <p:cNvGrpSpPr/>
            <p:nvPr/>
          </p:nvGrpSpPr>
          <p:grpSpPr>
            <a:xfrm>
              <a:off x="5004048" y="2636912"/>
              <a:ext cx="3816424" cy="2103333"/>
              <a:chOff x="251520" y="3933056"/>
              <a:chExt cx="3816424" cy="2103333"/>
            </a:xfrm>
          </p:grpSpPr>
          <p:sp>
            <p:nvSpPr>
              <p:cNvPr id="85" name="Прямоугольник 84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Равнобедренный треугольник 85"/>
              <p:cNvSpPr/>
              <p:nvPr/>
            </p:nvSpPr>
            <p:spPr>
              <a:xfrm>
                <a:off x="2267744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7" name="Прямая соединительная линия 86"/>
              <p:cNvCxnSpPr/>
              <p:nvPr/>
            </p:nvCxnSpPr>
            <p:spPr>
              <a:xfrm flipV="1">
                <a:off x="3491880" y="486916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Прямая соединительная линия 87"/>
              <p:cNvCxnSpPr/>
              <p:nvPr/>
            </p:nvCxnSpPr>
            <p:spPr>
              <a:xfrm>
                <a:off x="3059832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88"/>
              <p:cNvCxnSpPr/>
              <p:nvPr/>
            </p:nvCxnSpPr>
            <p:spPr>
              <a:xfrm>
                <a:off x="2627784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89"/>
              <p:cNvSpPr txBox="1"/>
              <p:nvPr/>
            </p:nvSpPr>
            <p:spPr>
              <a:xfrm>
                <a:off x="251520" y="4005064"/>
                <a:ext cx="2448272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 данного треугольника являются средними линиями </a:t>
                </a:r>
                <a:r>
                  <a: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некоторого треугольника. Чему равны его </a:t>
                </a:r>
              </a:p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стороны?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7668344" y="4293096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28"/>
          <p:cNvGrpSpPr/>
          <p:nvPr/>
        </p:nvGrpSpPr>
        <p:grpSpPr>
          <a:xfrm>
            <a:off x="323528" y="4581128"/>
            <a:ext cx="3816424" cy="2232248"/>
            <a:chOff x="323528" y="4509120"/>
            <a:chExt cx="3816424" cy="2232248"/>
          </a:xfrm>
        </p:grpSpPr>
        <p:sp>
          <p:nvSpPr>
            <p:cNvPr id="104" name="TextBox 103"/>
            <p:cNvSpPr txBox="1"/>
            <p:nvPr/>
          </p:nvSpPr>
          <p:spPr>
            <a:xfrm>
              <a:off x="2555776" y="6372036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23332" y="5301208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23332" y="4509120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323332" y="6165304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627588" y="6280673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323528" y="458112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рямоугольный треугольник 112"/>
            <p:cNvSpPr/>
            <p:nvPr/>
          </p:nvSpPr>
          <p:spPr>
            <a:xfrm>
              <a:off x="1691680" y="4725144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олилиния 113"/>
            <p:cNvSpPr/>
            <p:nvPr/>
          </p:nvSpPr>
          <p:spPr>
            <a:xfrm>
              <a:off x="1698170" y="6092891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6" name="Прямая соединительная линия 115"/>
            <p:cNvCxnSpPr>
              <a:stCxn id="113" idx="1"/>
              <a:endCxn id="113" idx="3"/>
            </p:cNvCxnSpPr>
            <p:nvPr/>
          </p:nvCxnSpPr>
          <p:spPr>
            <a:xfrm>
              <a:off x="1691680" y="5553236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Прямая соединительная линия 117"/>
            <p:cNvCxnSpPr/>
            <p:nvPr/>
          </p:nvCxnSpPr>
          <p:spPr>
            <a:xfrm>
              <a:off x="2987824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Прямая соединительная линия 122"/>
            <p:cNvCxnSpPr/>
            <p:nvPr/>
          </p:nvCxnSpPr>
          <p:spPr>
            <a:xfrm>
              <a:off x="2195736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/>
            <p:cNvCxnSpPr/>
            <p:nvPr/>
          </p:nvCxnSpPr>
          <p:spPr>
            <a:xfrm>
              <a:off x="1547664" y="515719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>
              <a:off x="1547664" y="494116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Прямая соединительная линия 125"/>
            <p:cNvCxnSpPr/>
            <p:nvPr/>
          </p:nvCxnSpPr>
          <p:spPr>
            <a:xfrm>
              <a:off x="1547664" y="580526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единительная линия 126"/>
            <p:cNvCxnSpPr/>
            <p:nvPr/>
          </p:nvCxnSpPr>
          <p:spPr>
            <a:xfrm>
              <a:off x="1547664" y="573325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2051720" y="558924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2843808" y="4725144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CN = 3, CB = 4.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48"/>
          <p:cNvGrpSpPr/>
          <p:nvPr/>
        </p:nvGrpSpPr>
        <p:grpSpPr>
          <a:xfrm>
            <a:off x="5004048" y="4597759"/>
            <a:ext cx="3816424" cy="2232248"/>
            <a:chOff x="4932040" y="4625752"/>
            <a:chExt cx="3816424" cy="2232248"/>
          </a:xfrm>
        </p:grpSpPr>
        <p:sp>
          <p:nvSpPr>
            <p:cNvPr id="131" name="TextBox 130"/>
            <p:cNvSpPr txBox="1"/>
            <p:nvPr/>
          </p:nvSpPr>
          <p:spPr>
            <a:xfrm>
              <a:off x="7164288" y="6488668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5931844" y="5417840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931844" y="4625752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5931844" y="6281936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236100" y="6397305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4932040" y="4697760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Прямоугольный треугольник 136"/>
            <p:cNvSpPr/>
            <p:nvPr/>
          </p:nvSpPr>
          <p:spPr>
            <a:xfrm>
              <a:off x="6300192" y="4841776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Полилиния 137"/>
            <p:cNvSpPr/>
            <p:nvPr/>
          </p:nvSpPr>
          <p:spPr>
            <a:xfrm>
              <a:off x="6306682" y="6209523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9" name="Прямая соединительная линия 138"/>
            <p:cNvCxnSpPr>
              <a:stCxn id="137" idx="1"/>
              <a:endCxn id="137" idx="3"/>
            </p:cNvCxnSpPr>
            <p:nvPr/>
          </p:nvCxnSpPr>
          <p:spPr>
            <a:xfrm>
              <a:off x="6300192" y="5669868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7596336" y="642595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>
              <a:off x="6804248" y="642595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6156176" y="527382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Прямая соединительная линия 142"/>
            <p:cNvCxnSpPr/>
            <p:nvPr/>
          </p:nvCxnSpPr>
          <p:spPr>
            <a:xfrm>
              <a:off x="6156176" y="505780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>
              <a:off x="6156176" y="592189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Прямая соединительная линия 144"/>
            <p:cNvCxnSpPr/>
            <p:nvPr/>
          </p:nvCxnSpPr>
          <p:spPr>
            <a:xfrm>
              <a:off x="6156176" y="584988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45"/>
            <p:cNvSpPr txBox="1"/>
            <p:nvPr/>
          </p:nvSpPr>
          <p:spPr>
            <a:xfrm>
              <a:off x="7164288" y="522920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452320" y="4841776"/>
              <a:ext cx="1224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CF = 5, CM = 12.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3" name="Прямоугольник 92"/>
          <p:cNvSpPr/>
          <p:nvPr/>
        </p:nvSpPr>
        <p:spPr>
          <a:xfrm>
            <a:off x="-36512" y="0"/>
            <a:ext cx="9252000" cy="687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9" name="Группа 128"/>
          <p:cNvGrpSpPr/>
          <p:nvPr/>
        </p:nvGrpSpPr>
        <p:grpSpPr>
          <a:xfrm>
            <a:off x="683568" y="530074"/>
            <a:ext cx="7920000" cy="5922580"/>
            <a:chOff x="323528" y="4581128"/>
            <a:chExt cx="3816424" cy="2160240"/>
          </a:xfrm>
        </p:grpSpPr>
        <p:sp>
          <p:nvSpPr>
            <p:cNvPr id="112" name="TextBox 111"/>
            <p:cNvSpPr txBox="1"/>
            <p:nvPr/>
          </p:nvSpPr>
          <p:spPr>
            <a:xfrm>
              <a:off x="2555776" y="6372036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1489752" y="5477524"/>
              <a:ext cx="152324" cy="134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1524450" y="4640444"/>
              <a:ext cx="152324" cy="134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524450" y="6344258"/>
              <a:ext cx="152324" cy="134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627588" y="6280673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323528" y="458112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Прямоугольный треугольник 121"/>
            <p:cNvSpPr/>
            <p:nvPr/>
          </p:nvSpPr>
          <p:spPr>
            <a:xfrm>
              <a:off x="1691680" y="4725144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олилиния 128"/>
            <p:cNvSpPr/>
            <p:nvPr/>
          </p:nvSpPr>
          <p:spPr>
            <a:xfrm>
              <a:off x="1698170" y="6082681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0" name="Прямая соединительная линия 129"/>
            <p:cNvCxnSpPr>
              <a:stCxn id="122" idx="1"/>
              <a:endCxn id="122" idx="3"/>
            </p:cNvCxnSpPr>
            <p:nvPr/>
          </p:nvCxnSpPr>
          <p:spPr>
            <a:xfrm>
              <a:off x="1691680" y="5553236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Прямая соединительная линия 147"/>
            <p:cNvCxnSpPr/>
            <p:nvPr/>
          </p:nvCxnSpPr>
          <p:spPr>
            <a:xfrm>
              <a:off x="2987824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Прямая соединительная линия 148"/>
            <p:cNvCxnSpPr/>
            <p:nvPr/>
          </p:nvCxnSpPr>
          <p:spPr>
            <a:xfrm>
              <a:off x="2195736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>
            <a:xfrm>
              <a:off x="1547664" y="515719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>
            <a:xfrm>
              <a:off x="1547664" y="494116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Прямая соединительная линия 151"/>
            <p:cNvCxnSpPr/>
            <p:nvPr/>
          </p:nvCxnSpPr>
          <p:spPr>
            <a:xfrm>
              <a:off x="1547664" y="580526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Прямая соединительная линия 152"/>
            <p:cNvCxnSpPr/>
            <p:nvPr/>
          </p:nvCxnSpPr>
          <p:spPr>
            <a:xfrm>
              <a:off x="1547664" y="573325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TextBox 153"/>
            <p:cNvSpPr txBox="1"/>
            <p:nvPr/>
          </p:nvSpPr>
          <p:spPr>
            <a:xfrm>
              <a:off x="2051720" y="558924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2843808" y="4725144"/>
              <a:ext cx="1080120" cy="437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CN = 3, CB = 4.</a:t>
              </a:r>
              <a:endPara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56" name="Picture 2" descr="Button-Close ic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460432" y="332656"/>
            <a:ext cx="304800" cy="288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5"/>
          <p:cNvGrpSpPr/>
          <p:nvPr/>
        </p:nvGrpSpPr>
        <p:grpSpPr>
          <a:xfrm>
            <a:off x="5004048" y="188640"/>
            <a:ext cx="3816424" cy="2088232"/>
            <a:chOff x="4572000" y="1628800"/>
            <a:chExt cx="3816424" cy="2088232"/>
          </a:xfrm>
        </p:grpSpPr>
        <p:grpSp>
          <p:nvGrpSpPr>
            <p:cNvPr id="3" name="Группа 29"/>
            <p:cNvGrpSpPr/>
            <p:nvPr/>
          </p:nvGrpSpPr>
          <p:grpSpPr>
            <a:xfrm>
              <a:off x="4572000" y="1628800"/>
              <a:ext cx="3816424" cy="2088232"/>
              <a:chOff x="467544" y="1556792"/>
              <a:chExt cx="3816424" cy="2088232"/>
            </a:xfrm>
          </p:grpSpPr>
          <p:grpSp>
            <p:nvGrpSpPr>
              <p:cNvPr id="4" name="Группа 25"/>
              <p:cNvGrpSpPr/>
              <p:nvPr/>
            </p:nvGrpSpPr>
            <p:grpSpPr>
              <a:xfrm>
                <a:off x="1115616" y="1556792"/>
                <a:ext cx="2376264" cy="2088232"/>
                <a:chOff x="2411760" y="1556792"/>
                <a:chExt cx="5328592" cy="4566443"/>
              </a:xfrm>
            </p:grpSpPr>
            <p:sp>
              <p:nvSpPr>
                <p:cNvPr id="33" name="Равнобедренный треугольник 32"/>
                <p:cNvSpPr/>
                <p:nvPr/>
              </p:nvSpPr>
              <p:spPr>
                <a:xfrm>
                  <a:off x="2753336" y="2004211"/>
                  <a:ext cx="4645439" cy="3310901"/>
                </a:xfrm>
                <a:prstGeom prst="triangle">
                  <a:avLst>
                    <a:gd name="adj" fmla="val 91541"/>
                  </a:avLst>
                </a:prstGeom>
                <a:blipFill>
                  <a:blip r:embed="rId2" cstate="print"/>
                  <a:tile tx="0" ty="0" sx="100000" sy="100000" flip="none" algn="tl"/>
                </a:blipFill>
                <a:ln>
                  <a:solidFill>
                    <a:srgbClr val="9900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 flipV="1">
                  <a:off x="5156792" y="3644628"/>
                  <a:ext cx="2020700" cy="1691290"/>
                </a:xfrm>
                <a:prstGeom prst="line">
                  <a:avLst/>
                </a:prstGeom>
                <a:noFill/>
                <a:ln w="25400">
                  <a:solidFill>
                    <a:srgbClr val="990033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"/>
                <p:cNvSpPr txBox="1"/>
                <p:nvPr/>
              </p:nvSpPr>
              <p:spPr>
                <a:xfrm>
                  <a:off x="7209030" y="3338153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M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2411760" y="5225629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4653745" y="5315598"/>
                  <a:ext cx="341575" cy="8076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К</a:t>
                  </a: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7398776" y="5136145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C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6988884" y="1556792"/>
                  <a:ext cx="341576" cy="692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4187957" y="2886341"/>
                  <a:ext cx="1291780" cy="8749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000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18</a:t>
                  </a:r>
                  <a:endParaRPr lang="ru-RU" sz="20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5802682" y="3603818"/>
                  <a:ext cx="484417" cy="10095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itchFamily="18" charset="0"/>
                      <a:cs typeface="Times New Roman" pitchFamily="18" charset="0"/>
                    </a:rPr>
                    <a:t>?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32" name="Прямоугольник 31"/>
              <p:cNvSpPr/>
              <p:nvPr/>
            </p:nvSpPr>
            <p:spPr>
              <a:xfrm>
                <a:off x="467544" y="1556792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44" name="Прямая соединительная линия 43"/>
            <p:cNvCxnSpPr/>
            <p:nvPr/>
          </p:nvCxnSpPr>
          <p:spPr>
            <a:xfrm>
              <a:off x="7308304" y="292494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6876256" y="32849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5868144" y="32849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7308304" y="2780928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7236296" y="213285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7164288" y="1988840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82"/>
          <p:cNvGrpSpPr/>
          <p:nvPr/>
        </p:nvGrpSpPr>
        <p:grpSpPr>
          <a:xfrm>
            <a:off x="323528" y="188640"/>
            <a:ext cx="3816424" cy="2196850"/>
            <a:chOff x="179512" y="260648"/>
            <a:chExt cx="3816424" cy="2196850"/>
          </a:xfrm>
        </p:grpSpPr>
        <p:grpSp>
          <p:nvGrpSpPr>
            <p:cNvPr id="6" name="Группа 81"/>
            <p:cNvGrpSpPr/>
            <p:nvPr/>
          </p:nvGrpSpPr>
          <p:grpSpPr>
            <a:xfrm>
              <a:off x="827584" y="282436"/>
              <a:ext cx="2376264" cy="2175062"/>
              <a:chOff x="827584" y="260648"/>
              <a:chExt cx="2376264" cy="2175062"/>
            </a:xfrm>
          </p:grpSpPr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8" name="Прямая соединительная линия 17"/>
              <p:cNvCxnSpPr>
                <a:stCxn id="17" idx="1"/>
                <a:endCxn id="17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2966907" y="1075263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588264" y="982298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868734" y="260648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267744" y="1201828"/>
                <a:ext cx="1827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7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107111" y="1974045"/>
                <a:ext cx="3046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ru-RU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>
              <a:off x="179512" y="26064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5" name="Прямая соединительная линия 44"/>
            <p:cNvCxnSpPr/>
            <p:nvPr/>
          </p:nvCxnSpPr>
          <p:spPr>
            <a:xfrm>
              <a:off x="1403648" y="14847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2915816" y="1484784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483768" y="620688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1475656" y="141277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2843808" y="836712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2411760" y="692696"/>
              <a:ext cx="216024" cy="144016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Группа 91"/>
          <p:cNvGrpSpPr/>
          <p:nvPr/>
        </p:nvGrpSpPr>
        <p:grpSpPr>
          <a:xfrm>
            <a:off x="323528" y="2420888"/>
            <a:ext cx="3816424" cy="2088232"/>
            <a:chOff x="323528" y="2636912"/>
            <a:chExt cx="3816424" cy="2088232"/>
          </a:xfrm>
        </p:grpSpPr>
        <p:grpSp>
          <p:nvGrpSpPr>
            <p:cNvPr id="8" name="Группа 76"/>
            <p:cNvGrpSpPr/>
            <p:nvPr/>
          </p:nvGrpSpPr>
          <p:grpSpPr>
            <a:xfrm>
              <a:off x="323528" y="2636912"/>
              <a:ext cx="3816424" cy="2088232"/>
              <a:chOff x="251520" y="3933056"/>
              <a:chExt cx="3816424" cy="2088232"/>
            </a:xfrm>
          </p:grpSpPr>
          <p:sp>
            <p:nvSpPr>
              <p:cNvPr id="58" name="Прямоугольник 57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Равнобедренный треугольник 59"/>
              <p:cNvSpPr/>
              <p:nvPr/>
            </p:nvSpPr>
            <p:spPr>
              <a:xfrm>
                <a:off x="1979712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1" name="Прямая соединительная линия 70"/>
              <p:cNvCxnSpPr/>
              <p:nvPr/>
            </p:nvCxnSpPr>
            <p:spPr>
              <a:xfrm flipV="1">
                <a:off x="3131840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1"/>
              <p:cNvCxnSpPr/>
              <p:nvPr/>
            </p:nvCxnSpPr>
            <p:spPr>
              <a:xfrm>
                <a:off x="2771800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/>
              <p:cNvCxnSpPr/>
              <p:nvPr/>
            </p:nvCxnSpPr>
            <p:spPr>
              <a:xfrm>
                <a:off x="2195736" y="5013176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395536" y="4149080"/>
                <a:ext cx="216024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Чему равны средние линии треугольника?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2699792" y="4355812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111"/>
          <p:cNvGrpSpPr/>
          <p:nvPr/>
        </p:nvGrpSpPr>
        <p:grpSpPr>
          <a:xfrm>
            <a:off x="5004048" y="2420888"/>
            <a:ext cx="3816424" cy="2103333"/>
            <a:chOff x="5004048" y="2636912"/>
            <a:chExt cx="3816424" cy="2103333"/>
          </a:xfrm>
        </p:grpSpPr>
        <p:grpSp>
          <p:nvGrpSpPr>
            <p:cNvPr id="10" name="Группа 83"/>
            <p:cNvGrpSpPr/>
            <p:nvPr/>
          </p:nvGrpSpPr>
          <p:grpSpPr>
            <a:xfrm>
              <a:off x="5004048" y="2636912"/>
              <a:ext cx="3816424" cy="2103333"/>
              <a:chOff x="251520" y="3933056"/>
              <a:chExt cx="3816424" cy="2103333"/>
            </a:xfrm>
          </p:grpSpPr>
          <p:sp>
            <p:nvSpPr>
              <p:cNvPr id="85" name="Прямоугольник 84"/>
              <p:cNvSpPr/>
              <p:nvPr/>
            </p:nvSpPr>
            <p:spPr>
              <a:xfrm>
                <a:off x="251520" y="3933056"/>
                <a:ext cx="3816424" cy="2088232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Равнобедренный треугольник 85"/>
              <p:cNvSpPr/>
              <p:nvPr/>
            </p:nvSpPr>
            <p:spPr>
              <a:xfrm>
                <a:off x="2267744" y="4171427"/>
                <a:ext cx="1728192" cy="1489821"/>
              </a:xfrm>
              <a:prstGeom prst="triangl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7" name="Прямая соединительная линия 86"/>
              <p:cNvCxnSpPr/>
              <p:nvPr/>
            </p:nvCxnSpPr>
            <p:spPr>
              <a:xfrm flipV="1">
                <a:off x="3491880" y="486916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Прямая соединительная линия 87"/>
              <p:cNvCxnSpPr/>
              <p:nvPr/>
            </p:nvCxnSpPr>
            <p:spPr>
              <a:xfrm>
                <a:off x="3059832" y="5589240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88"/>
              <p:cNvCxnSpPr/>
              <p:nvPr/>
            </p:nvCxnSpPr>
            <p:spPr>
              <a:xfrm>
                <a:off x="2627784" y="4797152"/>
                <a:ext cx="216024" cy="144016"/>
              </a:xfrm>
              <a:prstGeom prst="line">
                <a:avLst/>
              </a:prstGeom>
              <a:ln w="25400">
                <a:solidFill>
                  <a:srgbClr val="9900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89"/>
              <p:cNvSpPr txBox="1"/>
              <p:nvPr/>
            </p:nvSpPr>
            <p:spPr>
              <a:xfrm>
                <a:off x="251520" y="4005064"/>
                <a:ext cx="2448272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 данного треугольника являются средними линиями </a:t>
                </a:r>
                <a:r>
                  <a: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некоторого треугольника. Чему равны его </a:t>
                </a:r>
              </a:p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стороны?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7668344" y="4293096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28"/>
          <p:cNvGrpSpPr/>
          <p:nvPr/>
        </p:nvGrpSpPr>
        <p:grpSpPr>
          <a:xfrm>
            <a:off x="323528" y="4581128"/>
            <a:ext cx="3816424" cy="2232248"/>
            <a:chOff x="323528" y="4509120"/>
            <a:chExt cx="3816424" cy="2232248"/>
          </a:xfrm>
        </p:grpSpPr>
        <p:sp>
          <p:nvSpPr>
            <p:cNvPr id="104" name="TextBox 103"/>
            <p:cNvSpPr txBox="1"/>
            <p:nvPr/>
          </p:nvSpPr>
          <p:spPr>
            <a:xfrm>
              <a:off x="2555776" y="6372036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23332" y="5301208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23332" y="4509120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323332" y="6165304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627588" y="6280673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323528" y="4581128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рямоугольный треугольник 112"/>
            <p:cNvSpPr/>
            <p:nvPr/>
          </p:nvSpPr>
          <p:spPr>
            <a:xfrm>
              <a:off x="1691680" y="4725144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олилиния 113"/>
            <p:cNvSpPr/>
            <p:nvPr/>
          </p:nvSpPr>
          <p:spPr>
            <a:xfrm>
              <a:off x="1698170" y="6092891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6" name="Прямая соединительная линия 115"/>
            <p:cNvCxnSpPr>
              <a:stCxn id="113" idx="1"/>
              <a:endCxn id="113" idx="3"/>
            </p:cNvCxnSpPr>
            <p:nvPr/>
          </p:nvCxnSpPr>
          <p:spPr>
            <a:xfrm>
              <a:off x="1691680" y="5553236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Прямая соединительная линия 117"/>
            <p:cNvCxnSpPr/>
            <p:nvPr/>
          </p:nvCxnSpPr>
          <p:spPr>
            <a:xfrm>
              <a:off x="2987824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Прямая соединительная линия 122"/>
            <p:cNvCxnSpPr/>
            <p:nvPr/>
          </p:nvCxnSpPr>
          <p:spPr>
            <a:xfrm>
              <a:off x="2195736" y="630932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/>
            <p:cNvCxnSpPr/>
            <p:nvPr/>
          </p:nvCxnSpPr>
          <p:spPr>
            <a:xfrm>
              <a:off x="1547664" y="515719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>
              <a:off x="1547664" y="494116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Прямая соединительная линия 125"/>
            <p:cNvCxnSpPr/>
            <p:nvPr/>
          </p:nvCxnSpPr>
          <p:spPr>
            <a:xfrm>
              <a:off x="1547664" y="580526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единительная линия 126"/>
            <p:cNvCxnSpPr/>
            <p:nvPr/>
          </p:nvCxnSpPr>
          <p:spPr>
            <a:xfrm>
              <a:off x="1547664" y="573325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2051720" y="558924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2843808" y="4725144"/>
              <a:ext cx="1080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CN = 3, CB = 4.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48"/>
          <p:cNvGrpSpPr/>
          <p:nvPr/>
        </p:nvGrpSpPr>
        <p:grpSpPr>
          <a:xfrm>
            <a:off x="5004048" y="4597759"/>
            <a:ext cx="3816424" cy="2232248"/>
            <a:chOff x="4932040" y="4625752"/>
            <a:chExt cx="3816424" cy="2232248"/>
          </a:xfrm>
        </p:grpSpPr>
        <p:sp>
          <p:nvSpPr>
            <p:cNvPr id="131" name="TextBox 130"/>
            <p:cNvSpPr txBox="1"/>
            <p:nvPr/>
          </p:nvSpPr>
          <p:spPr>
            <a:xfrm>
              <a:off x="7164288" y="6488668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5931844" y="5417840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931844" y="4625752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5931844" y="6281936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236100" y="6397305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4932040" y="4697760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Прямоугольный треугольник 136"/>
            <p:cNvSpPr/>
            <p:nvPr/>
          </p:nvSpPr>
          <p:spPr>
            <a:xfrm>
              <a:off x="6300192" y="4841776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Полилиния 137"/>
            <p:cNvSpPr/>
            <p:nvPr/>
          </p:nvSpPr>
          <p:spPr>
            <a:xfrm>
              <a:off x="6306682" y="6209523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9" name="Прямая соединительная линия 138"/>
            <p:cNvCxnSpPr>
              <a:stCxn id="137" idx="1"/>
              <a:endCxn id="137" idx="3"/>
            </p:cNvCxnSpPr>
            <p:nvPr/>
          </p:nvCxnSpPr>
          <p:spPr>
            <a:xfrm>
              <a:off x="6300192" y="5669868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7596336" y="642595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>
              <a:off x="6804248" y="6425952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6156176" y="5273824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Прямая соединительная линия 142"/>
            <p:cNvCxnSpPr/>
            <p:nvPr/>
          </p:nvCxnSpPr>
          <p:spPr>
            <a:xfrm>
              <a:off x="6156176" y="5057800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>
              <a:off x="6156176" y="5921896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Прямая соединительная линия 144"/>
            <p:cNvCxnSpPr/>
            <p:nvPr/>
          </p:nvCxnSpPr>
          <p:spPr>
            <a:xfrm>
              <a:off x="6156176" y="5849888"/>
              <a:ext cx="240568" cy="156794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45"/>
            <p:cNvSpPr txBox="1"/>
            <p:nvPr/>
          </p:nvSpPr>
          <p:spPr>
            <a:xfrm>
              <a:off x="7164288" y="5229200"/>
              <a:ext cx="304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452320" y="4841776"/>
              <a:ext cx="1224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CF = 5, CM = 12.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3" name="Прямоугольник 9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4" name="Группа 148"/>
          <p:cNvGrpSpPr/>
          <p:nvPr/>
        </p:nvGrpSpPr>
        <p:grpSpPr>
          <a:xfrm>
            <a:off x="683568" y="476672"/>
            <a:ext cx="7920000" cy="6120000"/>
            <a:chOff x="4932040" y="4697760"/>
            <a:chExt cx="3816424" cy="2160240"/>
          </a:xfrm>
        </p:grpSpPr>
        <p:sp>
          <p:nvSpPr>
            <p:cNvPr id="96" name="TextBox 95"/>
            <p:cNvSpPr txBox="1"/>
            <p:nvPr/>
          </p:nvSpPr>
          <p:spPr>
            <a:xfrm>
              <a:off x="7164288" y="6488668"/>
              <a:ext cx="41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103055" y="5577202"/>
              <a:ext cx="152324" cy="187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103055" y="4772129"/>
              <a:ext cx="152324" cy="187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6103055" y="6418869"/>
              <a:ext cx="152324" cy="187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8236100" y="6397305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1" name="Прямоугольник 100"/>
            <p:cNvSpPr/>
            <p:nvPr/>
          </p:nvSpPr>
          <p:spPr>
            <a:xfrm>
              <a:off x="4932040" y="4697760"/>
              <a:ext cx="3816424" cy="2088232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ый треугольник 101"/>
            <p:cNvSpPr/>
            <p:nvPr/>
          </p:nvSpPr>
          <p:spPr>
            <a:xfrm>
              <a:off x="6300192" y="4841776"/>
              <a:ext cx="1944216" cy="1656184"/>
            </a:xfrm>
            <a:prstGeom prst="rtTriangle">
              <a:avLst/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Полилиния 102"/>
            <p:cNvSpPr/>
            <p:nvPr/>
          </p:nvSpPr>
          <p:spPr>
            <a:xfrm>
              <a:off x="6306682" y="6202936"/>
              <a:ext cx="335903" cy="298578"/>
            </a:xfrm>
            <a:custGeom>
              <a:avLst/>
              <a:gdLst>
                <a:gd name="connsiteX0" fmla="*/ 0 w 335902"/>
                <a:gd name="connsiteY0" fmla="*/ 0 h 298579"/>
                <a:gd name="connsiteX1" fmla="*/ 326572 w 335902"/>
                <a:gd name="connsiteY1" fmla="*/ 0 h 298579"/>
                <a:gd name="connsiteX2" fmla="*/ 335902 w 335902"/>
                <a:gd name="connsiteY2" fmla="*/ 298579 h 29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5902" h="298579">
                  <a:moveTo>
                    <a:pt x="0" y="0"/>
                  </a:moveTo>
                  <a:lnTo>
                    <a:pt x="326572" y="0"/>
                  </a:lnTo>
                  <a:lnTo>
                    <a:pt x="335902" y="298579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9" name="Прямая соединительная линия 108"/>
            <p:cNvCxnSpPr>
              <a:stCxn id="102" idx="1"/>
              <a:endCxn id="102" idx="3"/>
            </p:cNvCxnSpPr>
            <p:nvPr/>
          </p:nvCxnSpPr>
          <p:spPr>
            <a:xfrm>
              <a:off x="6300192" y="5669868"/>
              <a:ext cx="972108" cy="828092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Прямая соединительная линия 111"/>
            <p:cNvCxnSpPr/>
            <p:nvPr/>
          </p:nvCxnSpPr>
          <p:spPr>
            <a:xfrm>
              <a:off x="7596336" y="6451369"/>
              <a:ext cx="180991" cy="10186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Прямая соединительная линия 114"/>
            <p:cNvCxnSpPr/>
            <p:nvPr/>
          </p:nvCxnSpPr>
          <p:spPr>
            <a:xfrm>
              <a:off x="6804248" y="6451369"/>
              <a:ext cx="175011" cy="1272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/>
            <p:cNvCxnSpPr/>
            <p:nvPr/>
          </p:nvCxnSpPr>
          <p:spPr>
            <a:xfrm>
              <a:off x="6181190" y="5180691"/>
              <a:ext cx="180855" cy="122840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Прямая соединительная линия 118"/>
            <p:cNvCxnSpPr/>
            <p:nvPr/>
          </p:nvCxnSpPr>
          <p:spPr>
            <a:xfrm>
              <a:off x="6215889" y="5121370"/>
              <a:ext cx="180855" cy="135573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Прямая соединительная линия 119"/>
            <p:cNvCxnSpPr/>
            <p:nvPr/>
          </p:nvCxnSpPr>
          <p:spPr>
            <a:xfrm>
              <a:off x="6181190" y="5943213"/>
              <a:ext cx="215554" cy="135477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Прямая соединительная линия 120"/>
            <p:cNvCxnSpPr/>
            <p:nvPr/>
          </p:nvCxnSpPr>
          <p:spPr>
            <a:xfrm>
              <a:off x="6181190" y="5866961"/>
              <a:ext cx="215554" cy="139721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TextBox 121"/>
            <p:cNvSpPr txBox="1"/>
            <p:nvPr/>
          </p:nvSpPr>
          <p:spPr>
            <a:xfrm>
              <a:off x="7353361" y="5500663"/>
              <a:ext cx="146377" cy="206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7452320" y="4841775"/>
              <a:ext cx="1224136" cy="423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CF = 5, </a:t>
              </a:r>
            </a:p>
            <a:p>
              <a:r>
                <a:rPr lang="en-US" sz="36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CM = 12.</a:t>
              </a:r>
              <a:endPara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0" name="Picture 2" descr="Button-Close ic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460432" y="332656"/>
            <a:ext cx="304800" cy="288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1979712" y="2420888"/>
            <a:ext cx="5616624" cy="3413993"/>
            <a:chOff x="1979712" y="2420888"/>
            <a:chExt cx="5616624" cy="3413993"/>
          </a:xfrm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2339752" y="2780928"/>
              <a:ext cx="4896544" cy="2664296"/>
            </a:xfrm>
            <a:prstGeom prst="triangle">
              <a:avLst>
                <a:gd name="adj" fmla="val 91541"/>
              </a:avLst>
            </a:prstGeom>
            <a:blipFill>
              <a:blip r:embed="rId2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/>
            <p:cNvCxnSpPr>
              <a:stCxn id="8" idx="1"/>
              <a:endCxn id="8" idx="5"/>
            </p:cNvCxnSpPr>
            <p:nvPr/>
          </p:nvCxnSpPr>
          <p:spPr>
            <a:xfrm>
              <a:off x="4580925" y="4113076"/>
              <a:ext cx="2448272" cy="0"/>
            </a:xfrm>
            <a:prstGeom prst="line">
              <a:avLst/>
            </a:prstGeom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7036294" y="385435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79712" y="5373216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139952" y="3789040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236296" y="5301208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04248" y="2420888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7281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Отрезок </a:t>
            </a:r>
            <a:r>
              <a:rPr lang="en-US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MN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средняя линия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FB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 Площадь 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MBN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равна 5. Найти площадь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FBC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339752" y="2780928"/>
            <a:ext cx="4896544" cy="2664296"/>
          </a:xfrm>
          <a:prstGeom prst="triangle">
            <a:avLst>
              <a:gd name="adj" fmla="val 91541"/>
            </a:avLst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8" idx="1"/>
            <a:endCxn id="8" idx="5"/>
          </p:cNvCxnSpPr>
          <p:nvPr/>
        </p:nvCxnSpPr>
        <p:spPr>
          <a:xfrm>
            <a:off x="4580925" y="4113076"/>
            <a:ext cx="2448272" cy="0"/>
          </a:xfrm>
          <a:prstGeom prst="line">
            <a:avLst/>
          </a:prstGeom>
          <a:ln w="25400">
            <a:solidFill>
              <a:srgbClr val="99003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036294" y="3854357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79712" y="537321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39952" y="378904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36296" y="530120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04248" y="242088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136904" cy="206084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В треугольнике, периметр которого равен 70 см, провели средние линии. Чему равен периметр полученного треугольника?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907704" y="2636912"/>
            <a:ext cx="5760640" cy="3456384"/>
          </a:xfrm>
          <a:prstGeom prst="triangle">
            <a:avLst>
              <a:gd name="adj" fmla="val 58585"/>
            </a:avLst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619672" y="602128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08" y="609329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44208" y="378904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824" y="386104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96336" y="594928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20072" y="2247255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>
            <a:stCxn id="8" idx="1"/>
            <a:endCxn id="8" idx="5"/>
          </p:cNvCxnSpPr>
          <p:nvPr/>
        </p:nvCxnSpPr>
        <p:spPr>
          <a:xfrm>
            <a:off x="3595139" y="4365104"/>
            <a:ext cx="2880320" cy="0"/>
          </a:xfrm>
          <a:prstGeom prst="line">
            <a:avLst/>
          </a:prstGeom>
          <a:ln w="25400">
            <a:solidFill>
              <a:srgbClr val="99003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8" idx="5"/>
          </p:cNvCxnSpPr>
          <p:nvPr/>
        </p:nvCxnSpPr>
        <p:spPr>
          <a:xfrm flipH="1">
            <a:off x="4716016" y="4365104"/>
            <a:ext cx="1759443" cy="1728192"/>
          </a:xfrm>
          <a:prstGeom prst="line">
            <a:avLst/>
          </a:prstGeom>
          <a:ln w="25400">
            <a:solidFill>
              <a:srgbClr val="99003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8" idx="1"/>
          </p:cNvCxnSpPr>
          <p:nvPr/>
        </p:nvCxnSpPr>
        <p:spPr>
          <a:xfrm>
            <a:off x="3595139" y="4365104"/>
            <a:ext cx="1120877" cy="1728192"/>
          </a:xfrm>
          <a:prstGeom prst="line">
            <a:avLst/>
          </a:prstGeom>
          <a:ln w="25400">
            <a:solidFill>
              <a:srgbClr val="99003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Повторение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Дайте определение подобных треугольников.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Сформулируйте теорему об отношении площадей подобных треугольников.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Сформулируйте признаки подобия треугольников.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561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Докажите, что два равносторонних   треугольника подобны.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691680" y="3429000"/>
            <a:ext cx="2880320" cy="2483034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5724128" y="4653136"/>
            <a:ext cx="1512168" cy="1303593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572000" y="573325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299695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40" y="566124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6296" y="566124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16215" y="425841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2080" y="570363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059832" y="1484784"/>
            <a:ext cx="5112568" cy="4104456"/>
          </a:xfrm>
          <a:prstGeom prst="triangle">
            <a:avLst>
              <a:gd name="adj" fmla="val 66608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444208" y="105273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72400" y="545962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08304" y="292494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9992" y="292494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9792" y="544522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978695" y="3294315"/>
            <a:ext cx="2232248" cy="0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876256" y="198884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20072" y="210323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07904" y="3789040"/>
            <a:ext cx="631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3,9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24328" y="3645024"/>
            <a:ext cx="622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,6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80112" y="558924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96136" y="328498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404664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554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>
            <a:hlinkClick r:id="rId2" action="ppaction://hlinksldjump"/>
          </p:cNvPr>
          <p:cNvSpPr/>
          <p:nvPr/>
        </p:nvSpPr>
        <p:spPr>
          <a:xfrm>
            <a:off x="5004048" y="3717032"/>
            <a:ext cx="3096344" cy="2232248"/>
          </a:xfrm>
          <a:prstGeom prst="rect">
            <a:avLst/>
          </a:prstGeom>
          <a:solidFill>
            <a:schemeClr val="bg1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>
            <a:hlinkClick r:id="rId3" action="ppaction://hlinksldjump"/>
          </p:cNvPr>
          <p:cNvSpPr/>
          <p:nvPr/>
        </p:nvSpPr>
        <p:spPr>
          <a:xfrm>
            <a:off x="1115616" y="3717032"/>
            <a:ext cx="3096344" cy="2232248"/>
          </a:xfrm>
          <a:prstGeom prst="rect">
            <a:avLst/>
          </a:prstGeom>
          <a:solidFill>
            <a:schemeClr val="bg1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hlinkClick r:id="rId4" action="ppaction://hlinksldjump"/>
          </p:cNvPr>
          <p:cNvSpPr/>
          <p:nvPr/>
        </p:nvSpPr>
        <p:spPr>
          <a:xfrm>
            <a:off x="5004048" y="692696"/>
            <a:ext cx="3096344" cy="2232248"/>
          </a:xfrm>
          <a:prstGeom prst="rect">
            <a:avLst/>
          </a:prstGeom>
          <a:solidFill>
            <a:schemeClr val="bg1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1115616" y="692696"/>
            <a:ext cx="3096344" cy="2232248"/>
          </a:xfrm>
          <a:prstGeom prst="rect">
            <a:avLst/>
          </a:prstGeom>
          <a:solidFill>
            <a:schemeClr val="bg1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6" action="ppaction://hlinksldjump"/>
          </p:cNvPr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81"/>
          <p:cNvGrpSpPr/>
          <p:nvPr/>
        </p:nvGrpSpPr>
        <p:grpSpPr>
          <a:xfrm>
            <a:off x="1619672" y="797511"/>
            <a:ext cx="1976385" cy="2135583"/>
            <a:chOff x="662102" y="338193"/>
            <a:chExt cx="2541746" cy="2023904"/>
          </a:xfrm>
        </p:grpSpPr>
        <p:sp>
          <p:nvSpPr>
            <p:cNvPr id="19" name="Равнобедренный треугольник 18"/>
            <p:cNvSpPr/>
            <p:nvPr/>
          </p:nvSpPr>
          <p:spPr>
            <a:xfrm>
              <a:off x="979908" y="465252"/>
              <a:ext cx="2071615" cy="1514073"/>
            </a:xfrm>
            <a:prstGeom prst="triangle">
              <a:avLst>
                <a:gd name="adj" fmla="val 91541"/>
              </a:avLst>
            </a:prstGeom>
            <a:blipFill>
              <a:blip r:embed="rId7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2157198" y="489279"/>
              <a:ext cx="719086" cy="1479667"/>
            </a:xfrm>
            <a:prstGeom prst="line">
              <a:avLst/>
            </a:prstGeom>
            <a:noFill/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662102" y="1876676"/>
              <a:ext cx="152323" cy="350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051200" y="1944919"/>
              <a:ext cx="211997" cy="417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051524" y="1897484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868734" y="338193"/>
              <a:ext cx="152324" cy="133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4" name="Прямая соединительная линия 13"/>
          <p:cNvCxnSpPr/>
          <p:nvPr/>
        </p:nvCxnSpPr>
        <p:spPr>
          <a:xfrm>
            <a:off x="3059832" y="2448881"/>
            <a:ext cx="138703" cy="126588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267744" y="2492896"/>
            <a:ext cx="113752" cy="10128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Равнобедренный треугольник 72"/>
          <p:cNvSpPr/>
          <p:nvPr/>
        </p:nvSpPr>
        <p:spPr>
          <a:xfrm>
            <a:off x="5755220" y="3883909"/>
            <a:ext cx="1610824" cy="1597620"/>
          </a:xfrm>
          <a:prstGeom prst="triangle">
            <a:avLst>
              <a:gd name="adj" fmla="val 91541"/>
            </a:avLst>
          </a:prstGeom>
          <a:blipFill>
            <a:blip r:embed="rId7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4" name="Прямая соединительная линия 73"/>
          <p:cNvCxnSpPr>
            <a:stCxn id="73" idx="1"/>
            <a:endCxn id="73" idx="5"/>
          </p:cNvCxnSpPr>
          <p:nvPr/>
        </p:nvCxnSpPr>
        <p:spPr>
          <a:xfrm>
            <a:off x="6492503" y="4682719"/>
            <a:ext cx="805413" cy="0"/>
          </a:xfrm>
          <a:prstGeom prst="line">
            <a:avLst/>
          </a:prstGeom>
          <a:noFill/>
          <a:ln w="25400">
            <a:solidFill>
              <a:srgbClr val="99003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7300250" y="4527581"/>
            <a:ext cx="118442" cy="334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636778" y="5438351"/>
            <a:ext cx="118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107745" y="4418255"/>
            <a:ext cx="164842" cy="440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366046" y="5395172"/>
            <a:ext cx="118442" cy="334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223914" y="3749839"/>
            <a:ext cx="118442" cy="14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6131139" y="4981473"/>
            <a:ext cx="121543" cy="107198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7260524" y="4936708"/>
            <a:ext cx="138703" cy="126588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6967536" y="4054141"/>
            <a:ext cx="125013" cy="12275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6185100" y="4899650"/>
            <a:ext cx="123573" cy="113040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7204533" y="4252875"/>
            <a:ext cx="113752" cy="101284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6886595" y="4135964"/>
            <a:ext cx="149963" cy="116911"/>
          </a:xfrm>
          <a:prstGeom prst="line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Группа 81"/>
          <p:cNvGrpSpPr/>
          <p:nvPr/>
        </p:nvGrpSpPr>
        <p:grpSpPr>
          <a:xfrm>
            <a:off x="5580792" y="797511"/>
            <a:ext cx="1903696" cy="2045560"/>
            <a:chOff x="755582" y="338193"/>
            <a:chExt cx="2448266" cy="1938590"/>
          </a:xfrm>
        </p:grpSpPr>
        <p:sp>
          <p:nvSpPr>
            <p:cNvPr id="41" name="Равнобедренный треугольник 40"/>
            <p:cNvSpPr/>
            <p:nvPr/>
          </p:nvSpPr>
          <p:spPr>
            <a:xfrm>
              <a:off x="979908" y="465252"/>
              <a:ext cx="2071615" cy="1514073"/>
            </a:xfrm>
            <a:prstGeom prst="triangle">
              <a:avLst>
                <a:gd name="adj" fmla="val 91541"/>
              </a:avLst>
            </a:prstGeom>
            <a:blipFill>
              <a:blip r:embed="rId7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 flipH="1">
              <a:off x="2171967" y="491781"/>
              <a:ext cx="680316" cy="1468323"/>
            </a:xfrm>
            <a:prstGeom prst="line">
              <a:avLst/>
            </a:prstGeom>
            <a:noFill/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2095805" y="1960104"/>
              <a:ext cx="152323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55582" y="1903034"/>
              <a:ext cx="152323" cy="350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051524" y="1897484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868734" y="338193"/>
              <a:ext cx="152324" cy="133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7" name="Дуга 96"/>
          <p:cNvSpPr/>
          <p:nvPr/>
        </p:nvSpPr>
        <p:spPr>
          <a:xfrm rot="12237654" flipH="1">
            <a:off x="6979638" y="1161975"/>
            <a:ext cx="288030" cy="432048"/>
          </a:xfrm>
          <a:prstGeom prst="arc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Дуга 97"/>
          <p:cNvSpPr/>
          <p:nvPr/>
        </p:nvSpPr>
        <p:spPr>
          <a:xfrm rot="16950919" flipH="1">
            <a:off x="6858318" y="1274826"/>
            <a:ext cx="288030" cy="432048"/>
          </a:xfrm>
          <a:prstGeom prst="arc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9" name="Группа 81"/>
          <p:cNvGrpSpPr/>
          <p:nvPr/>
        </p:nvGrpSpPr>
        <p:grpSpPr>
          <a:xfrm>
            <a:off x="1748346" y="3821847"/>
            <a:ext cx="1847710" cy="2135583"/>
            <a:chOff x="827584" y="338193"/>
            <a:chExt cx="2376264" cy="2023904"/>
          </a:xfrm>
        </p:grpSpPr>
        <p:sp>
          <p:nvSpPr>
            <p:cNvPr id="57" name="Равнобедренный треугольник 56"/>
            <p:cNvSpPr/>
            <p:nvPr/>
          </p:nvSpPr>
          <p:spPr>
            <a:xfrm>
              <a:off x="979908" y="465252"/>
              <a:ext cx="2071615" cy="1514073"/>
            </a:xfrm>
            <a:prstGeom prst="triangle">
              <a:avLst>
                <a:gd name="adj" fmla="val 91541"/>
              </a:avLst>
            </a:prstGeom>
            <a:blipFill>
              <a:blip r:embed="rId7" cstate="print"/>
              <a:tile tx="0" ty="0" sx="100000" sy="100000" flip="none" algn="tl"/>
            </a:blipFill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8" name="Прямая соединительная линия 57"/>
            <p:cNvCxnSpPr>
              <a:stCxn id="57" idx="3"/>
              <a:endCxn id="57" idx="0"/>
            </p:cNvCxnSpPr>
            <p:nvPr/>
          </p:nvCxnSpPr>
          <p:spPr>
            <a:xfrm flipV="1">
              <a:off x="2876284" y="465252"/>
              <a:ext cx="0" cy="1514073"/>
            </a:xfrm>
            <a:prstGeom prst="line">
              <a:avLst/>
            </a:prstGeom>
            <a:noFill/>
            <a:ln w="25400">
              <a:solidFill>
                <a:srgbClr val="99003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827584" y="1938405"/>
              <a:ext cx="152323" cy="350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606839" y="1944919"/>
              <a:ext cx="211997" cy="417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051524" y="1897484"/>
              <a:ext cx="152324" cy="316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868734" y="338193"/>
              <a:ext cx="152324" cy="133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1" name="Полилиния 100"/>
          <p:cNvSpPr/>
          <p:nvPr/>
        </p:nvSpPr>
        <p:spPr>
          <a:xfrm>
            <a:off x="3203848" y="5243801"/>
            <a:ext cx="127181" cy="298783"/>
          </a:xfrm>
          <a:custGeom>
            <a:avLst/>
            <a:gdLst>
              <a:gd name="connsiteX0" fmla="*/ 167951 w 167951"/>
              <a:gd name="connsiteY0" fmla="*/ 0 h 270588"/>
              <a:gd name="connsiteX1" fmla="*/ 0 w 167951"/>
              <a:gd name="connsiteY1" fmla="*/ 0 h 270588"/>
              <a:gd name="connsiteX2" fmla="*/ 9330 w 167951"/>
              <a:gd name="connsiteY2" fmla="*/ 270588 h 27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951" h="270588">
                <a:moveTo>
                  <a:pt x="167951" y="0"/>
                </a:moveTo>
                <a:lnTo>
                  <a:pt x="0" y="0"/>
                </a:lnTo>
                <a:lnTo>
                  <a:pt x="9330" y="270588"/>
                </a:lnTo>
              </a:path>
            </a:pathLst>
          </a:cu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7"/>
          <p:cNvGrpSpPr/>
          <p:nvPr/>
        </p:nvGrpSpPr>
        <p:grpSpPr>
          <a:xfrm>
            <a:off x="1115616" y="692696"/>
            <a:ext cx="3096344" cy="2240398"/>
            <a:chOff x="3131840" y="2564224"/>
            <a:chExt cx="2626174" cy="1879726"/>
          </a:xfrm>
        </p:grpSpPr>
        <p:grpSp>
          <p:nvGrpSpPr>
            <p:cNvPr id="3" name="Группа 81"/>
            <p:cNvGrpSpPr/>
            <p:nvPr/>
          </p:nvGrpSpPr>
          <p:grpSpPr>
            <a:xfrm>
              <a:off x="3559357" y="2652165"/>
              <a:ext cx="1676277" cy="1791785"/>
              <a:chOff x="662102" y="338193"/>
              <a:chExt cx="2541746" cy="2023904"/>
            </a:xfrm>
          </p:grpSpPr>
          <p:sp>
            <p:nvSpPr>
              <p:cNvPr id="19" name="Равнобедренный треугольник 18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 flipV="1">
                <a:off x="2157198" y="489279"/>
                <a:ext cx="719086" cy="1479667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662102" y="1876676"/>
                <a:ext cx="152323" cy="350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051200" y="1944919"/>
                <a:ext cx="211997" cy="417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2" name="Прямоугольник 11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4780833" y="4037688"/>
              <a:ext cx="117641" cy="10620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4109021" y="4074618"/>
              <a:ext cx="96479" cy="849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31"/>
          <p:cNvGrpSpPr/>
          <p:nvPr/>
        </p:nvGrpSpPr>
        <p:grpSpPr>
          <a:xfrm>
            <a:off x="5004048" y="692696"/>
            <a:ext cx="3096344" cy="2232248"/>
            <a:chOff x="3131840" y="2564224"/>
            <a:chExt cx="2626174" cy="1872888"/>
          </a:xfrm>
        </p:grpSpPr>
        <p:grpSp>
          <p:nvGrpSpPr>
            <p:cNvPr id="7" name="Группа 81"/>
            <p:cNvGrpSpPr/>
            <p:nvPr/>
          </p:nvGrpSpPr>
          <p:grpSpPr>
            <a:xfrm>
              <a:off x="3621007" y="2652165"/>
              <a:ext cx="1614626" cy="1716254"/>
              <a:chOff x="755582" y="338193"/>
              <a:chExt cx="2448266" cy="1938590"/>
            </a:xfrm>
          </p:grpSpPr>
          <p:sp>
            <p:nvSpPr>
              <p:cNvPr id="41" name="Равнобедренный треугольник 40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2" name="Прямая соединительная линия 41"/>
              <p:cNvCxnSpPr/>
              <p:nvPr/>
            </p:nvCxnSpPr>
            <p:spPr>
              <a:xfrm flipH="1">
                <a:off x="2171967" y="500624"/>
                <a:ext cx="680316" cy="1468323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2095805" y="1960104"/>
                <a:ext cx="152323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55582" y="1903034"/>
                <a:ext cx="152323" cy="350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4" name="Прямоугольник 33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47"/>
          <p:cNvGrpSpPr/>
          <p:nvPr/>
        </p:nvGrpSpPr>
        <p:grpSpPr>
          <a:xfrm>
            <a:off x="1115616" y="3717032"/>
            <a:ext cx="3096344" cy="2240398"/>
            <a:chOff x="3131840" y="2564224"/>
            <a:chExt cx="2626174" cy="1879726"/>
          </a:xfrm>
        </p:grpSpPr>
        <p:grpSp>
          <p:nvGrpSpPr>
            <p:cNvPr id="9" name="Группа 81"/>
            <p:cNvGrpSpPr/>
            <p:nvPr/>
          </p:nvGrpSpPr>
          <p:grpSpPr>
            <a:xfrm>
              <a:off x="3668492" y="2652165"/>
              <a:ext cx="1567141" cy="1791785"/>
              <a:chOff x="827584" y="338193"/>
              <a:chExt cx="2376264" cy="2023904"/>
            </a:xfrm>
          </p:grpSpPr>
          <p:sp>
            <p:nvSpPr>
              <p:cNvPr id="57" name="Равнобедренный треугольник 56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8" name="Прямая соединительная линия 57"/>
              <p:cNvCxnSpPr>
                <a:stCxn id="57" idx="3"/>
                <a:endCxn id="57" idx="0"/>
              </p:cNvCxnSpPr>
              <p:nvPr/>
            </p:nvCxnSpPr>
            <p:spPr>
              <a:xfrm flipV="1">
                <a:off x="2876284" y="465252"/>
                <a:ext cx="0" cy="1514073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Box 59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2606839" y="1944919"/>
                <a:ext cx="211997" cy="417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0" name="Прямоугольник 49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63"/>
          <p:cNvGrpSpPr/>
          <p:nvPr/>
        </p:nvGrpSpPr>
        <p:grpSpPr>
          <a:xfrm>
            <a:off x="5004048" y="3645024"/>
            <a:ext cx="3096344" cy="2232248"/>
            <a:chOff x="3131840" y="2564224"/>
            <a:chExt cx="2626174" cy="1872888"/>
          </a:xfrm>
        </p:grpSpPr>
        <p:grpSp>
          <p:nvGrpSpPr>
            <p:cNvPr id="11" name="Группа 81"/>
            <p:cNvGrpSpPr/>
            <p:nvPr/>
          </p:nvGrpSpPr>
          <p:grpSpPr>
            <a:xfrm>
              <a:off x="3668492" y="2652165"/>
              <a:ext cx="1567141" cy="1697045"/>
              <a:chOff x="827584" y="338193"/>
              <a:chExt cx="2376264" cy="1916891"/>
            </a:xfrm>
          </p:grpSpPr>
          <p:sp>
            <p:nvSpPr>
              <p:cNvPr id="73" name="Равнобедренный треугольник 72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4" name="Прямая соединительная линия 73"/>
              <p:cNvCxnSpPr>
                <a:stCxn id="73" idx="1"/>
                <a:endCxn id="73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2966907" y="1075263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433275" y="971655"/>
                <a:ext cx="211996" cy="417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>
              <a:off x="4087786" y="3685524"/>
              <a:ext cx="103087" cy="89941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>
              <a:off x="5045677" y="3647965"/>
              <a:ext cx="117641" cy="10620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>
              <a:off x="4797179" y="2907479"/>
              <a:ext cx="106030" cy="10299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4133553" y="3616873"/>
              <a:ext cx="104809" cy="9484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4998188" y="3074220"/>
              <a:ext cx="96479" cy="849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4728528" y="2976130"/>
              <a:ext cx="127192" cy="98090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Дуга 96"/>
          <p:cNvSpPr/>
          <p:nvPr/>
        </p:nvSpPr>
        <p:spPr>
          <a:xfrm rot="12237654" flipH="1">
            <a:off x="6979638" y="1161975"/>
            <a:ext cx="288030" cy="432048"/>
          </a:xfrm>
          <a:prstGeom prst="arc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Дуга 97"/>
          <p:cNvSpPr/>
          <p:nvPr/>
        </p:nvSpPr>
        <p:spPr>
          <a:xfrm rot="16950919" flipH="1">
            <a:off x="6858318" y="1274826"/>
            <a:ext cx="288030" cy="432048"/>
          </a:xfrm>
          <a:prstGeom prst="arc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олилиния 100"/>
          <p:cNvSpPr/>
          <p:nvPr/>
        </p:nvSpPr>
        <p:spPr>
          <a:xfrm>
            <a:off x="3203848" y="5243801"/>
            <a:ext cx="127181" cy="298783"/>
          </a:xfrm>
          <a:custGeom>
            <a:avLst/>
            <a:gdLst>
              <a:gd name="connsiteX0" fmla="*/ 167951 w 167951"/>
              <a:gd name="connsiteY0" fmla="*/ 0 h 270588"/>
              <a:gd name="connsiteX1" fmla="*/ 0 w 167951"/>
              <a:gd name="connsiteY1" fmla="*/ 0 h 270588"/>
              <a:gd name="connsiteX2" fmla="*/ 9330 w 167951"/>
              <a:gd name="connsiteY2" fmla="*/ 270588 h 27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951" h="270588">
                <a:moveTo>
                  <a:pt x="167951" y="0"/>
                </a:moveTo>
                <a:lnTo>
                  <a:pt x="0" y="0"/>
                </a:lnTo>
                <a:lnTo>
                  <a:pt x="9330" y="270588"/>
                </a:lnTo>
              </a:path>
            </a:pathLst>
          </a:cu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3" name="Группа 52"/>
          <p:cNvGrpSpPr/>
          <p:nvPr/>
        </p:nvGrpSpPr>
        <p:grpSpPr>
          <a:xfrm>
            <a:off x="559807" y="369000"/>
            <a:ext cx="7920000" cy="6097737"/>
            <a:chOff x="3131840" y="2564224"/>
            <a:chExt cx="2626174" cy="1872888"/>
          </a:xfrm>
        </p:grpSpPr>
        <p:grpSp>
          <p:nvGrpSpPr>
            <p:cNvPr id="54" name="Группа 81"/>
            <p:cNvGrpSpPr/>
            <p:nvPr/>
          </p:nvGrpSpPr>
          <p:grpSpPr>
            <a:xfrm>
              <a:off x="3645468" y="2652165"/>
              <a:ext cx="1590166" cy="1660817"/>
              <a:chOff x="792673" y="338193"/>
              <a:chExt cx="2411175" cy="1875970"/>
            </a:xfrm>
          </p:grpSpPr>
          <p:sp>
            <p:nvSpPr>
              <p:cNvPr id="64" name="Равнобедренный треугольник 63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65" name="Прямая соединительная линия 64"/>
              <p:cNvCxnSpPr/>
              <p:nvPr/>
            </p:nvCxnSpPr>
            <p:spPr>
              <a:xfrm flipV="1">
                <a:off x="2102019" y="485385"/>
                <a:ext cx="767972" cy="1496445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792673" y="1921806"/>
                <a:ext cx="152323" cy="1281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2051200" y="1996752"/>
                <a:ext cx="211997" cy="1281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5" name="Прямоугольник 54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>
              <a:off x="4780833" y="4037688"/>
              <a:ext cx="117641" cy="10620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4109021" y="4074618"/>
              <a:ext cx="96479" cy="849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Picture 2" descr="Button-Close icon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16416" y="260648"/>
            <a:ext cx="288032" cy="288032"/>
          </a:xfrm>
          <a:prstGeom prst="rect">
            <a:avLst/>
          </a:prstGeom>
          <a:noFill/>
        </p:spPr>
      </p:pic>
      <p:sp>
        <p:nvSpPr>
          <p:cNvPr id="84" name="TextBox 83"/>
          <p:cNvSpPr txBox="1"/>
          <p:nvPr/>
        </p:nvSpPr>
        <p:spPr>
          <a:xfrm>
            <a:off x="683568" y="548680"/>
            <a:ext cx="46085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Медианой треугольника называется отрезок, соединяющий вершину треугольника с серединой противолежащей стороны.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7"/>
          <p:cNvGrpSpPr/>
          <p:nvPr/>
        </p:nvGrpSpPr>
        <p:grpSpPr>
          <a:xfrm>
            <a:off x="1115616" y="692696"/>
            <a:ext cx="3096344" cy="2240398"/>
            <a:chOff x="3131840" y="2564224"/>
            <a:chExt cx="2626174" cy="1879726"/>
          </a:xfrm>
        </p:grpSpPr>
        <p:grpSp>
          <p:nvGrpSpPr>
            <p:cNvPr id="3" name="Группа 81"/>
            <p:cNvGrpSpPr/>
            <p:nvPr/>
          </p:nvGrpSpPr>
          <p:grpSpPr>
            <a:xfrm>
              <a:off x="3559357" y="2652165"/>
              <a:ext cx="1676277" cy="1791785"/>
              <a:chOff x="662102" y="338193"/>
              <a:chExt cx="2541746" cy="2023904"/>
            </a:xfrm>
          </p:grpSpPr>
          <p:sp>
            <p:nvSpPr>
              <p:cNvPr id="19" name="Равнобедренный треугольник 18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 flipV="1">
                <a:off x="2157198" y="489279"/>
                <a:ext cx="719086" cy="1479667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662102" y="1876676"/>
                <a:ext cx="152323" cy="350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051200" y="1944919"/>
                <a:ext cx="211997" cy="417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2" name="Прямоугольник 11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4780833" y="4037688"/>
              <a:ext cx="117641" cy="10620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4109021" y="4074618"/>
              <a:ext cx="96479" cy="849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31"/>
          <p:cNvGrpSpPr/>
          <p:nvPr/>
        </p:nvGrpSpPr>
        <p:grpSpPr>
          <a:xfrm>
            <a:off x="5004048" y="692696"/>
            <a:ext cx="3096344" cy="2232248"/>
            <a:chOff x="3131840" y="2564224"/>
            <a:chExt cx="2626174" cy="1872888"/>
          </a:xfrm>
        </p:grpSpPr>
        <p:grpSp>
          <p:nvGrpSpPr>
            <p:cNvPr id="7" name="Группа 81"/>
            <p:cNvGrpSpPr/>
            <p:nvPr/>
          </p:nvGrpSpPr>
          <p:grpSpPr>
            <a:xfrm>
              <a:off x="3621007" y="2652165"/>
              <a:ext cx="1614626" cy="1716254"/>
              <a:chOff x="755582" y="338193"/>
              <a:chExt cx="2448266" cy="1938590"/>
            </a:xfrm>
          </p:grpSpPr>
          <p:sp>
            <p:nvSpPr>
              <p:cNvPr id="41" name="Равнобедренный треугольник 40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2" name="Прямая соединительная линия 41"/>
              <p:cNvCxnSpPr/>
              <p:nvPr/>
            </p:nvCxnSpPr>
            <p:spPr>
              <a:xfrm flipH="1">
                <a:off x="2171967" y="500624"/>
                <a:ext cx="680316" cy="1468323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2095805" y="1960104"/>
                <a:ext cx="152323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55582" y="1903034"/>
                <a:ext cx="152323" cy="350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4" name="Прямоугольник 33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47"/>
          <p:cNvGrpSpPr/>
          <p:nvPr/>
        </p:nvGrpSpPr>
        <p:grpSpPr>
          <a:xfrm>
            <a:off x="1115616" y="3717032"/>
            <a:ext cx="3096344" cy="2240398"/>
            <a:chOff x="3131840" y="2564224"/>
            <a:chExt cx="2626174" cy="1879726"/>
          </a:xfrm>
        </p:grpSpPr>
        <p:grpSp>
          <p:nvGrpSpPr>
            <p:cNvPr id="9" name="Группа 81"/>
            <p:cNvGrpSpPr/>
            <p:nvPr/>
          </p:nvGrpSpPr>
          <p:grpSpPr>
            <a:xfrm>
              <a:off x="3668492" y="2652165"/>
              <a:ext cx="1567141" cy="1791785"/>
              <a:chOff x="827584" y="338193"/>
              <a:chExt cx="2376264" cy="2023904"/>
            </a:xfrm>
          </p:grpSpPr>
          <p:sp>
            <p:nvSpPr>
              <p:cNvPr id="57" name="Равнобедренный треугольник 56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8" name="Прямая соединительная линия 57"/>
              <p:cNvCxnSpPr>
                <a:stCxn id="57" idx="3"/>
                <a:endCxn id="57" idx="0"/>
              </p:cNvCxnSpPr>
              <p:nvPr/>
            </p:nvCxnSpPr>
            <p:spPr>
              <a:xfrm flipV="1">
                <a:off x="2876284" y="465252"/>
                <a:ext cx="0" cy="1514073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Box 59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2606839" y="1944919"/>
                <a:ext cx="211997" cy="417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0" name="Прямоугольник 49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63"/>
          <p:cNvGrpSpPr/>
          <p:nvPr/>
        </p:nvGrpSpPr>
        <p:grpSpPr>
          <a:xfrm>
            <a:off x="5004048" y="3645024"/>
            <a:ext cx="3096344" cy="2232248"/>
            <a:chOff x="3131840" y="2564224"/>
            <a:chExt cx="2626174" cy="1872888"/>
          </a:xfrm>
        </p:grpSpPr>
        <p:grpSp>
          <p:nvGrpSpPr>
            <p:cNvPr id="11" name="Группа 81"/>
            <p:cNvGrpSpPr/>
            <p:nvPr/>
          </p:nvGrpSpPr>
          <p:grpSpPr>
            <a:xfrm>
              <a:off x="3668492" y="2652165"/>
              <a:ext cx="1567141" cy="1697045"/>
              <a:chOff x="827584" y="338193"/>
              <a:chExt cx="2376264" cy="1916891"/>
            </a:xfrm>
          </p:grpSpPr>
          <p:sp>
            <p:nvSpPr>
              <p:cNvPr id="73" name="Равнобедренный треугольник 72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4" name="Прямая соединительная линия 73"/>
              <p:cNvCxnSpPr>
                <a:stCxn id="73" idx="1"/>
                <a:endCxn id="73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2966907" y="1075263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433275" y="971655"/>
                <a:ext cx="211996" cy="417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>
              <a:off x="4087786" y="3685524"/>
              <a:ext cx="103087" cy="89941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>
              <a:off x="5045677" y="3647965"/>
              <a:ext cx="117641" cy="10620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>
              <a:off x="4797179" y="2907479"/>
              <a:ext cx="106030" cy="10299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4133553" y="3616873"/>
              <a:ext cx="104809" cy="9484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4998188" y="3074220"/>
              <a:ext cx="96479" cy="849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4728528" y="2976130"/>
              <a:ext cx="127192" cy="98090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Дуга 96"/>
          <p:cNvSpPr/>
          <p:nvPr/>
        </p:nvSpPr>
        <p:spPr>
          <a:xfrm rot="12237654" flipH="1">
            <a:off x="6979638" y="1161975"/>
            <a:ext cx="288030" cy="432048"/>
          </a:xfrm>
          <a:prstGeom prst="arc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Дуга 97"/>
          <p:cNvSpPr/>
          <p:nvPr/>
        </p:nvSpPr>
        <p:spPr>
          <a:xfrm rot="16950919" flipH="1">
            <a:off x="6858318" y="1274826"/>
            <a:ext cx="288030" cy="432048"/>
          </a:xfrm>
          <a:prstGeom prst="arc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олилиния 100"/>
          <p:cNvSpPr/>
          <p:nvPr/>
        </p:nvSpPr>
        <p:spPr>
          <a:xfrm>
            <a:off x="3203848" y="5243801"/>
            <a:ext cx="127181" cy="298783"/>
          </a:xfrm>
          <a:custGeom>
            <a:avLst/>
            <a:gdLst>
              <a:gd name="connsiteX0" fmla="*/ 167951 w 167951"/>
              <a:gd name="connsiteY0" fmla="*/ 0 h 270588"/>
              <a:gd name="connsiteX1" fmla="*/ 0 w 167951"/>
              <a:gd name="connsiteY1" fmla="*/ 0 h 270588"/>
              <a:gd name="connsiteX2" fmla="*/ 9330 w 167951"/>
              <a:gd name="connsiteY2" fmla="*/ 270588 h 27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951" h="270588">
                <a:moveTo>
                  <a:pt x="167951" y="0"/>
                </a:moveTo>
                <a:lnTo>
                  <a:pt x="0" y="0"/>
                </a:lnTo>
                <a:lnTo>
                  <a:pt x="9330" y="270588"/>
                </a:lnTo>
              </a:path>
            </a:pathLst>
          </a:cu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EEECE1"/>
              </a:solidFill>
            </a:endParaRPr>
          </a:p>
        </p:txBody>
      </p:sp>
      <p:grpSp>
        <p:nvGrpSpPr>
          <p:cNvPr id="82" name="Группа 81"/>
          <p:cNvGrpSpPr/>
          <p:nvPr/>
        </p:nvGrpSpPr>
        <p:grpSpPr>
          <a:xfrm>
            <a:off x="612000" y="369000"/>
            <a:ext cx="7920000" cy="6120000"/>
            <a:chOff x="5004048" y="692696"/>
            <a:chExt cx="3096344" cy="2232248"/>
          </a:xfrm>
        </p:grpSpPr>
        <p:grpSp>
          <p:nvGrpSpPr>
            <p:cNvPr id="83" name="Группа 31"/>
            <p:cNvGrpSpPr/>
            <p:nvPr/>
          </p:nvGrpSpPr>
          <p:grpSpPr>
            <a:xfrm>
              <a:off x="5004048" y="692696"/>
              <a:ext cx="3096344" cy="2232248"/>
              <a:chOff x="3131840" y="2564224"/>
              <a:chExt cx="2626174" cy="1872888"/>
            </a:xfrm>
          </p:grpSpPr>
          <p:grpSp>
            <p:nvGrpSpPr>
              <p:cNvPr id="86" name="Группа 81"/>
              <p:cNvGrpSpPr/>
              <p:nvPr/>
            </p:nvGrpSpPr>
            <p:grpSpPr>
              <a:xfrm>
                <a:off x="3656987" y="2652165"/>
                <a:ext cx="1578646" cy="1716254"/>
                <a:chOff x="810139" y="338193"/>
                <a:chExt cx="2393709" cy="1938590"/>
              </a:xfrm>
            </p:grpSpPr>
            <p:sp>
              <p:nvSpPr>
                <p:cNvPr id="88" name="Равнобедренный треугольник 87"/>
                <p:cNvSpPr/>
                <p:nvPr/>
              </p:nvSpPr>
              <p:spPr>
                <a:xfrm>
                  <a:off x="991163" y="465252"/>
                  <a:ext cx="2071615" cy="1514073"/>
                </a:xfrm>
                <a:prstGeom prst="triangle">
                  <a:avLst>
                    <a:gd name="adj" fmla="val 91541"/>
                  </a:avLst>
                </a:prstGeom>
                <a:blipFill>
                  <a:blip r:embed="rId2" cstate="print"/>
                  <a:tile tx="0" ty="0" sx="100000" sy="100000" flip="none" algn="tl"/>
                </a:blipFill>
                <a:ln>
                  <a:solidFill>
                    <a:srgbClr val="9900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89" name="Прямая соединительная линия 88"/>
                <p:cNvCxnSpPr/>
                <p:nvPr/>
              </p:nvCxnSpPr>
              <p:spPr>
                <a:xfrm flipH="1">
                  <a:off x="2171968" y="475208"/>
                  <a:ext cx="701843" cy="1493739"/>
                </a:xfrm>
                <a:prstGeom prst="line">
                  <a:avLst/>
                </a:prstGeom>
                <a:noFill/>
                <a:ln w="25400">
                  <a:solidFill>
                    <a:srgbClr val="990033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0" name="TextBox 89"/>
                <p:cNvSpPr txBox="1"/>
                <p:nvPr/>
              </p:nvSpPr>
              <p:spPr>
                <a:xfrm>
                  <a:off x="2095805" y="1960104"/>
                  <a:ext cx="152323" cy="3166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M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1" name="TextBox 90"/>
                <p:cNvSpPr txBox="1"/>
                <p:nvPr/>
              </p:nvSpPr>
              <p:spPr>
                <a:xfrm>
                  <a:off x="810139" y="1918897"/>
                  <a:ext cx="126967" cy="1276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А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" name="TextBox 91"/>
                <p:cNvSpPr txBox="1"/>
                <p:nvPr/>
              </p:nvSpPr>
              <p:spPr>
                <a:xfrm>
                  <a:off x="3051524" y="1897484"/>
                  <a:ext cx="152324" cy="3166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C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3" name="TextBox 92"/>
                <p:cNvSpPr txBox="1"/>
                <p:nvPr/>
              </p:nvSpPr>
              <p:spPr>
                <a:xfrm>
                  <a:off x="2868734" y="338193"/>
                  <a:ext cx="152324" cy="1333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87" name="Прямоугольник 86"/>
              <p:cNvSpPr/>
              <p:nvPr/>
            </p:nvSpPr>
            <p:spPr>
              <a:xfrm>
                <a:off x="3131840" y="2564224"/>
                <a:ext cx="2626174" cy="1872888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4" name="Дуга 83"/>
            <p:cNvSpPr/>
            <p:nvPr/>
          </p:nvSpPr>
          <p:spPr>
            <a:xfrm rot="12237654" flipH="1">
              <a:off x="6996167" y="1079691"/>
              <a:ext cx="288030" cy="432048"/>
            </a:xfrm>
            <a:prstGeom prst="arc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Дуга 84"/>
            <p:cNvSpPr/>
            <p:nvPr/>
          </p:nvSpPr>
          <p:spPr>
            <a:xfrm rot="16950919" flipH="1">
              <a:off x="6895808" y="1198411"/>
              <a:ext cx="288030" cy="432048"/>
            </a:xfrm>
            <a:prstGeom prst="arc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6" name="Picture 2" descr="Button-Close icon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16416" y="260648"/>
            <a:ext cx="288032" cy="288032"/>
          </a:xfrm>
          <a:prstGeom prst="rect">
            <a:avLst/>
          </a:prstGeom>
          <a:noFill/>
        </p:spPr>
      </p:pic>
      <p:sp>
        <p:nvSpPr>
          <p:cNvPr id="80" name="TextBox 79"/>
          <p:cNvSpPr txBox="1"/>
          <p:nvPr/>
        </p:nvSpPr>
        <p:spPr>
          <a:xfrm>
            <a:off x="611560" y="404664"/>
            <a:ext cx="51845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Биссектрисой треугольника называется отрезок биссектрисы угла треугольника, соединяющий вершину треугольника с точкой на противоположной стороне.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76456" y="0"/>
            <a:ext cx="467544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7"/>
          <p:cNvGrpSpPr/>
          <p:nvPr/>
        </p:nvGrpSpPr>
        <p:grpSpPr>
          <a:xfrm>
            <a:off x="1115616" y="692696"/>
            <a:ext cx="3096344" cy="2240398"/>
            <a:chOff x="3131840" y="2564224"/>
            <a:chExt cx="2626174" cy="1879726"/>
          </a:xfrm>
        </p:grpSpPr>
        <p:grpSp>
          <p:nvGrpSpPr>
            <p:cNvPr id="3" name="Группа 81"/>
            <p:cNvGrpSpPr/>
            <p:nvPr/>
          </p:nvGrpSpPr>
          <p:grpSpPr>
            <a:xfrm>
              <a:off x="3559357" y="2652165"/>
              <a:ext cx="1676277" cy="1791785"/>
              <a:chOff x="662102" y="338193"/>
              <a:chExt cx="2541746" cy="2023904"/>
            </a:xfrm>
          </p:grpSpPr>
          <p:sp>
            <p:nvSpPr>
              <p:cNvPr id="19" name="Равнобедренный треугольник 18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 flipV="1">
                <a:off x="2157198" y="489279"/>
                <a:ext cx="719086" cy="1479667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662102" y="1876676"/>
                <a:ext cx="152323" cy="350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051200" y="1944919"/>
                <a:ext cx="211997" cy="417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2" name="Прямоугольник 11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4780833" y="4037688"/>
              <a:ext cx="117641" cy="10620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4109021" y="4074618"/>
              <a:ext cx="96479" cy="849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31"/>
          <p:cNvGrpSpPr/>
          <p:nvPr/>
        </p:nvGrpSpPr>
        <p:grpSpPr>
          <a:xfrm>
            <a:off x="5004048" y="692696"/>
            <a:ext cx="3096344" cy="2232248"/>
            <a:chOff x="3131840" y="2564224"/>
            <a:chExt cx="2626174" cy="1872888"/>
          </a:xfrm>
        </p:grpSpPr>
        <p:grpSp>
          <p:nvGrpSpPr>
            <p:cNvPr id="7" name="Группа 81"/>
            <p:cNvGrpSpPr/>
            <p:nvPr/>
          </p:nvGrpSpPr>
          <p:grpSpPr>
            <a:xfrm>
              <a:off x="3621007" y="2652165"/>
              <a:ext cx="1614626" cy="1716254"/>
              <a:chOff x="755582" y="338193"/>
              <a:chExt cx="2448266" cy="1938590"/>
            </a:xfrm>
          </p:grpSpPr>
          <p:sp>
            <p:nvSpPr>
              <p:cNvPr id="41" name="Равнобедренный треугольник 40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2" name="Прямая соединительная линия 41"/>
              <p:cNvCxnSpPr/>
              <p:nvPr/>
            </p:nvCxnSpPr>
            <p:spPr>
              <a:xfrm flipH="1">
                <a:off x="2171967" y="500624"/>
                <a:ext cx="680316" cy="1468323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2095805" y="1960104"/>
                <a:ext cx="152323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55582" y="1903034"/>
                <a:ext cx="152323" cy="350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4" name="Прямоугольник 33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47"/>
          <p:cNvGrpSpPr/>
          <p:nvPr/>
        </p:nvGrpSpPr>
        <p:grpSpPr>
          <a:xfrm>
            <a:off x="1115616" y="3717032"/>
            <a:ext cx="3096344" cy="2240398"/>
            <a:chOff x="3131840" y="2564224"/>
            <a:chExt cx="2626174" cy="1879726"/>
          </a:xfrm>
        </p:grpSpPr>
        <p:grpSp>
          <p:nvGrpSpPr>
            <p:cNvPr id="9" name="Группа 81"/>
            <p:cNvGrpSpPr/>
            <p:nvPr/>
          </p:nvGrpSpPr>
          <p:grpSpPr>
            <a:xfrm>
              <a:off x="3668492" y="2652165"/>
              <a:ext cx="1567141" cy="1791785"/>
              <a:chOff x="827584" y="338193"/>
              <a:chExt cx="2376264" cy="2023904"/>
            </a:xfrm>
          </p:grpSpPr>
          <p:sp>
            <p:nvSpPr>
              <p:cNvPr id="57" name="Равнобедренный треугольник 56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8" name="Прямая соединительная линия 57"/>
              <p:cNvCxnSpPr>
                <a:stCxn id="57" idx="3"/>
                <a:endCxn id="57" idx="0"/>
              </p:cNvCxnSpPr>
              <p:nvPr/>
            </p:nvCxnSpPr>
            <p:spPr>
              <a:xfrm flipV="1">
                <a:off x="2876284" y="465252"/>
                <a:ext cx="0" cy="1514073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Box 59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2606839" y="1944919"/>
                <a:ext cx="211997" cy="417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0" name="Прямоугольник 49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63"/>
          <p:cNvGrpSpPr/>
          <p:nvPr/>
        </p:nvGrpSpPr>
        <p:grpSpPr>
          <a:xfrm>
            <a:off x="5004048" y="3645024"/>
            <a:ext cx="3096344" cy="2232248"/>
            <a:chOff x="3131840" y="2564224"/>
            <a:chExt cx="2626174" cy="1872888"/>
          </a:xfrm>
        </p:grpSpPr>
        <p:grpSp>
          <p:nvGrpSpPr>
            <p:cNvPr id="11" name="Группа 81"/>
            <p:cNvGrpSpPr/>
            <p:nvPr/>
          </p:nvGrpSpPr>
          <p:grpSpPr>
            <a:xfrm>
              <a:off x="3668492" y="2652165"/>
              <a:ext cx="1567141" cy="1697045"/>
              <a:chOff x="827584" y="338193"/>
              <a:chExt cx="2376264" cy="1916891"/>
            </a:xfrm>
          </p:grpSpPr>
          <p:sp>
            <p:nvSpPr>
              <p:cNvPr id="73" name="Равнобедренный треугольник 72"/>
              <p:cNvSpPr/>
              <p:nvPr/>
            </p:nvSpPr>
            <p:spPr>
              <a:xfrm>
                <a:off x="979908" y="465252"/>
                <a:ext cx="2071615" cy="1514073"/>
              </a:xfrm>
              <a:prstGeom prst="triangle">
                <a:avLst>
                  <a:gd name="adj" fmla="val 91541"/>
                </a:avLst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4" name="Прямая соединительная линия 73"/>
              <p:cNvCxnSpPr>
                <a:stCxn id="73" idx="1"/>
                <a:endCxn id="73" idx="5"/>
              </p:cNvCxnSpPr>
              <p:nvPr/>
            </p:nvCxnSpPr>
            <p:spPr>
              <a:xfrm>
                <a:off x="1928097" y="1222289"/>
                <a:ext cx="1035808" cy="0"/>
              </a:xfrm>
              <a:prstGeom prst="line">
                <a:avLst/>
              </a:prstGeom>
              <a:noFill/>
              <a:ln w="25400">
                <a:solidFill>
                  <a:srgbClr val="99003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2966907" y="1075263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827584" y="1938405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433275" y="971655"/>
                <a:ext cx="211996" cy="417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3051524" y="1897484"/>
                <a:ext cx="152324" cy="316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2868734" y="338193"/>
                <a:ext cx="152324" cy="133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6" name="Прямоугольник 65"/>
            <p:cNvSpPr/>
            <p:nvPr/>
          </p:nvSpPr>
          <p:spPr>
            <a:xfrm>
              <a:off x="3131840" y="2564224"/>
              <a:ext cx="2626174" cy="1872888"/>
            </a:xfrm>
            <a:prstGeom prst="rect">
              <a:avLst/>
            </a:prstGeom>
            <a:noFill/>
            <a:ln>
              <a:solidFill>
                <a:srgbClr val="99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>
              <a:off x="4087786" y="3685524"/>
              <a:ext cx="103087" cy="89941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>
              <a:off x="5045677" y="3647965"/>
              <a:ext cx="117641" cy="10620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>
              <a:off x="4797179" y="2907479"/>
              <a:ext cx="106030" cy="10299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4133553" y="3616873"/>
              <a:ext cx="104809" cy="94842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4998188" y="3074220"/>
              <a:ext cx="96479" cy="84979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4728528" y="2976130"/>
              <a:ext cx="127192" cy="98090"/>
            </a:xfrm>
            <a:prstGeom prst="line">
              <a:avLst/>
            </a:pr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Дуга 96"/>
          <p:cNvSpPr/>
          <p:nvPr/>
        </p:nvSpPr>
        <p:spPr>
          <a:xfrm rot="12237654" flipH="1">
            <a:off x="6979638" y="1161975"/>
            <a:ext cx="288030" cy="432048"/>
          </a:xfrm>
          <a:prstGeom prst="arc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Дуга 97"/>
          <p:cNvSpPr/>
          <p:nvPr/>
        </p:nvSpPr>
        <p:spPr>
          <a:xfrm rot="16950919" flipH="1">
            <a:off x="6858318" y="1274826"/>
            <a:ext cx="288030" cy="432048"/>
          </a:xfrm>
          <a:prstGeom prst="arc">
            <a:avLst/>
          </a:pr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олилиния 100"/>
          <p:cNvSpPr/>
          <p:nvPr/>
        </p:nvSpPr>
        <p:spPr>
          <a:xfrm>
            <a:off x="3203848" y="5243801"/>
            <a:ext cx="127181" cy="298783"/>
          </a:xfrm>
          <a:custGeom>
            <a:avLst/>
            <a:gdLst>
              <a:gd name="connsiteX0" fmla="*/ 167951 w 167951"/>
              <a:gd name="connsiteY0" fmla="*/ 0 h 270588"/>
              <a:gd name="connsiteX1" fmla="*/ 0 w 167951"/>
              <a:gd name="connsiteY1" fmla="*/ 0 h 270588"/>
              <a:gd name="connsiteX2" fmla="*/ 9330 w 167951"/>
              <a:gd name="connsiteY2" fmla="*/ 270588 h 27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951" h="270588">
                <a:moveTo>
                  <a:pt x="167951" y="0"/>
                </a:moveTo>
                <a:lnTo>
                  <a:pt x="0" y="0"/>
                </a:lnTo>
                <a:lnTo>
                  <a:pt x="9330" y="270588"/>
                </a:lnTo>
              </a:path>
            </a:pathLst>
          </a:custGeom>
          <a:ln w="254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3" name="Группа 52"/>
          <p:cNvGrpSpPr/>
          <p:nvPr/>
        </p:nvGrpSpPr>
        <p:grpSpPr>
          <a:xfrm>
            <a:off x="612000" y="369000"/>
            <a:ext cx="7920000" cy="6097737"/>
            <a:chOff x="1115616" y="3717032"/>
            <a:chExt cx="3096344" cy="2232248"/>
          </a:xfrm>
        </p:grpSpPr>
        <p:grpSp>
          <p:nvGrpSpPr>
            <p:cNvPr id="54" name="Группа 47"/>
            <p:cNvGrpSpPr/>
            <p:nvPr/>
          </p:nvGrpSpPr>
          <p:grpSpPr>
            <a:xfrm>
              <a:off x="1115616" y="3717032"/>
              <a:ext cx="3096344" cy="2232248"/>
              <a:chOff x="3131840" y="2564224"/>
              <a:chExt cx="2626174" cy="1872888"/>
            </a:xfrm>
          </p:grpSpPr>
          <p:grpSp>
            <p:nvGrpSpPr>
              <p:cNvPr id="56" name="Группа 81"/>
              <p:cNvGrpSpPr/>
              <p:nvPr/>
            </p:nvGrpSpPr>
            <p:grpSpPr>
              <a:xfrm>
                <a:off x="3668492" y="2652165"/>
                <a:ext cx="1567141" cy="1660817"/>
                <a:chOff x="827584" y="338193"/>
                <a:chExt cx="2376264" cy="1875970"/>
              </a:xfrm>
            </p:grpSpPr>
            <p:sp>
              <p:nvSpPr>
                <p:cNvPr id="64" name="Равнобедренный треугольник 63"/>
                <p:cNvSpPr/>
                <p:nvPr/>
              </p:nvSpPr>
              <p:spPr>
                <a:xfrm>
                  <a:off x="979908" y="465252"/>
                  <a:ext cx="2071615" cy="1514073"/>
                </a:xfrm>
                <a:prstGeom prst="triangle">
                  <a:avLst>
                    <a:gd name="adj" fmla="val 91541"/>
                  </a:avLst>
                </a:prstGeom>
                <a:blipFill>
                  <a:blip r:embed="rId2" cstate="print"/>
                  <a:tile tx="0" ty="0" sx="100000" sy="100000" flip="none" algn="tl"/>
                </a:blipFill>
                <a:ln>
                  <a:solidFill>
                    <a:srgbClr val="9900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65" name="Прямая соединительная линия 64"/>
                <p:cNvCxnSpPr/>
                <p:nvPr/>
              </p:nvCxnSpPr>
              <p:spPr>
                <a:xfrm flipV="1">
                  <a:off x="2871593" y="465252"/>
                  <a:ext cx="0" cy="1514073"/>
                </a:xfrm>
                <a:prstGeom prst="line">
                  <a:avLst/>
                </a:prstGeom>
                <a:noFill/>
                <a:ln w="25400">
                  <a:solidFill>
                    <a:srgbClr val="990033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TextBox 79"/>
                <p:cNvSpPr txBox="1"/>
                <p:nvPr/>
              </p:nvSpPr>
              <p:spPr>
                <a:xfrm>
                  <a:off x="827584" y="1938405"/>
                  <a:ext cx="152324" cy="1281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А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1" name="TextBox 80"/>
                <p:cNvSpPr txBox="1"/>
                <p:nvPr/>
              </p:nvSpPr>
              <p:spPr>
                <a:xfrm>
                  <a:off x="2860276" y="1990277"/>
                  <a:ext cx="211997" cy="1281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N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2" name="TextBox 81"/>
                <p:cNvSpPr txBox="1"/>
                <p:nvPr/>
              </p:nvSpPr>
              <p:spPr>
                <a:xfrm>
                  <a:off x="3051524" y="1897484"/>
                  <a:ext cx="152324" cy="3166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C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3" name="TextBox 82"/>
                <p:cNvSpPr txBox="1"/>
                <p:nvPr/>
              </p:nvSpPr>
              <p:spPr>
                <a:xfrm>
                  <a:off x="2868734" y="338193"/>
                  <a:ext cx="152324" cy="1333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>
                          <a:lumMod val="50000"/>
                        </a:schemeClr>
                      </a:solidFill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59" name="Прямоугольник 58"/>
              <p:cNvSpPr/>
              <p:nvPr/>
            </p:nvSpPr>
            <p:spPr>
              <a:xfrm>
                <a:off x="3131840" y="2564224"/>
                <a:ext cx="2626174" cy="1872888"/>
              </a:xfrm>
              <a:prstGeom prst="rect">
                <a:avLst/>
              </a:prstGeom>
              <a:noFill/>
              <a:ln>
                <a:solidFill>
                  <a:srgbClr val="9900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5" name="Полилиния 54"/>
            <p:cNvSpPr/>
            <p:nvPr/>
          </p:nvSpPr>
          <p:spPr>
            <a:xfrm>
              <a:off x="3203848" y="5243801"/>
              <a:ext cx="127181" cy="298783"/>
            </a:xfrm>
            <a:custGeom>
              <a:avLst/>
              <a:gdLst>
                <a:gd name="connsiteX0" fmla="*/ 167951 w 167951"/>
                <a:gd name="connsiteY0" fmla="*/ 0 h 270588"/>
                <a:gd name="connsiteX1" fmla="*/ 0 w 167951"/>
                <a:gd name="connsiteY1" fmla="*/ 0 h 270588"/>
                <a:gd name="connsiteX2" fmla="*/ 9330 w 167951"/>
                <a:gd name="connsiteY2" fmla="*/ 270588 h 270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951" h="270588">
                  <a:moveTo>
                    <a:pt x="167951" y="0"/>
                  </a:moveTo>
                  <a:lnTo>
                    <a:pt x="0" y="0"/>
                  </a:lnTo>
                  <a:lnTo>
                    <a:pt x="9330" y="270588"/>
                  </a:lnTo>
                </a:path>
              </a:pathLst>
            </a:custGeom>
            <a:ln w="254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4" name="Picture 2" descr="Button-Close icon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16416" y="260648"/>
            <a:ext cx="288032" cy="288032"/>
          </a:xfrm>
          <a:prstGeom prst="rect">
            <a:avLst/>
          </a:prstGeom>
          <a:noFill/>
        </p:spPr>
      </p:pic>
      <p:sp>
        <p:nvSpPr>
          <p:cNvPr id="85" name="TextBox 84"/>
          <p:cNvSpPr txBox="1"/>
          <p:nvPr/>
        </p:nvSpPr>
        <p:spPr>
          <a:xfrm>
            <a:off x="683568" y="548680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Высотой треугольника называется перпендикуляр, проведенный из вершины треугольника к прямой, содержащей противоположную сторону.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930</Words>
  <Application>Microsoft Office PowerPoint</Application>
  <PresentationFormat>Экран (4:3)</PresentationFormat>
  <Paragraphs>446</Paragraphs>
  <Slides>24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Формула</vt:lpstr>
      <vt:lpstr>Средняя линия треугольника</vt:lpstr>
      <vt:lpstr>Слайд 2</vt:lpstr>
      <vt:lpstr>Повторение </vt:lpstr>
      <vt:lpstr>Проверка домашнего задания</vt:lpstr>
      <vt:lpstr>Слайд 5</vt:lpstr>
      <vt:lpstr>Слайд 6</vt:lpstr>
      <vt:lpstr>Слайд 7</vt:lpstr>
      <vt:lpstr>Слайд 8</vt:lpstr>
      <vt:lpstr>Слайд 9</vt:lpstr>
      <vt:lpstr>Слайд 10</vt:lpstr>
      <vt:lpstr>Средняя линия треугольника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Отрезок MN средняя линия FBC. Площадь MBN равна 5. Найти площадь FBC.</vt:lpstr>
      <vt:lpstr>В треугольнике, периметр которого равен 70 см, провели средние линии. Чему равен периметр полученного треугольника?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</dc:creator>
  <cp:lastModifiedBy>serg</cp:lastModifiedBy>
  <cp:revision>57</cp:revision>
  <dcterms:created xsi:type="dcterms:W3CDTF">2013-12-08T10:38:09Z</dcterms:created>
  <dcterms:modified xsi:type="dcterms:W3CDTF">2017-11-17T15:20:36Z</dcterms:modified>
</cp:coreProperties>
</file>