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67" r:id="rId4"/>
    <p:sldId id="258" r:id="rId5"/>
    <p:sldId id="270" r:id="rId6"/>
    <p:sldId id="262" r:id="rId7"/>
    <p:sldId id="279" r:id="rId8"/>
    <p:sldId id="280" r:id="rId9"/>
    <p:sldId id="28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A4D76B"/>
    <a:srgbClr val="0099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0F3C9-2581-4F0D-93C4-B63513AE9B6A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5BBA7-B3E7-424E-86AE-256727E44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A5BBA7-B3E7-424E-86AE-256727E4480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A5BBA7-B3E7-424E-86AE-256727E4480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0B4CF-C154-4F78-B3B9-DAFBF9137A8C}" type="datetimeFigureOut">
              <a:rPr lang="ru-RU" smtClean="0"/>
              <a:pPr/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CE0EF-7822-41C6-8703-B7503E15B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Трапеция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26064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«Гимназия № 1»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6165304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Пермь,  апрель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494116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Медведева Людмила Петровна, учитель математики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67544" y="692696"/>
            <a:ext cx="2077294" cy="2109362"/>
            <a:chOff x="1773499" y="1689317"/>
            <a:chExt cx="4327539" cy="4394341"/>
          </a:xfrm>
        </p:grpSpPr>
        <p:sp>
          <p:nvSpPr>
            <p:cNvPr id="14" name="Трапеция 13"/>
            <p:cNvSpPr/>
            <p:nvPr/>
          </p:nvSpPr>
          <p:spPr>
            <a:xfrm>
              <a:off x="2196128" y="1948310"/>
              <a:ext cx="3528000" cy="3168000"/>
            </a:xfrm>
            <a:prstGeom prst="trapezoid">
              <a:avLst/>
            </a:prstGeom>
            <a:gradFill>
              <a:gsLst>
                <a:gs pos="0">
                  <a:srgbClr val="CC33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 rot="1799503">
              <a:off x="2266156" y="1967340"/>
              <a:ext cx="3834882" cy="2901820"/>
            </a:xfrm>
            <a:custGeom>
              <a:avLst/>
              <a:gdLst>
                <a:gd name="connsiteX0" fmla="*/ 0 w 3834882"/>
                <a:gd name="connsiteY0" fmla="*/ 2901820 h 2901820"/>
                <a:gd name="connsiteX1" fmla="*/ 2883159 w 3834882"/>
                <a:gd name="connsiteY1" fmla="*/ 0 h 2901820"/>
                <a:gd name="connsiteX2" fmla="*/ 3834882 w 3834882"/>
                <a:gd name="connsiteY2" fmla="*/ 2901820 h 2901820"/>
                <a:gd name="connsiteX3" fmla="*/ 0 w 3834882"/>
                <a:gd name="connsiteY3" fmla="*/ 2901820 h 290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4882" h="2901820">
                  <a:moveTo>
                    <a:pt x="0" y="2901820"/>
                  </a:moveTo>
                  <a:lnTo>
                    <a:pt x="2883159" y="0"/>
                  </a:lnTo>
                  <a:lnTo>
                    <a:pt x="3834882" y="2901820"/>
                  </a:lnTo>
                  <a:lnTo>
                    <a:pt x="0" y="290182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773499" y="1689317"/>
              <a:ext cx="4320000" cy="4320000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 rot="5460000">
              <a:off x="2507881" y="2408392"/>
              <a:ext cx="3834882" cy="2901820"/>
            </a:xfrm>
            <a:custGeom>
              <a:avLst/>
              <a:gdLst>
                <a:gd name="connsiteX0" fmla="*/ 0 w 3834882"/>
                <a:gd name="connsiteY0" fmla="*/ 2901820 h 2901820"/>
                <a:gd name="connsiteX1" fmla="*/ 2883159 w 3834882"/>
                <a:gd name="connsiteY1" fmla="*/ 0 h 2901820"/>
                <a:gd name="connsiteX2" fmla="*/ 3834882 w 3834882"/>
                <a:gd name="connsiteY2" fmla="*/ 2901820 h 2901820"/>
                <a:gd name="connsiteX3" fmla="*/ 0 w 3834882"/>
                <a:gd name="connsiteY3" fmla="*/ 2901820 h 290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4882" h="2901820">
                  <a:moveTo>
                    <a:pt x="0" y="2901820"/>
                  </a:moveTo>
                  <a:lnTo>
                    <a:pt x="2883159" y="0"/>
                  </a:lnTo>
                  <a:lnTo>
                    <a:pt x="3834882" y="2901820"/>
                  </a:lnTo>
                  <a:lnTo>
                    <a:pt x="0" y="290182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 rot="8027343">
              <a:off x="2359614" y="2715307"/>
              <a:ext cx="3834882" cy="2901820"/>
            </a:xfrm>
            <a:custGeom>
              <a:avLst/>
              <a:gdLst>
                <a:gd name="connsiteX0" fmla="*/ 0 w 3834882"/>
                <a:gd name="connsiteY0" fmla="*/ 2901820 h 2901820"/>
                <a:gd name="connsiteX1" fmla="*/ 2883159 w 3834882"/>
                <a:gd name="connsiteY1" fmla="*/ 0 h 2901820"/>
                <a:gd name="connsiteX2" fmla="*/ 3834882 w 3834882"/>
                <a:gd name="connsiteY2" fmla="*/ 2901820 h 2901820"/>
                <a:gd name="connsiteX3" fmla="*/ 0 w 3834882"/>
                <a:gd name="connsiteY3" fmla="*/ 2901820 h 290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34882" h="2901820">
                  <a:moveTo>
                    <a:pt x="0" y="2901820"/>
                  </a:moveTo>
                  <a:lnTo>
                    <a:pt x="2883159" y="0"/>
                  </a:lnTo>
                  <a:lnTo>
                    <a:pt x="3834882" y="2901820"/>
                  </a:lnTo>
                  <a:lnTo>
                    <a:pt x="0" y="2901820"/>
                  </a:lnTo>
                  <a:close/>
                </a:path>
              </a:pathLst>
            </a:custGeom>
            <a:solidFill>
              <a:srgbClr val="00990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792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 трапеции боковые стороны равны 17 и 25 , а основания – 16 и 44 . Найдите площадь трапеции.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8024" y="45091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45091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835696" y="1628800"/>
            <a:ext cx="4968552" cy="3105636"/>
            <a:chOff x="1835696" y="1628800"/>
            <a:chExt cx="4968552" cy="3105636"/>
          </a:xfrm>
        </p:grpSpPr>
        <p:sp>
          <p:nvSpPr>
            <p:cNvPr id="6" name="Полилиния 5"/>
            <p:cNvSpPr/>
            <p:nvPr/>
          </p:nvSpPr>
          <p:spPr>
            <a:xfrm>
              <a:off x="2127380" y="1968759"/>
              <a:ext cx="4404049" cy="2565919"/>
            </a:xfrm>
            <a:custGeom>
              <a:avLst/>
              <a:gdLst>
                <a:gd name="connsiteX0" fmla="*/ 0 w 4404049"/>
                <a:gd name="connsiteY0" fmla="*/ 2556588 h 2565919"/>
                <a:gd name="connsiteX1" fmla="*/ 821093 w 4404049"/>
                <a:gd name="connsiteY1" fmla="*/ 0 h 2565919"/>
                <a:gd name="connsiteX2" fmla="*/ 2565918 w 4404049"/>
                <a:gd name="connsiteY2" fmla="*/ 18661 h 2565919"/>
                <a:gd name="connsiteX3" fmla="*/ 4404049 w 4404049"/>
                <a:gd name="connsiteY3" fmla="*/ 2565919 h 2565919"/>
                <a:gd name="connsiteX4" fmla="*/ 0 w 4404049"/>
                <a:gd name="connsiteY4" fmla="*/ 2556588 h 256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4049" h="2565919">
                  <a:moveTo>
                    <a:pt x="0" y="2556588"/>
                  </a:moveTo>
                  <a:lnTo>
                    <a:pt x="821093" y="0"/>
                  </a:lnTo>
                  <a:lnTo>
                    <a:pt x="2565918" y="18661"/>
                  </a:lnTo>
                  <a:lnTo>
                    <a:pt x="4404049" y="2565919"/>
                  </a:lnTo>
                  <a:lnTo>
                    <a:pt x="0" y="255658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6" y="43651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99792" y="16288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16216" y="429309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flipH="1">
              <a:off x="4644008" y="1691516"/>
              <a:ext cx="309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Полилиния 15"/>
          <p:cNvSpPr/>
          <p:nvPr/>
        </p:nvSpPr>
        <p:spPr>
          <a:xfrm>
            <a:off x="2095735" y="1960847"/>
            <a:ext cx="2631232" cy="2575249"/>
          </a:xfrm>
          <a:custGeom>
            <a:avLst/>
            <a:gdLst>
              <a:gd name="connsiteX0" fmla="*/ 0 w 2631232"/>
              <a:gd name="connsiteY0" fmla="*/ 2556587 h 2575249"/>
              <a:gd name="connsiteX1" fmla="*/ 839755 w 2631232"/>
              <a:gd name="connsiteY1" fmla="*/ 0 h 2575249"/>
              <a:gd name="connsiteX2" fmla="*/ 2631232 w 2631232"/>
              <a:gd name="connsiteY2" fmla="*/ 2575249 h 2575249"/>
              <a:gd name="connsiteX3" fmla="*/ 0 w 2631232"/>
              <a:gd name="connsiteY3" fmla="*/ 2556587 h 25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1232" h="2575249">
                <a:moveTo>
                  <a:pt x="0" y="2556587"/>
                </a:moveTo>
                <a:lnTo>
                  <a:pt x="839755" y="0"/>
                </a:lnTo>
                <a:lnTo>
                  <a:pt x="2631232" y="2575249"/>
                </a:lnTo>
                <a:lnTo>
                  <a:pt x="0" y="2556587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950500" y="1970178"/>
            <a:ext cx="1791477" cy="255600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925147" y="1970178"/>
            <a:ext cx="19674" cy="2548273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олилиния 23"/>
          <p:cNvSpPr/>
          <p:nvPr/>
        </p:nvSpPr>
        <p:spPr>
          <a:xfrm>
            <a:off x="2939143" y="4301412"/>
            <a:ext cx="205273" cy="242596"/>
          </a:xfrm>
          <a:custGeom>
            <a:avLst/>
            <a:gdLst>
              <a:gd name="connsiteX0" fmla="*/ 0 w 205273"/>
              <a:gd name="connsiteY0" fmla="*/ 0 h 242596"/>
              <a:gd name="connsiteX1" fmla="*/ 205273 w 205273"/>
              <a:gd name="connsiteY1" fmla="*/ 0 h 242596"/>
              <a:gd name="connsiteX2" fmla="*/ 205273 w 205273"/>
              <a:gd name="connsiteY2" fmla="*/ 242596 h 242596"/>
              <a:gd name="connsiteX3" fmla="*/ 205273 w 205273"/>
              <a:gd name="connsiteY3" fmla="*/ 242596 h 24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273" h="242596">
                <a:moveTo>
                  <a:pt x="0" y="0"/>
                </a:moveTo>
                <a:lnTo>
                  <a:pt x="205273" y="0"/>
                </a:lnTo>
                <a:lnTo>
                  <a:pt x="205273" y="242596"/>
                </a:lnTo>
                <a:lnTo>
                  <a:pt x="205273" y="242596"/>
                </a:lnTo>
              </a:path>
            </a:pathLst>
          </a:custGeom>
          <a:ln w="158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5733256"/>
            <a:ext cx="1944216" cy="576064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5733256"/>
            <a:ext cx="576064" cy="576064"/>
          </a:xfrm>
          <a:prstGeom prst="rect">
            <a:avLst/>
          </a:prstGeom>
          <a:solidFill>
            <a:srgbClr val="92D05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5733256"/>
            <a:ext cx="576064" cy="576064"/>
          </a:xfrm>
          <a:prstGeom prst="rect">
            <a:avLst/>
          </a:prstGeom>
          <a:solidFill>
            <a:srgbClr val="92D05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51920" y="5733256"/>
            <a:ext cx="576064" cy="576064"/>
          </a:xfrm>
          <a:prstGeom prst="rect">
            <a:avLst/>
          </a:prstGeom>
          <a:solidFill>
            <a:srgbClr val="92D05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72000" y="5733256"/>
            <a:ext cx="576064" cy="576064"/>
          </a:xfrm>
          <a:prstGeom prst="rect">
            <a:avLst/>
          </a:prstGeom>
          <a:solidFill>
            <a:srgbClr val="92D05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1520" y="188640"/>
            <a:ext cx="8640960" cy="1440160"/>
          </a:xfrm>
          <a:prstGeom prst="rect">
            <a:avLst/>
          </a:prstGeom>
          <a:solidFill>
            <a:srgbClr val="A4D76B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Проведите прямую через точку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параллельную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прямой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(Почему это можно сделать?)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188640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Вычислите площадь трапеции по формуле.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1520" y="188640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АВК 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айдите  длину высоты 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1520" y="188640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Чему равны стороны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АВК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 animBg="1"/>
      <p:bldP spid="24" grpId="0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трапеции длины оснований равны 5 и 15 , а длины диагоналей – 12 и 16 . Найдите площадь трапеции.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96336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1187624" y="2276872"/>
            <a:ext cx="4896544" cy="3249652"/>
            <a:chOff x="1835696" y="1628800"/>
            <a:chExt cx="4896544" cy="3249652"/>
          </a:xfrm>
        </p:grpSpPr>
        <p:sp>
          <p:nvSpPr>
            <p:cNvPr id="6" name="Полилиния 5"/>
            <p:cNvSpPr/>
            <p:nvPr/>
          </p:nvSpPr>
          <p:spPr>
            <a:xfrm>
              <a:off x="2127380" y="1968759"/>
              <a:ext cx="4404049" cy="2565919"/>
            </a:xfrm>
            <a:custGeom>
              <a:avLst/>
              <a:gdLst>
                <a:gd name="connsiteX0" fmla="*/ 0 w 4404049"/>
                <a:gd name="connsiteY0" fmla="*/ 2556588 h 2565919"/>
                <a:gd name="connsiteX1" fmla="*/ 821093 w 4404049"/>
                <a:gd name="connsiteY1" fmla="*/ 0 h 2565919"/>
                <a:gd name="connsiteX2" fmla="*/ 2565918 w 4404049"/>
                <a:gd name="connsiteY2" fmla="*/ 18661 h 2565919"/>
                <a:gd name="connsiteX3" fmla="*/ 4404049 w 4404049"/>
                <a:gd name="connsiteY3" fmla="*/ 2565919 h 2565919"/>
                <a:gd name="connsiteX4" fmla="*/ 0 w 4404049"/>
                <a:gd name="connsiteY4" fmla="*/ 2556588 h 2565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4049" h="2565919">
                  <a:moveTo>
                    <a:pt x="0" y="2556588"/>
                  </a:moveTo>
                  <a:lnTo>
                    <a:pt x="821093" y="0"/>
                  </a:lnTo>
                  <a:lnTo>
                    <a:pt x="2565918" y="18661"/>
                  </a:lnTo>
                  <a:lnTo>
                    <a:pt x="4404049" y="2565919"/>
                  </a:lnTo>
                  <a:lnTo>
                    <a:pt x="0" y="255658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6" y="43651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99792" y="16288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44208" y="450912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flipH="1">
              <a:off x="4644008" y="1691516"/>
              <a:ext cx="309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5" name="Прямая соединительная линия 14"/>
          <p:cNvCxnSpPr>
            <a:stCxn id="6" idx="1"/>
            <a:endCxn id="6" idx="3"/>
          </p:cNvCxnSpPr>
          <p:nvPr/>
        </p:nvCxnSpPr>
        <p:spPr>
          <a:xfrm>
            <a:off x="2300401" y="2616831"/>
            <a:ext cx="3582956" cy="2565919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7" idx="3"/>
          </p:cNvCxnSpPr>
          <p:nvPr/>
        </p:nvCxnSpPr>
        <p:spPr>
          <a:xfrm flipH="1">
            <a:off x="1475656" y="2636912"/>
            <a:ext cx="2566936" cy="2520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6" idx="3"/>
          </p:cNvCxnSpPr>
          <p:nvPr/>
        </p:nvCxnSpPr>
        <p:spPr>
          <a:xfrm>
            <a:off x="5883357" y="5182750"/>
            <a:ext cx="2937115" cy="37119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057395" y="2636912"/>
            <a:ext cx="3582956" cy="2565919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олилиния 23"/>
          <p:cNvSpPr/>
          <p:nvPr/>
        </p:nvSpPr>
        <p:spPr>
          <a:xfrm>
            <a:off x="2314593" y="2628810"/>
            <a:ext cx="3601617" cy="2575249"/>
          </a:xfrm>
          <a:custGeom>
            <a:avLst/>
            <a:gdLst>
              <a:gd name="connsiteX0" fmla="*/ 0 w 3601617"/>
              <a:gd name="connsiteY0" fmla="*/ 0 h 2575249"/>
              <a:gd name="connsiteX1" fmla="*/ 1763486 w 3601617"/>
              <a:gd name="connsiteY1" fmla="*/ 18661 h 2575249"/>
              <a:gd name="connsiteX2" fmla="*/ 3601617 w 3601617"/>
              <a:gd name="connsiteY2" fmla="*/ 2575249 h 2575249"/>
              <a:gd name="connsiteX3" fmla="*/ 0 w 3601617"/>
              <a:gd name="connsiteY3" fmla="*/ 0 h 25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1617" h="2575249">
                <a:moveTo>
                  <a:pt x="0" y="0"/>
                </a:moveTo>
                <a:lnTo>
                  <a:pt x="1763486" y="18661"/>
                </a:lnTo>
                <a:lnTo>
                  <a:pt x="3601617" y="2575249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10800000">
            <a:off x="4067944" y="2627581"/>
            <a:ext cx="3601617" cy="2575249"/>
          </a:xfrm>
          <a:custGeom>
            <a:avLst/>
            <a:gdLst>
              <a:gd name="connsiteX0" fmla="*/ 0 w 3601617"/>
              <a:gd name="connsiteY0" fmla="*/ 0 h 2575249"/>
              <a:gd name="connsiteX1" fmla="*/ 1763486 w 3601617"/>
              <a:gd name="connsiteY1" fmla="*/ 18661 h 2575249"/>
              <a:gd name="connsiteX2" fmla="*/ 3601617 w 3601617"/>
              <a:gd name="connsiteY2" fmla="*/ 2575249 h 2575249"/>
              <a:gd name="connsiteX3" fmla="*/ 0 w 3601617"/>
              <a:gd name="connsiteY3" fmla="*/ 0 h 25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1617" h="2575249">
                <a:moveTo>
                  <a:pt x="0" y="0"/>
                </a:moveTo>
                <a:lnTo>
                  <a:pt x="1763486" y="18661"/>
                </a:lnTo>
                <a:lnTo>
                  <a:pt x="3601617" y="2575249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1475656" y="2629675"/>
            <a:ext cx="6186196" cy="2584580"/>
          </a:xfrm>
          <a:custGeom>
            <a:avLst/>
            <a:gdLst>
              <a:gd name="connsiteX0" fmla="*/ 0 w 6186196"/>
              <a:gd name="connsiteY0" fmla="*/ 2528596 h 2584580"/>
              <a:gd name="connsiteX1" fmla="*/ 2584580 w 6186196"/>
              <a:gd name="connsiteY1" fmla="*/ 0 h 2584580"/>
              <a:gd name="connsiteX2" fmla="*/ 6186196 w 6186196"/>
              <a:gd name="connsiteY2" fmla="*/ 2584580 h 2584580"/>
              <a:gd name="connsiteX3" fmla="*/ 0 w 6186196"/>
              <a:gd name="connsiteY3" fmla="*/ 2528596 h 258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6196" h="2584580">
                <a:moveTo>
                  <a:pt x="0" y="2528596"/>
                </a:moveTo>
                <a:lnTo>
                  <a:pt x="2584580" y="0"/>
                </a:lnTo>
                <a:lnTo>
                  <a:pt x="6186196" y="2584580"/>
                </a:lnTo>
                <a:lnTo>
                  <a:pt x="0" y="2528596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469983" y="2591273"/>
            <a:ext cx="2584579" cy="2565919"/>
          </a:xfrm>
          <a:custGeom>
            <a:avLst/>
            <a:gdLst>
              <a:gd name="connsiteX0" fmla="*/ 0 w 2584579"/>
              <a:gd name="connsiteY0" fmla="*/ 2565919 h 2565919"/>
              <a:gd name="connsiteX1" fmla="*/ 830424 w 2584579"/>
              <a:gd name="connsiteY1" fmla="*/ 0 h 2565919"/>
              <a:gd name="connsiteX2" fmla="*/ 2584579 w 2584579"/>
              <a:gd name="connsiteY2" fmla="*/ 27992 h 2565919"/>
              <a:gd name="connsiteX3" fmla="*/ 0 w 2584579"/>
              <a:gd name="connsiteY3" fmla="*/ 2565919 h 256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4579" h="2565919">
                <a:moveTo>
                  <a:pt x="0" y="2565919"/>
                </a:moveTo>
                <a:lnTo>
                  <a:pt x="830424" y="0"/>
                </a:lnTo>
                <a:lnTo>
                  <a:pt x="2584579" y="27992"/>
                </a:lnTo>
                <a:lnTo>
                  <a:pt x="0" y="2565919"/>
                </a:lnTo>
                <a:close/>
              </a:path>
            </a:pathLst>
          </a:cu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4054562" y="2627581"/>
            <a:ext cx="1836000" cy="2556000"/>
          </a:xfrm>
          <a:prstGeom prst="line">
            <a:avLst/>
          </a:prstGeom>
          <a:ln w="25400">
            <a:solidFill>
              <a:srgbClr val="00206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51520" y="5733256"/>
            <a:ext cx="1944216" cy="576064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99926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55843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11760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1520" y="147265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площадь трапеции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равна площади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АСК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2189" y="179309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площади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АВС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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ВС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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СК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равны?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1520" y="160647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Докажите, что четырёхугольник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ВСК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является параллелограммом.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8880" y="154544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  сторону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Через точку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проведите прямую,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параллельную диагонали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xit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1" grpId="0"/>
      <p:bldP spid="24" grpId="0" animBg="1"/>
      <p:bldP spid="24" grpId="1" animBg="1"/>
      <p:bldP spid="26" grpId="0" animBg="1"/>
      <p:bldP spid="27" grpId="0" animBg="1"/>
      <p:bldP spid="21" grpId="0" animBg="1"/>
      <p:bldP spid="21" grpId="1" animBg="1"/>
      <p:bldP spid="32" grpId="0" animBg="1"/>
      <p:bldP spid="32" grpId="1" animBg="1"/>
      <p:bldP spid="33" grpId="1" animBg="1"/>
      <p:bldP spid="33" grpId="2" animBg="1"/>
      <p:bldP spid="34" grpId="0" animBg="1"/>
      <p:bldP spid="34" grpId="1" animBg="1"/>
      <p:bldP spid="35" grpId="0" animBg="1"/>
      <p:bldP spid="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568952" cy="936000"/>
          </a:xfrm>
        </p:spPr>
        <p:txBody>
          <a:bodyPr>
            <a:noAutofit/>
          </a:bodyPr>
          <a:lstStyle/>
          <a:p>
            <a:pPr lvl="0"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Углы при одном из оснований трапеции равны 77° и 13°, а отрезки, соединяющие середины противоположных сторон трапеции, равны 11 и 10. Найдите основания трапеции.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56176" y="213285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516216" y="2924944"/>
            <a:ext cx="32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16824" y="4797152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48472" y="285293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2128" y="465313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ый треугольник 16"/>
          <p:cNvSpPr>
            <a:spLocks noChangeAspect="1"/>
          </p:cNvSpPr>
          <p:nvPr/>
        </p:nvSpPr>
        <p:spPr>
          <a:xfrm rot="9120000">
            <a:off x="4724497" y="2705442"/>
            <a:ext cx="1663888" cy="900000"/>
          </a:xfrm>
          <a:prstGeom prst="rtTriangle">
            <a:avLst/>
          </a:prstGeom>
          <a:solidFill>
            <a:srgbClr val="FFC000"/>
          </a:solidFill>
          <a:ln w="222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475656" y="3140968"/>
            <a:ext cx="5943600" cy="1735494"/>
          </a:xfrm>
          <a:custGeom>
            <a:avLst/>
            <a:gdLst>
              <a:gd name="connsiteX0" fmla="*/ 0 w 5943600"/>
              <a:gd name="connsiteY0" fmla="*/ 1735494 h 1735494"/>
              <a:gd name="connsiteX1" fmla="*/ 3144417 w 5943600"/>
              <a:gd name="connsiteY1" fmla="*/ 0 h 1735494"/>
              <a:gd name="connsiteX2" fmla="*/ 5019870 w 5943600"/>
              <a:gd name="connsiteY2" fmla="*/ 18661 h 1735494"/>
              <a:gd name="connsiteX3" fmla="*/ 5943600 w 5943600"/>
              <a:gd name="connsiteY3" fmla="*/ 1726163 h 1735494"/>
              <a:gd name="connsiteX4" fmla="*/ 0 w 5943600"/>
              <a:gd name="connsiteY4" fmla="*/ 1735494 h 1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1735494">
                <a:moveTo>
                  <a:pt x="0" y="1735494"/>
                </a:moveTo>
                <a:lnTo>
                  <a:pt x="3144417" y="0"/>
                </a:lnTo>
                <a:lnTo>
                  <a:pt x="5019870" y="18661"/>
                </a:lnTo>
                <a:lnTo>
                  <a:pt x="5943600" y="1726163"/>
                </a:lnTo>
                <a:lnTo>
                  <a:pt x="0" y="173549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842589" y="2308191"/>
            <a:ext cx="2304256" cy="125549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5958814" y="2132856"/>
            <a:ext cx="720080" cy="1368152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7" idx="5"/>
          </p:cNvCxnSpPr>
          <p:nvPr/>
        </p:nvCxnSpPr>
        <p:spPr>
          <a:xfrm flipH="1">
            <a:off x="4418653" y="3155441"/>
            <a:ext cx="1137788" cy="1728000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7020272" y="364502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15816" y="3563724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278092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494116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275856" y="3873019"/>
            <a:ext cx="3600000" cy="0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4427130" y="2367542"/>
            <a:ext cx="1651758" cy="2501618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076056" y="3861048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4641368" y="2214195"/>
            <a:ext cx="1872000" cy="1872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3286598" y="2064899"/>
            <a:ext cx="3600000" cy="3600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466325" y="1888839"/>
            <a:ext cx="5976000" cy="5976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51520" y="5733256"/>
            <a:ext cx="1944216" cy="576064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51520" y="260648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Чему равна средняя линия трапеции?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51520" y="260648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Будут ли точки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P,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лежать на одной прямой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51520" y="260648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 боковые стороны трапеции до пересечения. Каким будет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ALD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411760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179845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947930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716016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1520" y="244626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можно сказать про длины отрезков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FL, FB, FC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Чем является точка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8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" presetClass="exit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xit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 animBg="1"/>
      <p:bldP spid="21" grpId="0" animBg="1"/>
      <p:bldP spid="20" grpId="0"/>
      <p:bldP spid="22" grpId="0"/>
      <p:bldP spid="24" grpId="0"/>
      <p:bldP spid="26" grpId="0"/>
      <p:bldP spid="33" grpId="0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7" grpId="0" animBg="1"/>
      <p:bldP spid="6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568952" cy="936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Углы при одном из оснований трапеции равны 77° и 13°, а отрезки, соединяющие середины противоположных сторон трапеции, равны 11 и 10. Найдите основания трапеции.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508104" y="4859868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516216" y="2924944"/>
            <a:ext cx="32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16824" y="4797152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48472" y="285293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52128" y="465313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1475656" y="3140968"/>
            <a:ext cx="5943600" cy="1735494"/>
          </a:xfrm>
          <a:custGeom>
            <a:avLst/>
            <a:gdLst>
              <a:gd name="connsiteX0" fmla="*/ 0 w 5943600"/>
              <a:gd name="connsiteY0" fmla="*/ 1735494 h 1735494"/>
              <a:gd name="connsiteX1" fmla="*/ 3144417 w 5943600"/>
              <a:gd name="connsiteY1" fmla="*/ 0 h 1735494"/>
              <a:gd name="connsiteX2" fmla="*/ 5019870 w 5943600"/>
              <a:gd name="connsiteY2" fmla="*/ 18661 h 1735494"/>
              <a:gd name="connsiteX3" fmla="*/ 5943600 w 5943600"/>
              <a:gd name="connsiteY3" fmla="*/ 1726163 h 1735494"/>
              <a:gd name="connsiteX4" fmla="*/ 0 w 5943600"/>
              <a:gd name="connsiteY4" fmla="*/ 1735494 h 1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1735494">
                <a:moveTo>
                  <a:pt x="0" y="1735494"/>
                </a:moveTo>
                <a:lnTo>
                  <a:pt x="3144417" y="0"/>
                </a:lnTo>
                <a:lnTo>
                  <a:pt x="5019870" y="18661"/>
                </a:lnTo>
                <a:lnTo>
                  <a:pt x="5943600" y="1726163"/>
                </a:lnTo>
                <a:lnTo>
                  <a:pt x="0" y="173549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>
            <a:stCxn id="21" idx="1"/>
          </p:cNvCxnSpPr>
          <p:nvPr/>
        </p:nvCxnSpPr>
        <p:spPr>
          <a:xfrm>
            <a:off x="4620072" y="3140968"/>
            <a:ext cx="888032" cy="1728192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1484987" y="3159999"/>
            <a:ext cx="4032000" cy="1728000"/>
          </a:xfrm>
          <a:custGeom>
            <a:avLst/>
            <a:gdLst>
              <a:gd name="connsiteX0" fmla="*/ 0 w 4049485"/>
              <a:gd name="connsiteY0" fmla="*/ 1744825 h 1772816"/>
              <a:gd name="connsiteX1" fmla="*/ 3153747 w 4049485"/>
              <a:gd name="connsiteY1" fmla="*/ 0 h 1772816"/>
              <a:gd name="connsiteX2" fmla="*/ 4049485 w 4049485"/>
              <a:gd name="connsiteY2" fmla="*/ 1772816 h 1772816"/>
              <a:gd name="connsiteX3" fmla="*/ 0 w 4049485"/>
              <a:gd name="connsiteY3" fmla="*/ 1744825 h 177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5" h="1772816">
                <a:moveTo>
                  <a:pt x="0" y="1744825"/>
                </a:moveTo>
                <a:lnTo>
                  <a:pt x="3153747" y="0"/>
                </a:lnTo>
                <a:lnTo>
                  <a:pt x="4049485" y="1772816"/>
                </a:lnTo>
                <a:lnTo>
                  <a:pt x="0" y="1744825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169164" y="3933056"/>
            <a:ext cx="3744000" cy="0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427984" y="3140968"/>
            <a:ext cx="1152128" cy="1728192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915816" y="3563724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364502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92080" y="278092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139952" y="494116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76056" y="386104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35896" y="3933056"/>
            <a:ext cx="2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1520" y="5733256"/>
            <a:ext cx="1944216" cy="576064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90662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70582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50502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30422" y="5733256"/>
            <a:ext cx="576064" cy="576064"/>
          </a:xfrm>
          <a:prstGeom prst="rect">
            <a:avLst/>
          </a:prstGeom>
          <a:solidFill>
            <a:srgbClr val="A4D76B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5498" y="404664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Чему равна средняя линия трапеции?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48880" y="392693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прямая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проходит через точку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404664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Проведите  через точку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прямую,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параллельную прямой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 будет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АВР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1520" y="404664"/>
            <a:ext cx="864096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Проведите через точку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прямую, параллельную прямой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FK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4427984" y="3140968"/>
            <a:ext cx="1152128" cy="1728192"/>
          </a:xfrm>
          <a:prstGeom prst="line">
            <a:avLst/>
          </a:prstGeom>
          <a:ln w="25400">
            <a:solidFill>
              <a:srgbClr val="00206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10243 -4.07407E-6 " pathEditMode="relative" ptsTypes="AA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10243 -4.07407E-6 " pathEditMode="relative" ptsTypes="AA">
                                      <p:cBhvr>
                                        <p:cTn id="7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xit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0" grpId="1"/>
      <p:bldP spid="11" grpId="0"/>
      <p:bldP spid="12" grpId="0"/>
      <p:bldP spid="13" grpId="0"/>
      <p:bldP spid="14" grpId="0"/>
      <p:bldP spid="21" grpId="0" animBg="1"/>
      <p:bldP spid="18" grpId="0" animBg="1"/>
      <p:bldP spid="26" grpId="0"/>
      <p:bldP spid="27" grpId="0"/>
      <p:bldP spid="28" grpId="0"/>
      <p:bldP spid="29" grpId="0"/>
      <p:bldP spid="30" grpId="0"/>
      <p:bldP spid="31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2628000"/>
          </a:xfrm>
        </p:spPr>
        <p:txBody>
          <a:bodyPr>
            <a:noAutofit/>
          </a:bodyPr>
          <a:lstStyle/>
          <a:p>
            <a:pPr lv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трапеции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диагонали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AC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BD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пересекаются под прямым углом. Известно, что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BAC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CDB.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а) Докажите, что около трапеции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можно описать окружность.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б) Найдите площадь треугольника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AKD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если площадь трапеции равна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а продолжения боковых сторон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DC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пересекаются в точке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 углом 30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рапеция 2"/>
          <p:cNvSpPr/>
          <p:nvPr/>
        </p:nvSpPr>
        <p:spPr>
          <a:xfrm>
            <a:off x="3059832" y="1647462"/>
            <a:ext cx="3528392" cy="2699976"/>
          </a:xfrm>
          <a:prstGeom prst="trapezoid">
            <a:avLst>
              <a:gd name="adj" fmla="val 3562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635896" y="141277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42210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13407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41490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843808" y="1484784"/>
            <a:ext cx="3960000" cy="3960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042590" y="1656792"/>
            <a:ext cx="2556000" cy="2700000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3059832" y="1656793"/>
            <a:ext cx="2573626" cy="2700000"/>
          </a:xfrm>
          <a:prstGeom prst="line">
            <a:avLst/>
          </a:prstGeom>
          <a:ln w="254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23928" y="17728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36096" y="17728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4168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3968" y="16288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16288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2160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  <p:bldP spid="16" grpId="0"/>
      <p:bldP spid="18" grpId="0"/>
      <p:bldP spid="19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 22"/>
          <p:cNvSpPr/>
          <p:nvPr/>
        </p:nvSpPr>
        <p:spPr>
          <a:xfrm>
            <a:off x="3133725" y="1152525"/>
            <a:ext cx="3543300" cy="4914900"/>
          </a:xfrm>
          <a:custGeom>
            <a:avLst/>
            <a:gdLst>
              <a:gd name="connsiteX0" fmla="*/ 0 w 3543300"/>
              <a:gd name="connsiteY0" fmla="*/ 4914900 h 4914900"/>
              <a:gd name="connsiteX1" fmla="*/ 1771650 w 3543300"/>
              <a:gd name="connsiteY1" fmla="*/ 0 h 4914900"/>
              <a:gd name="connsiteX2" fmla="*/ 3543300 w 3543300"/>
              <a:gd name="connsiteY2" fmla="*/ 4914900 h 4914900"/>
              <a:gd name="connsiteX3" fmla="*/ 0 w 3543300"/>
              <a:gd name="connsiteY3" fmla="*/ 4914900 h 491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4914900">
                <a:moveTo>
                  <a:pt x="0" y="4914900"/>
                </a:moveTo>
                <a:lnTo>
                  <a:pt x="1771650" y="0"/>
                </a:lnTo>
                <a:lnTo>
                  <a:pt x="3543300" y="4914900"/>
                </a:lnTo>
                <a:lnTo>
                  <a:pt x="0" y="4914900"/>
                </a:lnTo>
                <a:close/>
              </a:path>
            </a:pathLst>
          </a:custGeom>
          <a:solidFill>
            <a:srgbClr val="FF99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рапеция 2"/>
          <p:cNvSpPr/>
          <p:nvPr/>
        </p:nvSpPr>
        <p:spPr>
          <a:xfrm>
            <a:off x="3131840" y="3356992"/>
            <a:ext cx="3528392" cy="2699976"/>
          </a:xfrm>
          <a:prstGeom prst="trapezoid">
            <a:avLst>
              <a:gd name="adj" fmla="val 3562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851920" y="29249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59492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292494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58772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9807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950940" y="3188079"/>
            <a:ext cx="3960000" cy="39600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stCxn id="3" idx="1"/>
          </p:cNvCxnSpPr>
          <p:nvPr/>
        </p:nvCxnSpPr>
        <p:spPr>
          <a:xfrm flipV="1">
            <a:off x="3612800" y="1052736"/>
            <a:ext cx="1319240" cy="365424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4860032" y="1052736"/>
            <a:ext cx="1280758" cy="3546232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7" idx="1"/>
          </p:cNvCxnSpPr>
          <p:nvPr/>
        </p:nvCxnSpPr>
        <p:spPr>
          <a:xfrm>
            <a:off x="4139952" y="3356992"/>
            <a:ext cx="2520280" cy="2704946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5" idx="3"/>
          </p:cNvCxnSpPr>
          <p:nvPr/>
        </p:nvCxnSpPr>
        <p:spPr>
          <a:xfrm flipH="1">
            <a:off x="3131840" y="3356992"/>
            <a:ext cx="2520000" cy="2700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9" grpId="0"/>
      <p:bldP spid="10" grpId="0" animBg="1"/>
      <p:bldP spid="10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620688"/>
            <a:ext cx="3960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около трапеции можно описать окружность, то данная трапеция является равнобокой. 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AKD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равнобедренный, 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равнобедренный, 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 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=75 (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= 30).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520" y="2780928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3"/>
              <a:tabLst>
                <a:tab pos="2698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ВСР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прямоугольный и      равнобедренный, </a:t>
            </a:r>
          </a:p>
          <a:p>
            <a:pPr marL="342900" indent="-342900">
              <a:tabLst>
                <a:tab pos="2698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     6 =  8 = 45.</a:t>
            </a:r>
          </a:p>
          <a:p>
            <a:pPr marL="342900" indent="-342900">
              <a:tabLst>
                <a:tab pos="2698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4.   3 = 180 -  6 -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 = 60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843808" y="980728"/>
            <a:ext cx="4104456" cy="5337884"/>
            <a:chOff x="2843808" y="980728"/>
            <a:chExt cx="4104456" cy="5337884"/>
          </a:xfrm>
        </p:grpSpPr>
        <p:sp>
          <p:nvSpPr>
            <p:cNvPr id="23" name="Полилиния 22"/>
            <p:cNvSpPr/>
            <p:nvPr/>
          </p:nvSpPr>
          <p:spPr>
            <a:xfrm>
              <a:off x="3133725" y="1152525"/>
              <a:ext cx="3543300" cy="4914900"/>
            </a:xfrm>
            <a:custGeom>
              <a:avLst/>
              <a:gdLst>
                <a:gd name="connsiteX0" fmla="*/ 0 w 3543300"/>
                <a:gd name="connsiteY0" fmla="*/ 4914900 h 4914900"/>
                <a:gd name="connsiteX1" fmla="*/ 1771650 w 3543300"/>
                <a:gd name="connsiteY1" fmla="*/ 0 h 4914900"/>
                <a:gd name="connsiteX2" fmla="*/ 3543300 w 3543300"/>
                <a:gd name="connsiteY2" fmla="*/ 4914900 h 4914900"/>
                <a:gd name="connsiteX3" fmla="*/ 0 w 3543300"/>
                <a:gd name="connsiteY3" fmla="*/ 4914900 h 491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3300" h="4914900">
                  <a:moveTo>
                    <a:pt x="0" y="4914900"/>
                  </a:moveTo>
                  <a:lnTo>
                    <a:pt x="1771650" y="0"/>
                  </a:lnTo>
                  <a:lnTo>
                    <a:pt x="3543300" y="4914900"/>
                  </a:lnTo>
                  <a:lnTo>
                    <a:pt x="0" y="4914900"/>
                  </a:lnTo>
                  <a:close/>
                </a:path>
              </a:pathLst>
            </a:custGeom>
            <a:solidFill>
              <a:srgbClr val="FF99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Трапеция 2"/>
            <p:cNvSpPr/>
            <p:nvPr/>
          </p:nvSpPr>
          <p:spPr>
            <a:xfrm>
              <a:off x="3131840" y="3356992"/>
              <a:ext cx="3528392" cy="2699976"/>
            </a:xfrm>
            <a:prstGeom prst="trapezoid">
              <a:avLst>
                <a:gd name="adj" fmla="val 3562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851920" y="29249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43808" y="594928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652120" y="29249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660232" y="587727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4048" y="98072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Прямая соединительная линия 12"/>
            <p:cNvCxnSpPr>
              <a:stCxn id="3" idx="1"/>
            </p:cNvCxnSpPr>
            <p:nvPr/>
          </p:nvCxnSpPr>
          <p:spPr>
            <a:xfrm flipV="1">
              <a:off x="3612800" y="1052736"/>
              <a:ext cx="1319240" cy="3654244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 flipV="1">
              <a:off x="4860032" y="1052736"/>
              <a:ext cx="1280758" cy="354623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endCxn id="7" idx="1"/>
            </p:cNvCxnSpPr>
            <p:nvPr/>
          </p:nvCxnSpPr>
          <p:spPr>
            <a:xfrm>
              <a:off x="4139952" y="3356992"/>
              <a:ext cx="2520280" cy="2704946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5" idx="3"/>
            </p:cNvCxnSpPr>
            <p:nvPr/>
          </p:nvCxnSpPr>
          <p:spPr>
            <a:xfrm flipH="1">
              <a:off x="3131840" y="3356992"/>
              <a:ext cx="2520000" cy="270000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716016" y="42930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20072" y="328498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83968" y="328498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67944" y="3429000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347864" y="5301208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51520" y="4005064"/>
            <a:ext cx="29556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5. АВР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прямоугольный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: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 1 = 30  ВР: АР =1:2,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ВР = а, </a:t>
            </a: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1259632" y="4509120"/>
          <a:ext cx="1117600" cy="360362"/>
        </p:xfrm>
        <a:graphic>
          <a:graphicData uri="http://schemas.openxmlformats.org/presentationml/2006/ole">
            <p:oleObj spid="_x0000_s1026" name="Формула" r:id="rId3" imgW="761760" imgH="228600" progId="Equation.3">
              <p:embed/>
            </p:oleObj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796136" y="1052736"/>
            <a:ext cx="3131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/>
              <a:t>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APD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- равнобедренный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ВРС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 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DAP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(по двум углам), 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/>
        </p:nvGraphicFramePr>
        <p:xfrm>
          <a:off x="6012160" y="2204864"/>
          <a:ext cx="2376264" cy="576064"/>
        </p:xfrm>
        <a:graphic>
          <a:graphicData uri="http://schemas.openxmlformats.org/presentationml/2006/ole">
            <p:oleObj spid="_x0000_s1027" name="Формула" r:id="rId4" imgW="1396800" imgH="419040" progId="Equation.3">
              <p:embed/>
            </p:oleObj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6588224" y="2924944"/>
          <a:ext cx="2376264" cy="1872208"/>
        </p:xfrm>
        <a:graphic>
          <a:graphicData uri="http://schemas.openxmlformats.org/presentationml/2006/ole">
            <p:oleObj spid="_x0000_s1028" name="Формула" r:id="rId5" imgW="1282680" imgH="1079280" progId="Equation.3">
              <p:embed/>
            </p:oleObj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7380312" y="4941168"/>
          <a:ext cx="1512168" cy="1008112"/>
        </p:xfrm>
        <a:graphic>
          <a:graphicData uri="http://schemas.openxmlformats.org/presentationml/2006/ole">
            <p:oleObj spid="_x0000_s1029" name="Формула" r:id="rId6" imgW="990360" imgH="634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7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507</Words>
  <Application>Microsoft Office PowerPoint</Application>
  <PresentationFormat>Экран (4:3)</PresentationFormat>
  <Paragraphs>125</Paragraphs>
  <Slides>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Формула</vt:lpstr>
      <vt:lpstr>Трапеция</vt:lpstr>
      <vt:lpstr>В трапеции боковые стороны равны 17 и 25 , а основания – 16 и 44 . Найдите площадь трапеции. </vt:lpstr>
      <vt:lpstr>В трапеции длины оснований равны 5 и 15 , а длины диагоналей – 12 и 16 . Найдите площадь трапеции.</vt:lpstr>
      <vt:lpstr>Углы при одном из оснований трапеции равны 77° и 13°, а отрезки, соединяющие середины противоположных сторон трапеции, равны 11 и 10. Найдите основания трапеции. </vt:lpstr>
      <vt:lpstr>Углы при одном из оснований трапеции равны 77° и 13°, а отрезки, соединяющие середины противоположных сторон трапеции, равны 11 и 10. Найдите основания трапеции. </vt:lpstr>
      <vt:lpstr> В трапеции ABCD диагонали AC и BD пересекаются под прямым углом. Известно, что BAC =  CDB. а) Докажите, что около трапеции ABCD можно описать окружность.  б) Найдите площадь треугольника AKD, если площадь трапеции равна S, а продолжения боковых сторон AB и DC пересекаются в точке K под углом 30. 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Трапеция</dc:title>
  <dc:creator>serg</dc:creator>
  <cp:lastModifiedBy>serg</cp:lastModifiedBy>
  <cp:revision>21</cp:revision>
  <dcterms:created xsi:type="dcterms:W3CDTF">2015-04-12T05:17:46Z</dcterms:created>
  <dcterms:modified xsi:type="dcterms:W3CDTF">2017-11-18T03:13:22Z</dcterms:modified>
</cp:coreProperties>
</file>