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B5439-7F1E-42C3-9264-0949C3222CDC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39917-BBC1-4721-A87C-DBCDD645DC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B5439-7F1E-42C3-9264-0949C3222CDC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39917-BBC1-4721-A87C-DBCDD645DC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B5439-7F1E-42C3-9264-0949C3222CDC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39917-BBC1-4721-A87C-DBCDD645DC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B5439-7F1E-42C3-9264-0949C3222CDC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39917-BBC1-4721-A87C-DBCDD645DC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B5439-7F1E-42C3-9264-0949C3222CDC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39917-BBC1-4721-A87C-DBCDD645DC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B5439-7F1E-42C3-9264-0949C3222CDC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39917-BBC1-4721-A87C-DBCDD645DC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B5439-7F1E-42C3-9264-0949C3222CDC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39917-BBC1-4721-A87C-DBCDD645DC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B5439-7F1E-42C3-9264-0949C3222CDC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39917-BBC1-4721-A87C-DBCDD645DC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B5439-7F1E-42C3-9264-0949C3222CDC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39917-BBC1-4721-A87C-DBCDD645DC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B5439-7F1E-42C3-9264-0949C3222CDC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39917-BBC1-4721-A87C-DBCDD645DC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B5439-7F1E-42C3-9264-0949C3222CDC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39917-BBC1-4721-A87C-DBCDD645DC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5B5439-7F1E-42C3-9264-0949C3222CDC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B39917-BBC1-4721-A87C-DBCDD645DC4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7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1052736"/>
          </a:xfrm>
        </p:spPr>
        <p:txBody>
          <a:bodyPr>
            <a:normAutofit fontScale="90000"/>
          </a:bodyPr>
          <a:lstStyle/>
          <a:p>
            <a:pPr lvl="0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Дан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ромб 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Окружность, описанная около треугольника 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ABD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пересекает большую диагональ ромба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АС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точке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 Найдите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меньшую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диагональ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ромба,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если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pSp>
        <p:nvGrpSpPr>
          <p:cNvPr id="40" name="Группа 39"/>
          <p:cNvGrpSpPr/>
          <p:nvPr/>
        </p:nvGrpSpPr>
        <p:grpSpPr>
          <a:xfrm>
            <a:off x="2627784" y="2232035"/>
            <a:ext cx="6264696" cy="4293309"/>
            <a:chOff x="2123728" y="1965412"/>
            <a:chExt cx="6264696" cy="4293309"/>
          </a:xfrm>
        </p:grpSpPr>
        <p:sp>
          <p:nvSpPr>
            <p:cNvPr id="4" name="Параллелограмм 3"/>
            <p:cNvSpPr/>
            <p:nvPr/>
          </p:nvSpPr>
          <p:spPr>
            <a:xfrm>
              <a:off x="2483768" y="2348880"/>
              <a:ext cx="5544616" cy="2880320"/>
            </a:xfrm>
            <a:prstGeom prst="parallelogram">
              <a:avLst>
                <a:gd name="adj" fmla="val 71972"/>
              </a:avLst>
            </a:prstGeom>
            <a:solidFill>
              <a:srgbClr val="FFC000">
                <a:alpha val="46000"/>
              </a:srgb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Овал 5"/>
            <p:cNvSpPr/>
            <p:nvPr/>
          </p:nvSpPr>
          <p:spPr>
            <a:xfrm rot="21189072">
              <a:off x="2264997" y="2334721"/>
              <a:ext cx="3924000" cy="3924000"/>
            </a:xfrm>
            <a:prstGeom prst="ellipse">
              <a:avLst/>
            </a:prstGeom>
            <a:no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004048" y="3861048"/>
              <a:ext cx="3516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Times New Roman" pitchFamily="18" charset="0"/>
                  <a:cs typeface="Times New Roman" pitchFamily="18" charset="0"/>
                </a:rPr>
                <a:t>K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868144" y="2996952"/>
              <a:ext cx="5040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Times New Roman" pitchFamily="18" charset="0"/>
                  <a:cs typeface="Times New Roman" pitchFamily="18" charset="0"/>
                </a:rPr>
                <a:t>E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283968" y="1979548"/>
              <a:ext cx="5040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Times New Roman" pitchFamily="18" charset="0"/>
                  <a:cs typeface="Times New Roman" pitchFamily="18" charset="0"/>
                </a:rPr>
                <a:t>B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868144" y="5219908"/>
              <a:ext cx="5040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Times New Roman" pitchFamily="18" charset="0"/>
                  <a:cs typeface="Times New Roman" pitchFamily="18" charset="0"/>
                </a:rPr>
                <a:t>D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123728" y="5013176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Times New Roman" pitchFamily="18" charset="0"/>
                  <a:cs typeface="Times New Roman" pitchFamily="18" charset="0"/>
                </a:rPr>
                <a:t>A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884368" y="2060848"/>
              <a:ext cx="5040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Times New Roman" pitchFamily="18" charset="0"/>
                  <a:cs typeface="Times New Roman" pitchFamily="18" charset="0"/>
                </a:rPr>
                <a:t>C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5" name="Прямая соединительная линия 14"/>
            <p:cNvCxnSpPr>
              <a:stCxn id="10" idx="2"/>
            </p:cNvCxnSpPr>
            <p:nvPr/>
          </p:nvCxnSpPr>
          <p:spPr>
            <a:xfrm>
              <a:off x="4535996" y="2348880"/>
              <a:ext cx="1404156" cy="2880320"/>
            </a:xfrm>
            <a:prstGeom prst="line">
              <a:avLst/>
            </a:prstGeom>
            <a:ln w="25400">
              <a:solidFill>
                <a:srgbClr val="C00000"/>
              </a:solidFill>
              <a:headEnd type="oval" w="med" len="sm"/>
              <a:tailEnd type="oval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flipV="1">
              <a:off x="2483768" y="2348880"/>
              <a:ext cx="5544616" cy="2880320"/>
            </a:xfrm>
            <a:prstGeom prst="line">
              <a:avLst/>
            </a:prstGeom>
            <a:ln w="25400">
              <a:solidFill>
                <a:srgbClr val="C00000"/>
              </a:solidFill>
              <a:headEnd type="oval" w="med" len="sm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>
              <a:off x="4552018" y="2374233"/>
              <a:ext cx="1404156" cy="1008112"/>
            </a:xfrm>
            <a:prstGeom prst="line">
              <a:avLst/>
            </a:prstGeom>
            <a:ln w="25400">
              <a:solidFill>
                <a:srgbClr val="C00000"/>
              </a:solidFill>
              <a:headEnd type="oval" w="med" len="sm"/>
              <a:tailEnd type="oval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Полилиния 22"/>
            <p:cNvSpPr/>
            <p:nvPr/>
          </p:nvSpPr>
          <p:spPr>
            <a:xfrm>
              <a:off x="5029201" y="3648269"/>
              <a:ext cx="118863" cy="212779"/>
            </a:xfrm>
            <a:custGeom>
              <a:avLst/>
              <a:gdLst>
                <a:gd name="connsiteX0" fmla="*/ 139959 w 139959"/>
                <a:gd name="connsiteY0" fmla="*/ 0 h 233266"/>
                <a:gd name="connsiteX1" fmla="*/ 0 w 139959"/>
                <a:gd name="connsiteY1" fmla="*/ 83976 h 233266"/>
                <a:gd name="connsiteX2" fmla="*/ 83976 w 139959"/>
                <a:gd name="connsiteY2" fmla="*/ 233266 h 233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59" h="233266">
                  <a:moveTo>
                    <a:pt x="139959" y="0"/>
                  </a:moveTo>
                  <a:lnTo>
                    <a:pt x="0" y="83976"/>
                  </a:lnTo>
                  <a:lnTo>
                    <a:pt x="83976" y="233266"/>
                  </a:lnTo>
                </a:path>
              </a:pathLst>
            </a:cu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олилиния 23"/>
            <p:cNvSpPr/>
            <p:nvPr/>
          </p:nvSpPr>
          <p:spPr>
            <a:xfrm>
              <a:off x="4488024" y="2448881"/>
              <a:ext cx="205274" cy="130628"/>
            </a:xfrm>
            <a:custGeom>
              <a:avLst/>
              <a:gdLst>
                <a:gd name="connsiteX0" fmla="*/ 205274 w 205274"/>
                <a:gd name="connsiteY0" fmla="*/ 0 h 130628"/>
                <a:gd name="connsiteX1" fmla="*/ 93307 w 205274"/>
                <a:gd name="connsiteY1" fmla="*/ 130628 h 130628"/>
                <a:gd name="connsiteX2" fmla="*/ 0 w 205274"/>
                <a:gd name="connsiteY2" fmla="*/ 37322 h 130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274" h="130628">
                  <a:moveTo>
                    <a:pt x="205274" y="0"/>
                  </a:moveTo>
                  <a:lnTo>
                    <a:pt x="93307" y="130628"/>
                  </a:lnTo>
                  <a:lnTo>
                    <a:pt x="0" y="37322"/>
                  </a:lnTo>
                </a:path>
              </a:pathLst>
            </a:cu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508104" y="3573016"/>
              <a:ext cx="5040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smtClean="0">
                  <a:latin typeface="Times New Roman" pitchFamily="18" charset="0"/>
                  <a:cs typeface="Times New Roman" pitchFamily="18" charset="0"/>
                </a:rPr>
                <a:t>x</a:t>
              </a:r>
              <a:endParaRPr lang="ru-RU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6516216" y="3068960"/>
              <a:ext cx="4320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latin typeface="Times New Roman" pitchFamily="18" charset="0"/>
                  <a:cs typeface="Times New Roman" pitchFamily="18" charset="0"/>
                </a:rPr>
                <a:t>12</a:t>
              </a:r>
              <a:endParaRPr lang="ru-RU" sz="1600" dirty="0">
                <a:latin typeface="Times New Roman" pitchFamily="18" charset="0"/>
                <a:cs typeface="Times New Roman" pitchFamily="18" charset="0"/>
              </a:endParaRPr>
            </a:p>
          </p:txBody>
        </p:sp>
        <p:graphicFrame>
          <p:nvGraphicFramePr>
            <p:cNvPr id="36" name="Объект 35"/>
            <p:cNvGraphicFramePr>
              <a:graphicFrameLocks noChangeAspect="1"/>
            </p:cNvGraphicFramePr>
            <p:nvPr/>
          </p:nvGraphicFramePr>
          <p:xfrm>
            <a:off x="6012160" y="1965412"/>
            <a:ext cx="432048" cy="324036"/>
          </p:xfrm>
          <a:graphic>
            <a:graphicData uri="http://schemas.openxmlformats.org/presentationml/2006/ole">
              <p:oleObj spid="_x0000_s1026" name="Формула" r:id="rId3" imgW="304560" imgH="228600" progId="Equation.3">
                <p:embed/>
              </p:oleObj>
            </a:graphicData>
          </a:graphic>
        </p:graphicFrame>
        <p:graphicFrame>
          <p:nvGraphicFramePr>
            <p:cNvPr id="37" name="Объект 36"/>
            <p:cNvGraphicFramePr>
              <a:graphicFrameLocks noChangeAspect="1"/>
            </p:cNvGraphicFramePr>
            <p:nvPr/>
          </p:nvGraphicFramePr>
          <p:xfrm>
            <a:off x="3275856" y="3261556"/>
            <a:ext cx="432048" cy="324036"/>
          </p:xfrm>
          <a:graphic>
            <a:graphicData uri="http://schemas.openxmlformats.org/presentationml/2006/ole">
              <p:oleObj spid="_x0000_s1027" name="Формула" r:id="rId4" imgW="304560" imgH="228600" progId="Equation.3">
                <p:embed/>
              </p:oleObj>
            </a:graphicData>
          </a:graphic>
        </p:graphicFrame>
        <p:sp>
          <p:nvSpPr>
            <p:cNvPr id="38" name="TextBox 37"/>
            <p:cNvSpPr txBox="1"/>
            <p:nvPr/>
          </p:nvSpPr>
          <p:spPr>
            <a:xfrm>
              <a:off x="4139952" y="4314582"/>
              <a:ext cx="7920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latin typeface="Times New Roman" pitchFamily="18" charset="0"/>
                  <a:cs typeface="Times New Roman" pitchFamily="18" charset="0"/>
                </a:rPr>
                <a:t>12 + </a:t>
              </a:r>
              <a:r>
                <a:rPr lang="en-US" sz="1600" i="1" dirty="0" smtClean="0">
                  <a:latin typeface="Times New Roman" pitchFamily="18" charset="0"/>
                  <a:cs typeface="Times New Roman" pitchFamily="18" charset="0"/>
                </a:rPr>
                <a:t>x</a:t>
              </a:r>
              <a:endParaRPr lang="ru-RU" sz="1600" i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aphicFrame>
        <p:nvGraphicFramePr>
          <p:cNvPr id="41" name="Объект 40"/>
          <p:cNvGraphicFramePr>
            <a:graphicFrameLocks noChangeAspect="1"/>
          </p:cNvGraphicFramePr>
          <p:nvPr/>
        </p:nvGraphicFramePr>
        <p:xfrm>
          <a:off x="227995" y="1628800"/>
          <a:ext cx="2615813" cy="2232248"/>
        </p:xfrm>
        <a:graphic>
          <a:graphicData uri="http://schemas.openxmlformats.org/presentationml/2006/ole">
            <p:oleObj spid="_x0000_s1029" name="Формула" r:id="rId5" imgW="1917360" imgH="1473120" progId="Equation.3">
              <p:embed/>
            </p:oleObj>
          </a:graphicData>
        </a:graphic>
      </p:graphicFrame>
      <p:graphicFrame>
        <p:nvGraphicFramePr>
          <p:cNvPr id="42" name="Объект 41"/>
          <p:cNvGraphicFramePr>
            <a:graphicFrameLocks noChangeAspect="1"/>
          </p:cNvGraphicFramePr>
          <p:nvPr/>
        </p:nvGraphicFramePr>
        <p:xfrm>
          <a:off x="539552" y="4221088"/>
          <a:ext cx="936104" cy="720080"/>
        </p:xfrm>
        <a:graphic>
          <a:graphicData uri="http://schemas.openxmlformats.org/presentationml/2006/ole">
            <p:oleObj spid="_x0000_s1030" name="Формула" r:id="rId6" imgW="545760" imgH="406080" progId="Equation.3">
              <p:embed/>
            </p:oleObj>
          </a:graphicData>
        </a:graphic>
      </p:graphicFrame>
      <p:sp>
        <p:nvSpPr>
          <p:cNvPr id="43" name="TextBox 42"/>
          <p:cNvSpPr txBox="1"/>
          <p:nvPr/>
        </p:nvSpPr>
        <p:spPr>
          <a:xfrm>
            <a:off x="467544" y="1124744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Предлагаю идею решения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Объект 24"/>
          <p:cNvGraphicFramePr>
            <a:graphicFrameLocks noChangeAspect="1"/>
          </p:cNvGraphicFramePr>
          <p:nvPr/>
        </p:nvGraphicFramePr>
        <p:xfrm>
          <a:off x="5156746" y="702026"/>
          <a:ext cx="996139" cy="332047"/>
        </p:xfrm>
        <a:graphic>
          <a:graphicData uri="http://schemas.openxmlformats.org/presentationml/2006/ole">
            <p:oleObj spid="_x0000_s1031" name="Формула" r:id="rId7" imgW="685800" imgH="228600" progId="Equation.3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640960" cy="1143000"/>
          </a:xfrm>
        </p:spPr>
        <p:txBody>
          <a:bodyPr>
            <a:normAutofit fontScale="90000"/>
          </a:bodyPr>
          <a:lstStyle/>
          <a:p>
            <a:pPr lvl="0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Хорда 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АВ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стягивает дугу окружности, равную 120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  <a:sym typeface="Symbol"/>
              </a:rPr>
              <a:t>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 Точка 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лежит на этой дуге, а точка </a:t>
            </a:r>
            <a:r>
              <a:rPr lang="en-US" sz="2200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лежит на хорде 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АВ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 При этом 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sz="2200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= 1, </a:t>
            </a:r>
            <a:r>
              <a:rPr lang="en-US" sz="2200" i="1" dirty="0" smtClean="0">
                <a:latin typeface="Times New Roman" pitchFamily="18" charset="0"/>
                <a:cs typeface="Times New Roman" pitchFamily="18" charset="0"/>
              </a:rPr>
              <a:t>AD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=2,              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Найдите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площадь треугольника 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АВС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52" name="Группа 51"/>
          <p:cNvGrpSpPr/>
          <p:nvPr/>
        </p:nvGrpSpPr>
        <p:grpSpPr>
          <a:xfrm>
            <a:off x="3940696" y="1556792"/>
            <a:ext cx="4680000" cy="4680000"/>
            <a:chOff x="1996480" y="1556792"/>
            <a:chExt cx="4519736" cy="4752528"/>
          </a:xfrm>
        </p:grpSpPr>
        <p:sp>
          <p:nvSpPr>
            <p:cNvPr id="6" name="Овал 5"/>
            <p:cNvSpPr/>
            <p:nvPr/>
          </p:nvSpPr>
          <p:spPr>
            <a:xfrm>
              <a:off x="2051720" y="1844824"/>
              <a:ext cx="4464496" cy="4464496"/>
            </a:xfrm>
            <a:prstGeom prst="ellipse">
              <a:avLst/>
            </a:prstGeom>
            <a:no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8" name="Прямая соединительная линия 7"/>
            <p:cNvCxnSpPr/>
            <p:nvPr/>
          </p:nvCxnSpPr>
          <p:spPr>
            <a:xfrm>
              <a:off x="2367745" y="2924944"/>
              <a:ext cx="3816424" cy="0"/>
            </a:xfrm>
            <a:prstGeom prst="line">
              <a:avLst/>
            </a:prstGeom>
            <a:ln w="25400">
              <a:solidFill>
                <a:srgbClr val="C0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4355976" y="4149080"/>
              <a:ext cx="36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Times New Roman" pitchFamily="18" charset="0"/>
                  <a:cs typeface="Times New Roman" pitchFamily="18" charset="0"/>
                </a:rPr>
                <a:t>O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996480" y="2797696"/>
              <a:ext cx="36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Times New Roman" pitchFamily="18" charset="0"/>
                  <a:cs typeface="Times New Roman" pitchFamily="18" charset="0"/>
                </a:rPr>
                <a:t>A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644008" y="2996952"/>
              <a:ext cx="36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Times New Roman" pitchFamily="18" charset="0"/>
                  <a:cs typeface="Times New Roman" pitchFamily="18" charset="0"/>
                </a:rPr>
                <a:t>D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275856" y="1556792"/>
              <a:ext cx="36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Times New Roman" pitchFamily="18" charset="0"/>
                  <a:cs typeface="Times New Roman" pitchFamily="18" charset="0"/>
                </a:rPr>
                <a:t>C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156176" y="2564904"/>
              <a:ext cx="36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Times New Roman" pitchFamily="18" charset="0"/>
                  <a:cs typeface="Times New Roman" pitchFamily="18" charset="0"/>
                </a:rPr>
                <a:t>B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0" name="Прямая соединительная линия 19"/>
            <p:cNvCxnSpPr/>
            <p:nvPr/>
          </p:nvCxnSpPr>
          <p:spPr>
            <a:xfrm>
              <a:off x="4860032" y="2924944"/>
              <a:ext cx="576064" cy="0"/>
            </a:xfrm>
            <a:prstGeom prst="line">
              <a:avLst/>
            </a:prstGeom>
            <a:ln w="25400">
              <a:solidFill>
                <a:srgbClr val="C00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/>
            <p:nvPr/>
          </p:nvCxnSpPr>
          <p:spPr>
            <a:xfrm flipH="1" flipV="1">
              <a:off x="3563888" y="1988840"/>
              <a:ext cx="1296144" cy="917442"/>
            </a:xfrm>
            <a:prstGeom prst="line">
              <a:avLst/>
            </a:prstGeom>
            <a:ln w="25400">
              <a:solidFill>
                <a:srgbClr val="C0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>
              <a:off x="3563888" y="1988840"/>
              <a:ext cx="2610950" cy="910751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/>
            <p:cNvSpPr txBox="1"/>
            <p:nvPr/>
          </p:nvSpPr>
          <p:spPr>
            <a:xfrm>
              <a:off x="3347864" y="2924944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364088" y="2924944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  <p:graphicFrame>
          <p:nvGraphicFramePr>
            <p:cNvPr id="30" name="Объект 29"/>
            <p:cNvGraphicFramePr>
              <a:graphicFrameLocks noChangeAspect="1"/>
            </p:cNvGraphicFramePr>
            <p:nvPr/>
          </p:nvGraphicFramePr>
          <p:xfrm>
            <a:off x="3779912" y="2348880"/>
            <a:ext cx="336674" cy="323974"/>
          </p:xfrm>
          <a:graphic>
            <a:graphicData uri="http://schemas.openxmlformats.org/presentationml/2006/ole">
              <p:oleObj spid="_x0000_s2053" name="Формула" r:id="rId3" imgW="241200" imgH="215640" progId="Equation.3">
                <p:embed/>
              </p:oleObj>
            </a:graphicData>
          </a:graphic>
        </p:graphicFrame>
        <p:cxnSp>
          <p:nvCxnSpPr>
            <p:cNvPr id="35" name="Прямая соединительная линия 34"/>
            <p:cNvCxnSpPr/>
            <p:nvPr/>
          </p:nvCxnSpPr>
          <p:spPr>
            <a:xfrm>
              <a:off x="2384513" y="2935707"/>
              <a:ext cx="1971463" cy="1285381"/>
            </a:xfrm>
            <a:prstGeom prst="line">
              <a:avLst/>
            </a:prstGeom>
            <a:ln w="25400">
              <a:solidFill>
                <a:srgbClr val="C0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ая соединительная линия 35"/>
            <p:cNvCxnSpPr/>
            <p:nvPr/>
          </p:nvCxnSpPr>
          <p:spPr>
            <a:xfrm flipH="1">
              <a:off x="4355976" y="2924944"/>
              <a:ext cx="1828194" cy="1296144"/>
            </a:xfrm>
            <a:prstGeom prst="line">
              <a:avLst/>
            </a:prstGeom>
            <a:ln w="25400">
              <a:solidFill>
                <a:srgbClr val="C0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Дуга 47"/>
            <p:cNvSpPr/>
            <p:nvPr/>
          </p:nvSpPr>
          <p:spPr>
            <a:xfrm>
              <a:off x="4005267" y="3933056"/>
              <a:ext cx="648072" cy="360040"/>
            </a:xfrm>
            <a:prstGeom prst="arc">
              <a:avLst>
                <a:gd name="adj1" fmla="val 11773983"/>
                <a:gd name="adj2" fmla="val 20456279"/>
              </a:avLst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139952" y="3573016"/>
              <a:ext cx="5760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latin typeface="Times New Roman" pitchFamily="18" charset="0"/>
                  <a:cs typeface="Times New Roman" pitchFamily="18" charset="0"/>
                </a:rPr>
                <a:t>120</a:t>
              </a:r>
              <a:r>
                <a:rPr lang="en-US" sz="1600" dirty="0" smtClean="0">
                  <a:latin typeface="Times New Roman" pitchFamily="18" charset="0"/>
                  <a:cs typeface="Times New Roman" pitchFamily="18" charset="0"/>
                  <a:sym typeface="Symbol"/>
                </a:rPr>
                <a:t></a:t>
              </a:r>
              <a:endParaRPr lang="ru-RU" sz="16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0" name="Полилиния 49"/>
            <p:cNvSpPr/>
            <p:nvPr/>
          </p:nvSpPr>
          <p:spPr>
            <a:xfrm>
              <a:off x="3554963" y="1998171"/>
              <a:ext cx="2612571" cy="914400"/>
            </a:xfrm>
            <a:custGeom>
              <a:avLst/>
              <a:gdLst>
                <a:gd name="connsiteX0" fmla="*/ 0 w 2612571"/>
                <a:gd name="connsiteY0" fmla="*/ 0 h 914400"/>
                <a:gd name="connsiteX1" fmla="*/ 2612571 w 2612571"/>
                <a:gd name="connsiteY1" fmla="*/ 914400 h 914400"/>
                <a:gd name="connsiteX2" fmla="*/ 1334277 w 2612571"/>
                <a:gd name="connsiteY2" fmla="*/ 914400 h 914400"/>
                <a:gd name="connsiteX3" fmla="*/ 0 w 2612571"/>
                <a:gd name="connsiteY3" fmla="*/ 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12571" h="914400">
                  <a:moveTo>
                    <a:pt x="0" y="0"/>
                  </a:moveTo>
                  <a:lnTo>
                    <a:pt x="2612571" y="914400"/>
                  </a:lnTo>
                  <a:lnTo>
                    <a:pt x="1334277" y="914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>
                <a:alpha val="34000"/>
              </a:srgbClr>
            </a:solidFill>
            <a:ln w="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3" name="TextBox 52"/>
          <p:cNvSpPr txBox="1"/>
          <p:nvPr/>
        </p:nvSpPr>
        <p:spPr>
          <a:xfrm>
            <a:off x="251520" y="1484784"/>
            <a:ext cx="33269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План решения:</a:t>
            </a:r>
          </a:p>
          <a:p>
            <a:pPr marL="342900" indent="-34290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Найдём радиус окружности.</a:t>
            </a:r>
          </a:p>
        </p:txBody>
      </p:sp>
      <p:graphicFrame>
        <p:nvGraphicFramePr>
          <p:cNvPr id="26" name="Объект 25"/>
          <p:cNvGraphicFramePr>
            <a:graphicFrameLocks noChangeAspect="1"/>
          </p:cNvGraphicFramePr>
          <p:nvPr/>
        </p:nvGraphicFramePr>
        <p:xfrm>
          <a:off x="7740352" y="511356"/>
          <a:ext cx="1080120" cy="360040"/>
        </p:xfrm>
        <a:graphic>
          <a:graphicData uri="http://schemas.openxmlformats.org/presentationml/2006/ole">
            <p:oleObj spid="_x0000_s2054" name="Формула" r:id="rId4" imgW="647640" imgH="215640" progId="Equation.3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640960" cy="1143000"/>
          </a:xfrm>
        </p:spPr>
        <p:txBody>
          <a:bodyPr>
            <a:normAutofit fontScale="90000"/>
          </a:bodyPr>
          <a:lstStyle/>
          <a:p>
            <a:pPr lvl="0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Хорда 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АВ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стягивает дугу окружности, равную 120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  <a:sym typeface="Symbol"/>
              </a:rPr>
              <a:t>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 Точка 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лежит на этой дуге, а точка </a:t>
            </a:r>
            <a:r>
              <a:rPr lang="en-US" sz="2200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лежит на хорде 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АВ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 При этом 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sz="2200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= 1,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AD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=2,               . Найдите площадь треугольника 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АВС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19342" y="566596"/>
            <a:ext cx="781050" cy="304800"/>
          </a:xfrm>
          <a:prstGeom prst="rect">
            <a:avLst/>
          </a:prstGeom>
          <a:noFill/>
        </p:spPr>
      </p:pic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3832890" y="1916832"/>
            <a:ext cx="4281721" cy="4464496"/>
          </a:xfrm>
          <a:prstGeom prst="ellipse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4125212" y="2996952"/>
            <a:ext cx="3660181" cy="0"/>
          </a:xfrm>
          <a:prstGeom prst="line">
            <a:avLst/>
          </a:prstGeom>
          <a:ln w="25400">
            <a:solidFill>
              <a:srgbClr val="C0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100392" y="3573016"/>
            <a:ext cx="345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79912" y="2924944"/>
            <a:ext cx="345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A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319051" y="3068960"/>
            <a:ext cx="345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499992" y="1772816"/>
            <a:ext cx="345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769312" y="2636912"/>
            <a:ext cx="345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0" name="Прямая соединительная линия 19"/>
          <p:cNvCxnSpPr>
            <a:stCxn id="50" idx="2"/>
          </p:cNvCxnSpPr>
          <p:nvPr/>
        </p:nvCxnSpPr>
        <p:spPr>
          <a:xfrm>
            <a:off x="6342076" y="2975247"/>
            <a:ext cx="727305" cy="12374"/>
          </a:xfrm>
          <a:prstGeom prst="line">
            <a:avLst/>
          </a:prstGeom>
          <a:ln w="25400">
            <a:solidFill>
              <a:srgbClr val="C00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>
            <a:stCxn id="50" idx="2"/>
            <a:endCxn id="50" idx="0"/>
          </p:cNvCxnSpPr>
          <p:nvPr/>
        </p:nvCxnSpPr>
        <p:spPr>
          <a:xfrm flipH="1" flipV="1">
            <a:off x="4850701" y="2267541"/>
            <a:ext cx="1491375" cy="707706"/>
          </a:xfrm>
          <a:prstGeom prst="line">
            <a:avLst/>
          </a:prstGeom>
          <a:ln w="25400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>
            <a:stCxn id="50" idx="0"/>
          </p:cNvCxnSpPr>
          <p:nvPr/>
        </p:nvCxnSpPr>
        <p:spPr>
          <a:xfrm>
            <a:off x="4850701" y="2267541"/>
            <a:ext cx="2927178" cy="694727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4860032" y="2924944"/>
            <a:ext cx="276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009652" y="2996952"/>
            <a:ext cx="276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0" name="Объект 29"/>
          <p:cNvGraphicFramePr>
            <a:graphicFrameLocks noChangeAspect="1"/>
          </p:cNvGraphicFramePr>
          <p:nvPr/>
        </p:nvGraphicFramePr>
        <p:xfrm>
          <a:off x="5364088" y="2492896"/>
          <a:ext cx="386657" cy="323974"/>
        </p:xfrm>
        <a:graphic>
          <a:graphicData uri="http://schemas.openxmlformats.org/presentationml/2006/ole">
            <p:oleObj spid="_x0000_s16386" name="Формула" r:id="rId4" imgW="241200" imgH="215640" progId="Equation.3">
              <p:embed/>
            </p:oleObj>
          </a:graphicData>
        </a:graphic>
      </p:graphicFrame>
      <p:cxnSp>
        <p:nvCxnSpPr>
          <p:cNvPr id="35" name="Прямая соединительная линия 34"/>
          <p:cNvCxnSpPr/>
          <p:nvPr/>
        </p:nvCxnSpPr>
        <p:spPr>
          <a:xfrm>
            <a:off x="4152059" y="3007715"/>
            <a:ext cx="1932109" cy="1069357"/>
          </a:xfrm>
          <a:prstGeom prst="line">
            <a:avLst/>
          </a:prstGeom>
          <a:ln w="25400">
            <a:solidFill>
              <a:srgbClr val="C0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H="1">
            <a:off x="6084168" y="2996952"/>
            <a:ext cx="1711991" cy="1080120"/>
          </a:xfrm>
          <a:prstGeom prst="line">
            <a:avLst/>
          </a:prstGeom>
          <a:ln w="25400">
            <a:solidFill>
              <a:srgbClr val="C0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Дуга 47"/>
          <p:cNvSpPr/>
          <p:nvPr/>
        </p:nvSpPr>
        <p:spPr>
          <a:xfrm>
            <a:off x="5750660" y="3789040"/>
            <a:ext cx="621540" cy="360040"/>
          </a:xfrm>
          <a:prstGeom prst="arc">
            <a:avLst>
              <a:gd name="adj1" fmla="val 11773983"/>
              <a:gd name="adj2" fmla="val 20456279"/>
            </a:avLst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TextBox 48"/>
          <p:cNvSpPr txBox="1"/>
          <p:nvPr/>
        </p:nvSpPr>
        <p:spPr>
          <a:xfrm>
            <a:off x="5796136" y="3429000"/>
            <a:ext cx="6805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120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  <a:sym typeface="Symbol"/>
              </a:rPr>
              <a:t>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Полилиния 49"/>
          <p:cNvSpPr/>
          <p:nvPr/>
        </p:nvSpPr>
        <p:spPr>
          <a:xfrm>
            <a:off x="4850701" y="2267541"/>
            <a:ext cx="2920174" cy="707706"/>
          </a:xfrm>
          <a:custGeom>
            <a:avLst/>
            <a:gdLst>
              <a:gd name="connsiteX0" fmla="*/ 0 w 2612571"/>
              <a:gd name="connsiteY0" fmla="*/ 0 h 914400"/>
              <a:gd name="connsiteX1" fmla="*/ 2612571 w 2612571"/>
              <a:gd name="connsiteY1" fmla="*/ 914400 h 914400"/>
              <a:gd name="connsiteX2" fmla="*/ 1334277 w 2612571"/>
              <a:gd name="connsiteY2" fmla="*/ 914400 h 914400"/>
              <a:gd name="connsiteX3" fmla="*/ 0 w 2612571"/>
              <a:gd name="connsiteY3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2571" h="914400">
                <a:moveTo>
                  <a:pt x="0" y="0"/>
                </a:moveTo>
                <a:lnTo>
                  <a:pt x="2612571" y="914400"/>
                </a:lnTo>
                <a:lnTo>
                  <a:pt x="1334277" y="914400"/>
                </a:lnTo>
                <a:lnTo>
                  <a:pt x="0" y="0"/>
                </a:lnTo>
                <a:close/>
              </a:path>
            </a:pathLst>
          </a:custGeom>
          <a:solidFill>
            <a:srgbClr val="FFC000">
              <a:alpha val="34000"/>
            </a:srgbClr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4644008" y="2132856"/>
            <a:ext cx="3744416" cy="1872208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4860032" y="2276872"/>
            <a:ext cx="1224136" cy="1800200"/>
          </a:xfrm>
          <a:prstGeom prst="line">
            <a:avLst/>
          </a:prstGeom>
          <a:ln w="254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Прямоугольник 38"/>
          <p:cNvSpPr/>
          <p:nvPr/>
        </p:nvSpPr>
        <p:spPr>
          <a:xfrm>
            <a:off x="179512" y="1412776"/>
            <a:ext cx="374441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План решения:</a:t>
            </a:r>
          </a:p>
          <a:p>
            <a:pPr marL="342900" indent="-34290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Найдём радиус окружности.</a:t>
            </a:r>
          </a:p>
          <a:p>
            <a:pPr marL="342900" indent="-34290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Проведем прямую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CD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которая пересечет окружность в точке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Найдем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DK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(По теореме о пересекающихся хордах.)</a:t>
            </a:r>
          </a:p>
          <a:p>
            <a:pPr marL="342900" indent="-34290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Проведите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трезок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Вычислите длину отрезка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Поработайте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с углами и …</a:t>
            </a:r>
            <a:endParaRPr lang="ru-RU" dirty="0"/>
          </a:p>
        </p:txBody>
      </p:sp>
      <p:sp>
        <p:nvSpPr>
          <p:cNvPr id="40" name="TextBox 39"/>
          <p:cNvSpPr txBox="1"/>
          <p:nvPr/>
        </p:nvSpPr>
        <p:spPr>
          <a:xfrm>
            <a:off x="6012160" y="4077072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0" name="Прямая соединительная линия 59"/>
          <p:cNvCxnSpPr>
            <a:stCxn id="50" idx="2"/>
          </p:cNvCxnSpPr>
          <p:nvPr/>
        </p:nvCxnSpPr>
        <p:spPr>
          <a:xfrm flipH="1">
            <a:off x="6084168" y="2975247"/>
            <a:ext cx="257908" cy="1101825"/>
          </a:xfrm>
          <a:prstGeom prst="line">
            <a:avLst/>
          </a:prstGeom>
          <a:ln w="254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H="1">
            <a:off x="6084168" y="3861048"/>
            <a:ext cx="2016224" cy="224408"/>
          </a:xfrm>
          <a:prstGeom prst="line">
            <a:avLst/>
          </a:prstGeom>
          <a:ln w="25400">
            <a:solidFill>
              <a:schemeClr val="accent3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>
            <a:endCxn id="50" idx="0"/>
          </p:cNvCxnSpPr>
          <p:nvPr/>
        </p:nvCxnSpPr>
        <p:spPr>
          <a:xfrm flipV="1">
            <a:off x="4139952" y="2267541"/>
            <a:ext cx="710749" cy="729411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</TotalTime>
  <Words>86</Words>
  <Application>Microsoft Office PowerPoint</Application>
  <PresentationFormat>Экран (4:3)</PresentationFormat>
  <Paragraphs>38</Paragraphs>
  <Slides>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3</vt:i4>
      </vt:variant>
    </vt:vector>
  </HeadingPairs>
  <TitlesOfParts>
    <vt:vector size="6" baseType="lpstr">
      <vt:lpstr>Тема Office</vt:lpstr>
      <vt:lpstr>Формула</vt:lpstr>
      <vt:lpstr>Microsoft Equation 3.0</vt:lpstr>
      <vt:lpstr>  Дан ромб ABCD. Окружность, описанная около треугольника ABD,  пересекает большую диагональ ромба АС в точке Е.  Найдите меньшую диагональ  ромба, если   СЕ = 12,  </vt:lpstr>
      <vt:lpstr> Хорда АВ стягивает дугу окружности, равную 120. Точка С лежит на этой дуге, а точка D лежит на хорде АВ. При этом ВD = 1, AD =2,                 Найдите площадь треугольника АВС. </vt:lpstr>
      <vt:lpstr> Хорда АВ стягивает дугу окружности, равную 120. Точка С лежит на этой дуге, а точка D лежит на хорде АВ. При этом ВD = 1, AD =2,               . Найдите площадь треугольника АВС.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serg</dc:creator>
  <cp:lastModifiedBy>serg</cp:lastModifiedBy>
  <cp:revision>21</cp:revision>
  <dcterms:created xsi:type="dcterms:W3CDTF">2014-11-07T10:58:47Z</dcterms:created>
  <dcterms:modified xsi:type="dcterms:W3CDTF">2017-11-17T13:15:21Z</dcterms:modified>
</cp:coreProperties>
</file>