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3" r:id="rId5"/>
    <p:sldId id="269" r:id="rId6"/>
    <p:sldId id="264" r:id="rId7"/>
    <p:sldId id="262" r:id="rId8"/>
    <p:sldId id="266" r:id="rId9"/>
    <p:sldId id="267" r:id="rId10"/>
    <p:sldId id="268" r:id="rId11"/>
    <p:sldId id="272" r:id="rId12"/>
    <p:sldId id="291" r:id="rId13"/>
    <p:sldId id="273" r:id="rId14"/>
    <p:sldId id="274" r:id="rId15"/>
    <p:sldId id="275" r:id="rId16"/>
    <p:sldId id="288" r:id="rId17"/>
    <p:sldId id="289" r:id="rId18"/>
    <p:sldId id="281" r:id="rId19"/>
    <p:sldId id="278" r:id="rId20"/>
    <p:sldId id="283" r:id="rId21"/>
    <p:sldId id="276" r:id="rId22"/>
    <p:sldId id="284" r:id="rId23"/>
    <p:sldId id="285" r:id="rId24"/>
    <p:sldId id="287" r:id="rId25"/>
    <p:sldId id="286" r:id="rId26"/>
    <p:sldId id="290" r:id="rId27"/>
    <p:sldId id="259" r:id="rId28"/>
    <p:sldId id="277" r:id="rId29"/>
    <p:sldId id="280" r:id="rId30"/>
    <p:sldId id="292" r:id="rId31"/>
    <p:sldId id="271" r:id="rId32"/>
    <p:sldId id="293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EDEDD"/>
    <a:srgbClr val="F00E0E"/>
    <a:srgbClr val="9D3D07"/>
    <a:srgbClr val="4D485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4660"/>
  </p:normalViewPr>
  <p:slideViewPr>
    <p:cSldViewPr>
      <p:cViewPr varScale="1">
        <p:scale>
          <a:sx n="64" d="100"/>
          <a:sy n="64" d="100"/>
        </p:scale>
        <p:origin x="-16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днс\Documents\PR\Семинар по медиаплану\плашка 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4D485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6901-5EF9-4E97-BC53-0516054AF374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82B31-C601-42BC-B1B2-B9CDC48EC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7563F-4635-44B6-AF64-BBEEE2A7685C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E447C-38F5-4C78-9C08-9DCB716C1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2B85F-AA63-4471-8E11-B59A85C5BD50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5F9C-F093-4E9E-AA75-2B53A594FE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5"/>
            <a:ext cx="8208912" cy="107099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11D79-FA19-417C-A25E-B6DBABCD487C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A5511-E721-403D-A5D5-62AD93A864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AF73E-99A6-434E-9BEE-D0019698BA19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089A-A217-4243-8C9A-1295EDCD76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16833"/>
            <a:ext cx="4038600" cy="4209331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16833"/>
            <a:ext cx="4038600" cy="4209331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BEE4-2020-48AC-B634-5456C151017C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EC47E-5905-4C0D-BA8C-C64E36B65B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5"/>
            <a:ext cx="8280920" cy="107099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5" y="1916832"/>
            <a:ext cx="4040188" cy="567754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564904"/>
            <a:ext cx="4040188" cy="356125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10" y="1916832"/>
            <a:ext cx="4041775" cy="567754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564904"/>
            <a:ext cx="4041775" cy="356125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7DC65-2353-4023-A7F3-5ACEFAD5D3A8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40924-5392-45AE-A09D-E83C72B12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18BC-3671-4FE7-938B-3AB12AB829D4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71473-4CCC-4921-897E-CF23805EC9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0FB0A-7434-4EF2-B34B-632343CEB98C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9AEA7-B577-42F8-A048-CD82488F32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920880" cy="946026"/>
          </a:xfrm>
        </p:spPr>
        <p:txBody>
          <a:bodyPr anchor="b">
            <a:normAutofit/>
          </a:bodyPr>
          <a:lstStyle>
            <a:lvl1pPr algn="ctr">
              <a:defRPr sz="4000"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44825"/>
            <a:ext cx="5111751" cy="4281339"/>
          </a:xfrm>
        </p:spPr>
        <p:txBody>
          <a:bodyPr/>
          <a:lstStyle>
            <a:lvl1pPr>
              <a:defRPr sz="3200"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rgbClr val="4D485B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916833"/>
            <a:ext cx="3008313" cy="4209331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FC22-C2EF-4A96-AFC9-C5A5B7015DA6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4885-8376-4EC3-A6BE-356C1ED19E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днс\Documents\PR\Семинар по медиаплану\Рисунок2.jpg"/>
          <p:cNvPicPr>
            <a:picLocks noChangeAspect="1" noChangeArrowheads="1"/>
          </p:cNvPicPr>
          <p:nvPr userDrawn="1"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908050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052736"/>
            <a:ext cx="5486400" cy="367483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0400-9CD3-4B0B-8373-1C24102BA8CA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4F7CC-D179-42D2-B5C8-4014761F8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C:\Users\днс\Documents\PR\Семинар по медиаплану\плашка 5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C:\Users\днс\Documents\PR\Семинар по медиаплану\Рисунок2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916113"/>
            <a:ext cx="91440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549275"/>
            <a:ext cx="8207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6FC643-69E3-47F8-BC98-4787C658F053}" type="datetimeFigureOut">
              <a:rPr lang="ru-RU"/>
              <a:pPr>
                <a:defRPr/>
              </a:pPr>
              <a:t>17.01.2018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93F717-0B63-43F2-82EC-3536351674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6" r:id="rId2"/>
    <p:sldLayoutId id="2147483775" r:id="rId3"/>
    <p:sldLayoutId id="2147483774" r:id="rId4"/>
    <p:sldLayoutId id="2147483773" r:id="rId5"/>
    <p:sldLayoutId id="2147483772" r:id="rId6"/>
    <p:sldLayoutId id="2147483771" r:id="rId7"/>
    <p:sldLayoutId id="2147483770" r:id="rId8"/>
    <p:sldLayoutId id="2147483778" r:id="rId9"/>
    <p:sldLayoutId id="2147483769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DEDEDD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DEDEDD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4D485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4D485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D485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D485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D485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755650" y="2565400"/>
            <a:ext cx="7772400" cy="22320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latin typeface="+mj-lt"/>
                <a:cs typeface="Arial" charset="0"/>
              </a:rPr>
              <a:t>Уральский математик </a:t>
            </a: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</a:b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Иван </a:t>
            </a:r>
            <a:r>
              <a:rPr lang="ru-RU" sz="4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Михеевич</a:t>
            </a:r>
            <a:r>
              <a:rPr 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Первушин</a:t>
            </a: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</a:br>
            <a:r>
              <a:rPr lang="ru-RU" sz="2400" i="1" dirty="0">
                <a:latin typeface="+mj-lt"/>
                <a:cs typeface="Arial" charset="0"/>
              </a:rPr>
              <a:t>(к 190-летию со дня рождения)</a:t>
            </a: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938" y="5300663"/>
            <a:ext cx="5256212" cy="96043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ru-RU" sz="2000" i="1">
                <a:latin typeface="Calibri" pitchFamily="34" charset="0"/>
                <a:cs typeface="Arial" charset="0"/>
              </a:rPr>
              <a:t>Математический факультет ПГГПУ</a:t>
            </a:r>
          </a:p>
          <a:p>
            <a:pPr algn="l" eaLnBrk="1" hangingPunct="1">
              <a:lnSpc>
                <a:spcPct val="90000"/>
              </a:lnSpc>
            </a:pPr>
            <a:r>
              <a:rPr lang="ru-RU" sz="2000" i="1">
                <a:latin typeface="Calibri" pitchFamily="34" charset="0"/>
                <a:cs typeface="Arial" charset="0"/>
              </a:rPr>
              <a:t>кфмн, доц. М.С. Ананьева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816100"/>
            <a:ext cx="5040312" cy="47371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1842-1848 гг.</a:t>
            </a:r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И.М. Первушин – учащийся Пермской духовной семинарии: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/>
          </a:p>
          <a:p>
            <a:pPr lvl="2">
              <a:defRPr/>
            </a:pPr>
            <a:r>
              <a:rPr lang="ru-RU" sz="1800" dirty="0"/>
              <a:t>Первый ученик</a:t>
            </a:r>
          </a:p>
          <a:p>
            <a:pPr lvl="2">
              <a:defRPr/>
            </a:pPr>
            <a:r>
              <a:rPr lang="ru-RU" sz="1800" dirty="0"/>
              <a:t>За успехи отправлен обучаться в Казанскую духовную академию за казенный счет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 t="7852" b="4790"/>
          <a:stretch>
            <a:fillRect/>
          </a:stretch>
        </p:blipFill>
        <p:spPr bwMode="auto">
          <a:xfrm>
            <a:off x="33338" y="1989138"/>
            <a:ext cx="39449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5229225"/>
            <a:ext cx="201771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 cstate="print"/>
          <a:srcRect t="10622"/>
          <a:stretch>
            <a:fillRect/>
          </a:stretch>
        </p:blipFill>
        <p:spPr bwMode="auto">
          <a:xfrm>
            <a:off x="33338" y="4149725"/>
            <a:ext cx="39449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816100"/>
            <a:ext cx="5040312" cy="47371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1848-1853 гг.</a:t>
            </a:r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И.М. Первушин – студент Казанской духовной академии: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/>
          </a:p>
          <a:p>
            <a:pPr>
              <a:defRPr/>
            </a:pPr>
            <a:r>
              <a:rPr lang="ru-RU" sz="2400" dirty="0"/>
              <a:t>звание кандидат богословия</a:t>
            </a:r>
          </a:p>
          <a:p>
            <a:pPr>
              <a:defRPr/>
            </a:pPr>
            <a:r>
              <a:rPr lang="ru-RU" sz="2400" dirty="0"/>
              <a:t>выпускной экзамен: академик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П.Л. Чебышев </a:t>
            </a:r>
            <a:r>
              <a:rPr lang="ru-RU" sz="2400" dirty="0"/>
              <a:t>(1821-1894) высоко оценил математические способности студента Первушина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4968875"/>
            <a:ext cx="13033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8" y="3933825"/>
            <a:ext cx="24955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8" y="2133600"/>
            <a:ext cx="35464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И.М. Первушин о воспитании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1800" dirty="0"/>
              <a:t>Казань (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1849</a:t>
            </a:r>
            <a:r>
              <a:rPr lang="ru-RU" sz="1800" dirty="0"/>
              <a:t>)</a:t>
            </a:r>
          </a:p>
          <a:p>
            <a:pPr>
              <a:defRPr/>
            </a:pPr>
            <a:r>
              <a:rPr lang="ru-RU" sz="1800" dirty="0"/>
              <a:t>« </a:t>
            </a:r>
            <a:r>
              <a:rPr lang="ru-RU" sz="1800" i="1" dirty="0" err="1"/>
              <a:t>Посевай</a:t>
            </a:r>
            <a:r>
              <a:rPr lang="ru-RU" sz="1800" i="1" dirty="0"/>
              <a:t> в них семена доброты, человеколюбия, чувства собственного достоинства, гуманности. Давай им книги для чтения… 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Воспитание других, приготовление новых поколений, которые заменят нас некогда и будут знать более нас, будут умнее нас – дело важное, </a:t>
            </a:r>
            <a:r>
              <a:rPr lang="ru-RU" sz="1800" i="1" dirty="0" err="1"/>
              <a:t>человечественное</a:t>
            </a:r>
            <a:r>
              <a:rPr lang="ru-RU" sz="1800" i="1" dirty="0"/>
              <a:t>. </a:t>
            </a:r>
          </a:p>
          <a:p>
            <a:pPr>
              <a:defRPr/>
            </a:pPr>
            <a:endParaRPr lang="ru-RU" sz="1800" i="1" dirty="0"/>
          </a:p>
          <a:p>
            <a:pPr>
              <a:defRPr/>
            </a:pPr>
            <a:r>
              <a:rPr lang="ru-RU" sz="1800" i="1" dirty="0"/>
              <a:t>Это вопиющая потребность нашего духа. Сообщим им свои опыты и наблюдения. Предостережем их от заблуждений и ошибок, и они далее двинутся, скорее пойдут к истине. А истина всего дороже для нас». </a:t>
            </a:r>
            <a:endParaRPr lang="ru-RU" sz="1800" dirty="0"/>
          </a:p>
          <a:p>
            <a:pPr>
              <a:defRPr/>
            </a:pPr>
            <a:endParaRPr lang="ru-RU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Пермь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916113"/>
            <a:ext cx="5040312" cy="47371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1853 г.</a:t>
            </a:r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dirty="0"/>
              <a:t>Преподаватель в Пермской духовной семинарии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1854-1856 гг.</a:t>
            </a:r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400" dirty="0"/>
              <a:t>Священник  Свято-Троицкой (</a:t>
            </a:r>
            <a:r>
              <a:rPr lang="ru-RU" sz="2400" dirty="0" err="1"/>
              <a:t>Слудской</a:t>
            </a:r>
            <a:r>
              <a:rPr lang="ru-RU" sz="2400" dirty="0"/>
              <a:t>) церкви г. Перми. 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1800" dirty="0"/>
              <a:t>«</a:t>
            </a:r>
            <a:r>
              <a:rPr lang="ru-RU" sz="1800" i="1" dirty="0"/>
              <a:t>Тут бушевали страсти и произвели столько крушений, что </a:t>
            </a:r>
            <a:r>
              <a:rPr lang="ru-RU" sz="1800" i="1" dirty="0" err="1"/>
              <a:t>припамятование</a:t>
            </a:r>
            <a:r>
              <a:rPr lang="ru-RU" sz="1800" i="1" dirty="0"/>
              <a:t> становится болезненным для меня</a:t>
            </a:r>
            <a:r>
              <a:rPr lang="ru-RU" sz="1800" dirty="0"/>
              <a:t>…»</a:t>
            </a:r>
          </a:p>
          <a:p>
            <a:pPr lvl="1">
              <a:defRPr/>
            </a:pPr>
            <a:r>
              <a:rPr lang="ru-RU" sz="1600" dirty="0">
                <a:solidFill>
                  <a:schemeClr val="tx1"/>
                </a:solidFill>
              </a:rPr>
              <a:t>В 1855 г. в семье Первушина родился сын Павел (умер в 1855 г.)</a:t>
            </a:r>
          </a:p>
          <a:p>
            <a:pPr lvl="1">
              <a:defRPr/>
            </a:pPr>
            <a:r>
              <a:rPr lang="ru-RU" sz="1600" dirty="0">
                <a:solidFill>
                  <a:schemeClr val="tx1"/>
                </a:solidFill>
              </a:rPr>
              <a:t>в 1856 г. родился сын Георгий (умер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в младенчестве)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6050" y="1882775"/>
            <a:ext cx="3671888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588" y="4149725"/>
            <a:ext cx="19812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Замараевское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916113"/>
            <a:ext cx="5040312" cy="47371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1856-1883 гг.</a:t>
            </a:r>
            <a:r>
              <a:rPr lang="ru-RU" sz="2400" dirty="0"/>
              <a:t> </a:t>
            </a:r>
          </a:p>
          <a:p>
            <a:pPr>
              <a:defRPr/>
            </a:pPr>
            <a:r>
              <a:rPr lang="ru-RU" sz="2400" dirty="0"/>
              <a:t>Приходской священник </a:t>
            </a:r>
            <a:br>
              <a:rPr lang="ru-RU" sz="2400" dirty="0"/>
            </a:br>
            <a:r>
              <a:rPr lang="ru-RU" sz="2400" dirty="0"/>
              <a:t>с. </a:t>
            </a:r>
            <a:r>
              <a:rPr lang="ru-RU" sz="2400" dirty="0" err="1"/>
              <a:t>Замараевского</a:t>
            </a:r>
            <a:r>
              <a:rPr lang="ru-RU" sz="2400" dirty="0"/>
              <a:t> </a:t>
            </a:r>
            <a:r>
              <a:rPr lang="ru-RU" sz="2400" dirty="0" err="1"/>
              <a:t>Шадринского</a:t>
            </a:r>
            <a:r>
              <a:rPr lang="ru-RU" sz="2400" dirty="0"/>
              <a:t> уезда Пермской губернии</a:t>
            </a:r>
          </a:p>
          <a:p>
            <a:pPr lvl="1">
              <a:defRPr/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</a:rPr>
              <a:t>Курганская область</a:t>
            </a:r>
          </a:p>
          <a:p>
            <a:pPr lvl="1">
              <a:defRPr/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</a:rPr>
              <a:t>30 км от г. Шадринска</a:t>
            </a:r>
          </a:p>
          <a:p>
            <a:pPr lvl="1">
              <a:defRPr/>
            </a:pPr>
            <a:endParaRPr lang="ru-RU" sz="20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400" dirty="0"/>
              <a:t>Отец Иоанн</a:t>
            </a:r>
          </a:p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1884-1887 г.</a:t>
            </a:r>
            <a:r>
              <a:rPr lang="ru-RU" sz="2400" dirty="0"/>
              <a:t> </a:t>
            </a:r>
          </a:p>
          <a:p>
            <a:pPr>
              <a:defRPr/>
            </a:pPr>
            <a:r>
              <a:rPr lang="ru-RU" sz="2400" dirty="0"/>
              <a:t>священник Николаевской церкви г. Шадринска</a:t>
            </a:r>
          </a:p>
          <a:p>
            <a:pPr lvl="2">
              <a:defRPr/>
            </a:pPr>
            <a:r>
              <a:rPr lang="ru-RU" sz="1600" dirty="0"/>
              <a:t>1886-1887, вне штата</a:t>
            </a:r>
          </a:p>
          <a:p>
            <a:pPr>
              <a:defRPr/>
            </a:pPr>
            <a:endParaRPr lang="ru-RU" sz="2400" dirty="0"/>
          </a:p>
          <a:p>
            <a:pPr>
              <a:defRPr/>
            </a:pPr>
            <a:endParaRPr lang="ru-RU" sz="2400" dirty="0"/>
          </a:p>
          <a:p>
            <a:pPr lvl="1">
              <a:defRPr/>
            </a:pPr>
            <a:endParaRPr lang="ru-RU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412" name="Picture 4" descr="http://www.nat-geo.ru/upload/iblock/d6d/d6d04f7508e083e00af61bd378b539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2738" y="1989138"/>
            <a:ext cx="3556000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4437063"/>
            <a:ext cx="30940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 l="9666" t="8958" r="3333" b="3217"/>
          <a:stretch>
            <a:fillRect/>
          </a:stretch>
        </p:blipFill>
        <p:spPr bwMode="auto">
          <a:xfrm>
            <a:off x="4513263" y="4662488"/>
            <a:ext cx="264160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Замараевское</a:t>
            </a: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395288" y="1916113"/>
            <a:ext cx="8280400" cy="47371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000">
                <a:latin typeface="Calibri" pitchFamily="34" charset="0"/>
                <a:cs typeface="Arial" charset="0"/>
              </a:rPr>
              <a:t>Открыл начальную школу для крестьянских детей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latin typeface="Calibri" pitchFamily="34" charset="0"/>
                <a:cs typeface="Arial" charset="0"/>
              </a:rPr>
              <a:t>Организовал воскресную школу для взрослых</a:t>
            </a:r>
          </a:p>
          <a:p>
            <a:pPr lvl="1">
              <a:buFont typeface="Wingdings" pitchFamily="2" charset="2"/>
              <a:buChar char="§"/>
            </a:pPr>
            <a:r>
              <a:rPr lang="ru-RU" sz="1600">
                <a:latin typeface="Calibri" pitchFamily="34" charset="0"/>
                <a:cs typeface="Arial" charset="0"/>
              </a:rPr>
              <a:t>Занятия в обеих школах вел сам, создавал наглядные пособия и таблицы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latin typeface="Calibri" pitchFamily="34" charset="0"/>
                <a:cs typeface="Arial" charset="0"/>
              </a:rPr>
              <a:t>С 1861 г. стал издавать рукописный журнал «Шадринский вестник» </a:t>
            </a:r>
          </a:p>
          <a:p>
            <a:pPr lvl="1">
              <a:buFont typeface="Wingdings" pitchFamily="2" charset="2"/>
              <a:buChar char="q"/>
            </a:pPr>
            <a:r>
              <a:rPr lang="ru-RU" sz="1400">
                <a:latin typeface="Calibri" pitchFamily="34" charset="0"/>
                <a:cs typeface="Arial" charset="0"/>
              </a:rPr>
              <a:t>«</a:t>
            </a:r>
            <a:r>
              <a:rPr lang="ru-RU" sz="1400" i="1">
                <a:latin typeface="Calibri" pitchFamily="34" charset="0"/>
                <a:cs typeface="Arial" charset="0"/>
              </a:rPr>
              <a:t>В Шадринске назначен пермский полицмейстер фон Фок, по одним — пьяница, по другим сказаниям — пребескорыстнейший человек... Правда ли, чтобы полиция не брала?! Чтобы земский исправник не брал?! Если так будет, любопытно посмотреть поближе «восьмое чудо» — бескорыстие... в Шадринске...в Сибири</a:t>
            </a:r>
            <a:r>
              <a:rPr lang="ru-RU" sz="1400">
                <a:latin typeface="Calibri" pitchFamily="34" charset="0"/>
                <a:cs typeface="Arial" charset="0"/>
              </a:rPr>
              <a:t>...» 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latin typeface="Calibri" pitchFamily="34" charset="0"/>
                <a:cs typeface="Arial" charset="0"/>
              </a:rPr>
              <a:t>После закрытия школы и журнала свободное время отдавал математике и краеведению</a:t>
            </a:r>
          </a:p>
          <a:p>
            <a:pPr>
              <a:buFont typeface="Wingdings" pitchFamily="2" charset="2"/>
              <a:buChar char="q"/>
            </a:pPr>
            <a:r>
              <a:rPr lang="ru-RU" sz="2000">
                <a:latin typeface="Calibri" pitchFamily="34" charset="0"/>
                <a:cs typeface="Arial" charset="0"/>
              </a:rPr>
              <a:t>Чрезвычайно любил «цыфирь» и слыл «чудаком». Ходили слухи, что в его квартире цифрами и знаками исписаны стены и окна. Каждую свободную минутку в домах прихожан, в дороге, в алтаре он что-то писал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Замараевское</a:t>
            </a: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916113"/>
            <a:ext cx="8280400" cy="4737100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latin typeface="+mn-lt"/>
              </a:rPr>
              <a:t>Проходит первый учебный год в </a:t>
            </a:r>
            <a:r>
              <a:rPr lang="ru-RU" sz="2000" dirty="0" err="1">
                <a:latin typeface="+mn-lt"/>
              </a:rPr>
              <a:t>Замараевском</a:t>
            </a:r>
            <a:r>
              <a:rPr lang="ru-RU" sz="2000" dirty="0">
                <a:latin typeface="+mn-lt"/>
              </a:rPr>
              <a:t>. Без всяких средств школа все-таки существует. Иван </a:t>
            </a:r>
            <a:r>
              <a:rPr lang="ru-RU" sz="2000" dirty="0" err="1">
                <a:latin typeface="+mn-lt"/>
              </a:rPr>
              <a:t>Михеевич</a:t>
            </a:r>
            <a:r>
              <a:rPr lang="ru-RU" sz="2000" dirty="0">
                <a:latin typeface="+mn-lt"/>
              </a:rPr>
              <a:t> – и   директор, и учитель, и истопник. 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Начался второй учебный год. Из Шадринска пришло письмо,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в котором уездные чиновники от просвещения сообщали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о «недостатке средств для содержания школы». 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Пришло предписание взымать с крестьян на содержание школы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«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 рублю серебром с рыла</a:t>
            </a:r>
            <a:r>
              <a:rPr lang="ru-RU" sz="2000" dirty="0">
                <a:latin typeface="+mn-lt"/>
              </a:rPr>
              <a:t>». Во многих хозяйствах не было лошадей, а в некоторых – и коров. Чтобы заработать рубль серебром, надо было трудиться по найму от зари до зари не менее недели. Новый налог испугал </a:t>
            </a:r>
            <a:r>
              <a:rPr lang="ru-RU" sz="2000" dirty="0" err="1">
                <a:latin typeface="+mn-lt"/>
              </a:rPr>
              <a:t>замараевских</a:t>
            </a:r>
            <a:r>
              <a:rPr lang="ru-RU" sz="2000" dirty="0">
                <a:latin typeface="+mn-lt"/>
              </a:rPr>
              <a:t> мужиков, и они запретили детям посещать школу.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Школа Первушина перестала существовать.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b="1" dirty="0" err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Замараевское</a:t>
            </a:r>
            <a:r>
              <a:rPr lang="ru-RU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916113"/>
            <a:ext cx="8280400" cy="4737100"/>
          </a:xfrm>
        </p:spPr>
        <p:txBody>
          <a:bodyPr/>
          <a:lstStyle/>
          <a:p>
            <a:pPr>
              <a:defRPr/>
            </a:pPr>
            <a:r>
              <a:rPr lang="ru-RU" sz="2000" dirty="0">
                <a:latin typeface="+mn-lt"/>
              </a:rPr>
              <a:t>Иван </a:t>
            </a:r>
            <a:r>
              <a:rPr lang="ru-RU" sz="2000" dirty="0" err="1">
                <a:latin typeface="+mn-lt"/>
              </a:rPr>
              <a:t>Михеевич</a:t>
            </a:r>
            <a:r>
              <a:rPr lang="ru-RU" sz="2000" dirty="0">
                <a:latin typeface="+mn-lt"/>
              </a:rPr>
              <a:t> стал следить за явлениями природы родного края, отсылать записи в Екатеринбург, в Уральское общество любителей естествознания (УОЛЕ), активным членом которого он стал. </a:t>
            </a:r>
          </a:p>
          <a:p>
            <a:pPr>
              <a:defRPr/>
            </a:pPr>
            <a:endParaRPr lang="ru-RU" sz="2000" dirty="0">
              <a:latin typeface="+mn-lt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2000" dirty="0">
                <a:latin typeface="+mn-lt"/>
              </a:rPr>
              <a:t>Обратился в Шадринск и Екатеринбург: </a:t>
            </a:r>
          </a:p>
          <a:p>
            <a:pPr>
              <a:defRPr/>
            </a:pPr>
            <a:r>
              <a:rPr lang="ru-RU" sz="2000" dirty="0">
                <a:latin typeface="+mn-lt"/>
              </a:rPr>
              <a:t>«</a:t>
            </a:r>
            <a:r>
              <a:rPr lang="ru-RU" sz="2000" i="1" dirty="0">
                <a:latin typeface="+mn-lt"/>
              </a:rPr>
              <a:t>Мы согласились бы с радостью принять от какого-нибудь общества, ревнующего о распространении точных наблюдений в Отечестве нашем, термометры, дождемеры, барометры и аккуратно производить по ним наблюдения и записывать данные ежемесячно или ежедневно. Не мешало бы иметь под руками и </a:t>
            </a:r>
            <a:r>
              <a:rPr lang="ru-RU" sz="2000" i="1" dirty="0" err="1">
                <a:latin typeface="+mn-lt"/>
              </a:rPr>
              <a:t>электромеры</a:t>
            </a:r>
            <a:r>
              <a:rPr lang="ru-RU" sz="2000" i="1" dirty="0">
                <a:latin typeface="+mn-lt"/>
              </a:rPr>
              <a:t>, и гидрометры, и другие приборы. Физические и математические науки нам известны даже в современном почти виде. Жалко, знания наши гибнут бесплодно, без приложения к делу на пользу всеобщую – науки и общества</a:t>
            </a:r>
            <a:r>
              <a:rPr lang="ru-RU" sz="2000" dirty="0">
                <a:latin typeface="+mn-lt"/>
              </a:rPr>
              <a:t>».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dirty="0"/>
              <a:t>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Шадринск 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8" y="2060575"/>
            <a:ext cx="452437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827088" y="6010275"/>
            <a:ext cx="31797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4D485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4D485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D485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4D485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4D485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dirty="0">
                <a:latin typeface="+mn-lt"/>
              </a:rPr>
              <a:t>ул. Пионерская, 48</a:t>
            </a:r>
            <a:endParaRPr lang="ru-RU" dirty="0">
              <a:latin typeface="+mn-lt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6650" y="3748088"/>
            <a:ext cx="382587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/>
          <a:srcRect l="3790" t="25539" r="45129" b="41541"/>
          <a:stretch>
            <a:fillRect/>
          </a:stretch>
        </p:blipFill>
        <p:spPr bwMode="auto">
          <a:xfrm>
            <a:off x="4976813" y="2109788"/>
            <a:ext cx="376555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Мехонское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5267325" cy="421005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1887-1900 гг.</a:t>
            </a:r>
            <a:r>
              <a:rPr lang="ru-RU" sz="2400" dirty="0">
                <a:latin typeface="+mn-lt"/>
              </a:rPr>
              <a:t> </a:t>
            </a:r>
          </a:p>
          <a:p>
            <a:pPr>
              <a:defRPr/>
            </a:pPr>
            <a:r>
              <a:rPr lang="ru-RU" sz="2400" dirty="0">
                <a:latin typeface="+mn-lt"/>
              </a:rPr>
              <a:t>Приходской священник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с. Мехонское </a:t>
            </a:r>
            <a:r>
              <a:rPr lang="ru-RU" sz="2400" dirty="0" err="1">
                <a:latin typeface="+mn-lt"/>
              </a:rPr>
              <a:t>Шадринского</a:t>
            </a:r>
            <a:r>
              <a:rPr lang="ru-RU" sz="2400" dirty="0">
                <a:latin typeface="+mn-lt"/>
              </a:rPr>
              <a:t> уезда</a:t>
            </a:r>
          </a:p>
          <a:p>
            <a:pPr lvl="1">
              <a:defRPr/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Курганская область</a:t>
            </a:r>
          </a:p>
          <a:p>
            <a:pPr lvl="1">
              <a:defRPr/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66 км от Шадринска</a:t>
            </a:r>
          </a:p>
          <a:p>
            <a:pPr lvl="1">
              <a:defRPr/>
            </a:pPr>
            <a:endParaRPr lang="ru-RU" sz="20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400" dirty="0">
                <a:latin typeface="+mn-lt"/>
              </a:rPr>
              <a:t>Год вне штата и ссылка за статью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400" dirty="0">
                <a:latin typeface="+mn-lt"/>
              </a:rPr>
              <a:t>«Образовательное значение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400" dirty="0">
                <a:latin typeface="+mn-lt"/>
              </a:rPr>
              <a:t>игральных карт»</a:t>
            </a:r>
          </a:p>
          <a:p>
            <a:pPr marL="457200" lvl="1" indent="0">
              <a:buFont typeface="Arial" charset="0"/>
              <a:buNone/>
              <a:defRPr/>
            </a:pPr>
            <a:endParaRPr lang="ru-RU" sz="1400" dirty="0">
              <a:latin typeface="+mn-lt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400" dirty="0">
                <a:latin typeface="+mn-lt"/>
              </a:rPr>
              <a:t>Первушин: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400" dirty="0">
                <a:latin typeface="+mn-lt"/>
              </a:rPr>
              <a:t>«</a:t>
            </a:r>
            <a:r>
              <a:rPr lang="ru-RU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Безместный</a:t>
            </a: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священник и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запрещенный математик</a:t>
            </a:r>
            <a:r>
              <a:rPr lang="ru-RU" sz="1400" dirty="0">
                <a:latin typeface="+mn-lt"/>
              </a:rPr>
              <a:t>»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0" indent="0">
              <a:buFont typeface="Arial" charset="0"/>
              <a:buNone/>
              <a:defRPr/>
            </a:pPr>
            <a:endParaRPr lang="ru-RU" sz="1400" dirty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 r="9952" b="11522"/>
          <a:stretch>
            <a:fillRect/>
          </a:stretch>
        </p:blipFill>
        <p:spPr bwMode="auto">
          <a:xfrm>
            <a:off x="6300788" y="1916113"/>
            <a:ext cx="210661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/>
          <a:srcRect t="-6461" b="22748"/>
          <a:stretch>
            <a:fillRect/>
          </a:stretch>
        </p:blipFill>
        <p:spPr bwMode="auto">
          <a:xfrm>
            <a:off x="4067175" y="4384675"/>
            <a:ext cx="47625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Михеевич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Первушин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/>
              <a:t>(1827-1900)</a:t>
            </a:r>
            <a:endParaRPr lang="ru-RU" sz="2800" dirty="0">
              <a:latin typeface="+mj-lt"/>
              <a:cs typeface="Arial" charset="0"/>
            </a:endParaRP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4481513" cy="4210050"/>
          </a:xfrm>
        </p:spPr>
        <p:txBody>
          <a:bodyPr/>
          <a:lstStyle/>
          <a:p>
            <a:pPr>
              <a:buFont typeface="Arial" charset="0"/>
              <a:buBlip>
                <a:blip r:embed="rId2"/>
              </a:buBlip>
            </a:pPr>
            <a:r>
              <a:rPr lang="ru-RU" sz="2400">
                <a:latin typeface="Arial" charset="0"/>
                <a:cs typeface="Arial" charset="0"/>
              </a:rPr>
              <a:t>Священник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2400">
                <a:latin typeface="Arial" charset="0"/>
                <a:cs typeface="Arial" charset="0"/>
              </a:rPr>
              <a:t>Ученый-математик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2400">
                <a:latin typeface="Arial" charset="0"/>
                <a:cs typeface="Arial" charset="0"/>
              </a:rPr>
              <a:t>Патриот  родного края</a:t>
            </a:r>
          </a:p>
          <a:p>
            <a:pPr lvl="1">
              <a:buFont typeface="Arial" charset="0"/>
              <a:buBlip>
                <a:blip r:embed="rId3"/>
              </a:buBlip>
            </a:pPr>
            <a:r>
              <a:rPr lang="ru-RU" sz="2000">
                <a:latin typeface="Arial" charset="0"/>
                <a:cs typeface="Arial" charset="0"/>
              </a:rPr>
              <a:t>Собиратель устной народной поэзии крестьян</a:t>
            </a:r>
          </a:p>
          <a:p>
            <a:pPr lvl="1">
              <a:buFont typeface="Arial" charset="0"/>
              <a:buBlip>
                <a:blip r:embed="rId3"/>
              </a:buBlip>
            </a:pPr>
            <a:r>
              <a:rPr lang="ru-RU" sz="2000">
                <a:latin typeface="Arial" charset="0"/>
                <a:cs typeface="Arial" charset="0"/>
              </a:rPr>
              <a:t>Основатель народных школ</a:t>
            </a:r>
          </a:p>
          <a:p>
            <a:pPr lvl="1">
              <a:buFont typeface="Arial" charset="0"/>
              <a:buBlip>
                <a:blip r:embed="rId3"/>
              </a:buBlip>
            </a:pPr>
            <a:r>
              <a:rPr lang="ru-RU" sz="2000">
                <a:latin typeface="Arial" charset="0"/>
                <a:cs typeface="Arial" charset="0"/>
              </a:rPr>
              <a:t>Издатель рукописного журнала «Шадринский вестник»</a:t>
            </a:r>
            <a:endParaRPr lang="ru-RU" sz="2000">
              <a:solidFill>
                <a:schemeClr val="tx1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124" name="Picture 6" descr="http://www.fnperm.ru/Data/Sites/2/images/%D0%BF%D0%B5%D1%80%D0%B2%D1%83%D1%88%D0%B8%D0%BD-%D0%B8%D0%B2%D0%B0%D0%BD-%D0%BC%D0%B8%D1%85%D0%B5%D0%B5%D0%B2%D0%B8%D1%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916113"/>
            <a:ext cx="2952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Мехонское </a:t>
            </a:r>
            <a:endParaRPr lang="ru-RU" dirty="0"/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321175"/>
          </a:xfrm>
        </p:spPr>
        <p:txBody>
          <a:bodyPr/>
          <a:lstStyle/>
          <a:p>
            <a:r>
              <a:rPr lang="ru-RU" sz="2000">
                <a:solidFill>
                  <a:schemeClr val="tx1"/>
                </a:solidFill>
                <a:latin typeface="Calibri" pitchFamily="34" charset="0"/>
                <a:cs typeface="Arial" charset="0"/>
              </a:rPr>
              <a:t>Человек подвижный, общительный и даже веселый, он снискал всеобщую симпатию прихожан. </a:t>
            </a:r>
          </a:p>
          <a:p>
            <a:r>
              <a:rPr lang="ru-RU" sz="2000">
                <a:solidFill>
                  <a:schemeClr val="tx1"/>
                </a:solidFill>
                <a:latin typeface="Calibri" pitchFamily="34" charset="0"/>
                <a:cs typeface="Arial" charset="0"/>
              </a:rPr>
              <a:t>Заботился о просвещении народа, помогал беднякам учить детей</a:t>
            </a:r>
          </a:p>
          <a:p>
            <a:r>
              <a:rPr lang="ru-RU" sz="2000">
                <a:solidFill>
                  <a:schemeClr val="tx1"/>
                </a:solidFill>
                <a:latin typeface="Calibri" pitchFamily="34" charset="0"/>
                <a:cs typeface="Arial" charset="0"/>
              </a:rPr>
              <a:t>Острый на язык Первушин не успокоился. Однажды, явившись в собрание попов, он так оригинально поздоровался с ними, что это приветствие стало местной легендой:</a:t>
            </a:r>
          </a:p>
          <a:p>
            <a:pPr marL="400050" lvl="1" indent="0">
              <a:buFont typeface="Arial" charset="0"/>
              <a:buNone/>
            </a:pPr>
            <a:endParaRPr lang="ru-RU" sz="140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00050" lvl="1" indent="0">
              <a:buFont typeface="Arial" charset="0"/>
              <a:buNone/>
            </a:pPr>
            <a:r>
              <a:rPr lang="ru-RU" sz="1800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— Здравствуйте, отцы: тупоголовые, остроголовые и пустоголовые!</a:t>
            </a:r>
          </a:p>
          <a:p>
            <a:pPr marL="400050" lvl="1" indent="0">
              <a:buFont typeface="Arial" charset="0"/>
              <a:buNone/>
            </a:pPr>
            <a:r>
              <a:rPr lang="ru-RU" sz="1800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Они, было, крепко обиделись, но Иван Михеевич их успокоил:</a:t>
            </a:r>
          </a:p>
          <a:p>
            <a:pPr marL="400050" lvl="1" indent="0">
              <a:buFont typeface="Arial" charset="0"/>
              <a:buNone/>
            </a:pPr>
            <a:r>
              <a:rPr lang="ru-RU" sz="1800" i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— Что возмущаетесь? Я правильно сказал. Вот у тебя, отец Ксенофонт, что на голове — камилавка (она напоминала опрокинутое ведро)? Ты — тупоголовый! А вон у отца Якова на голове скуфья (она была островерхой) — он остроголовый. А у отца Алексея на голове ничего нет — пустоголовый!</a:t>
            </a:r>
            <a:endParaRPr lang="ru-RU" sz="1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 l="-151" t="-546" r="63876" b="50546"/>
          <a:stretch>
            <a:fillRect/>
          </a:stretch>
        </p:blipFill>
        <p:spPr bwMode="auto">
          <a:xfrm>
            <a:off x="8027988" y="6005513"/>
            <a:ext cx="823912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 cstate="print"/>
          <a:srcRect l="45348" t="50000" b="4085"/>
          <a:stretch>
            <a:fillRect/>
          </a:stretch>
        </p:blipFill>
        <p:spPr bwMode="auto">
          <a:xfrm>
            <a:off x="7092950" y="6049963"/>
            <a:ext cx="792163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Последние годы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1893-1896 гг.  </a:t>
            </a:r>
          </a:p>
          <a:p>
            <a:pPr>
              <a:defRPr/>
            </a:pPr>
            <a:r>
              <a:rPr lang="ru-RU" sz="1800" dirty="0">
                <a:latin typeface="+mn-lt"/>
              </a:rPr>
              <a:t>почетный член этого учредительного комитета к 100-летнему юбилею Н.И. Лобачевского при Казанском физико-математическом обществе (по созданию фонда для премирования выдающихся произведений в области геометрии)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Всемирный математический конгресс в Чикаго. из России представлена работа И.М. Первушина «О наилучшей проверке арифметических действий над огромными числами». 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1894, Неаполитанская Академия: работа «Об определении количества простых чисел в известных пределах». 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1896,  последняя работа «Формулы для приближенного представления простых чисел, их сумм и разностей по номерам этих чисел» (франц.)</a:t>
            </a:r>
          </a:p>
          <a:p>
            <a:pPr>
              <a:defRPr/>
            </a:pPr>
            <a:endParaRPr lang="ru-RU" sz="14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Переписка с Российской академией в краеведческом музее Пермского края.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И.М. Первушина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Простые (непроизводные) и составные (производные) числа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 первом десятке 5 простых чисел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во втором – 4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 последующих десятках простых чисел еще меньше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Вопросы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: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сколько же всего простых чисел, конечное или бесконечное их число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Древнегреческие математики (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III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в. до н.э.):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простых чисел в натуральном ряду бесконечно много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часто ли они встречаются среди остальных чисел</a:t>
            </a:r>
            <a:endParaRPr lang="ru-RU" sz="1800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И.М. Первушина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Выписал книгу П.Л. Чебышева «Теория сравнений»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1877-1878.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Делимость чисел вида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Число                                  делится на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114 689</a:t>
            </a:r>
          </a:p>
          <a:p>
            <a:pPr lvl="1"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Число                                 делится на 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16 772 161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30" name="Объект 6"/>
          <p:cNvGraphicFramePr>
            <a:graphicFrameLocks noChangeAspect="1"/>
          </p:cNvGraphicFramePr>
          <p:nvPr/>
        </p:nvGraphicFramePr>
        <p:xfrm>
          <a:off x="5580063" y="2420938"/>
          <a:ext cx="1454150" cy="768350"/>
        </p:xfrm>
        <a:graphic>
          <a:graphicData uri="http://schemas.openxmlformats.org/presentationml/2006/ole">
            <p:oleObj spid="_x0000_s26638" name="Формула" r:id="rId3" imgW="12801600" imgH="6705600" progId="">
              <p:embed/>
            </p:oleObj>
          </a:graphicData>
        </a:graphic>
      </p:graphicFrame>
      <p:sp>
        <p:nvSpPr>
          <p:cNvPr id="2663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32" name="Объект 8"/>
          <p:cNvGraphicFramePr>
            <a:graphicFrameLocks noChangeAspect="1"/>
          </p:cNvGraphicFramePr>
          <p:nvPr/>
        </p:nvGraphicFramePr>
        <p:xfrm>
          <a:off x="2195513" y="3933825"/>
          <a:ext cx="1214437" cy="574675"/>
        </p:xfrm>
        <a:graphic>
          <a:graphicData uri="http://schemas.openxmlformats.org/presentationml/2006/ole">
            <p:oleObj spid="_x0000_s26639" name="Формула" r:id="rId4" imgW="13411200" imgH="6400800" progId="">
              <p:embed/>
            </p:oleObj>
          </a:graphicData>
        </a:graphic>
      </p:graphicFrame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634" name="Объект 10"/>
          <p:cNvGraphicFramePr>
            <a:graphicFrameLocks noChangeAspect="1"/>
          </p:cNvGraphicFramePr>
          <p:nvPr/>
        </p:nvGraphicFramePr>
        <p:xfrm>
          <a:off x="2195513" y="4797425"/>
          <a:ext cx="1235075" cy="576263"/>
        </p:xfrm>
        <a:graphic>
          <a:graphicData uri="http://schemas.openxmlformats.org/presentationml/2006/ole">
            <p:oleObj spid="_x0000_s26640" name="Формула" r:id="rId5" imgW="13716000" imgH="6400800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И.М. Первушина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1877-1878.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Делимость чисел вида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65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7657" name="Объект 11"/>
          <p:cNvGraphicFramePr>
            <a:graphicFrameLocks noChangeAspect="1"/>
          </p:cNvGraphicFramePr>
          <p:nvPr/>
        </p:nvGraphicFramePr>
        <p:xfrm>
          <a:off x="5795963" y="1844675"/>
          <a:ext cx="936625" cy="458788"/>
        </p:xfrm>
        <a:graphic>
          <a:graphicData uri="http://schemas.openxmlformats.org/presentationml/2006/ole">
            <p:oleObj spid="_x0000_s27659" name="Формула" r:id="rId3" imgW="10668000" imgH="5181600" progId="">
              <p:embed/>
            </p:oleObj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524000" y="2924175"/>
          <a:ext cx="609600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  <a:endParaRPr lang="ru-RU" sz="3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83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131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endParaRPr lang="ru-RU" sz="3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179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191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239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3600" b="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251</a:t>
                      </a:r>
                      <a:r>
                        <a:rPr lang="ru-RU" sz="3600" b="0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–1</a:t>
                      </a:r>
                    </a:p>
                    <a:p>
                      <a:pPr algn="ctr"/>
                      <a:endParaRPr lang="ru-RU" sz="36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И.М. Первушина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sz="2400">
                <a:latin typeface="Calibri" pitchFamily="34" charset="0"/>
                <a:cs typeface="Arial" charset="0"/>
              </a:rPr>
              <a:t>Записи на черновиках:</a:t>
            </a:r>
          </a:p>
          <a:p>
            <a:pPr>
              <a:buFont typeface="Wingdings" pitchFamily="2" charset="2"/>
              <a:buChar char="§"/>
            </a:pPr>
            <a:r>
              <a:rPr lang="ru-RU" sz="2400">
                <a:latin typeface="Calibri" pitchFamily="34" charset="0"/>
                <a:cs typeface="Arial" charset="0"/>
              </a:rPr>
              <a:t>«</a:t>
            </a:r>
            <a:r>
              <a:rPr lang="ru-RU" sz="2400" i="1">
                <a:latin typeface="Calibri" pitchFamily="34" charset="0"/>
                <a:cs typeface="Arial" charset="0"/>
              </a:rPr>
              <a:t>Числовой Константинополь не взят</a:t>
            </a:r>
            <a:r>
              <a:rPr lang="ru-RU" sz="2400">
                <a:latin typeface="Calibri" pitchFamily="34" charset="0"/>
                <a:cs typeface="Arial" charset="0"/>
              </a:rPr>
              <a:t>».</a:t>
            </a:r>
          </a:p>
          <a:p>
            <a:pPr>
              <a:buFont typeface="Wingdings" pitchFamily="2" charset="2"/>
              <a:buChar char="§"/>
            </a:pPr>
            <a:r>
              <a:rPr lang="ru-RU" sz="2400">
                <a:latin typeface="Calibri" pitchFamily="34" charset="0"/>
                <a:cs typeface="Arial" charset="0"/>
              </a:rPr>
              <a:t>«</a:t>
            </a:r>
            <a:r>
              <a:rPr lang="ru-RU" sz="2400" i="1">
                <a:latin typeface="Calibri" pitchFamily="34" charset="0"/>
                <a:cs typeface="Arial" charset="0"/>
              </a:rPr>
              <a:t>По полуночи 2 ½ часа. А модуль простое ли число? Не всуе ли тружусь?!!! Еще 35 звеньев и этот сфинкс будет разгадан. Дело медленно, но верно!</a:t>
            </a:r>
            <a:r>
              <a:rPr lang="ru-RU" sz="2400">
                <a:latin typeface="Calibri" pitchFamily="34" charset="0"/>
                <a:cs typeface="Arial" charset="0"/>
              </a:rPr>
              <a:t>»</a:t>
            </a:r>
          </a:p>
          <a:p>
            <a:pPr>
              <a:buFont typeface="Wingdings" pitchFamily="2" charset="2"/>
              <a:buChar char="§"/>
            </a:pPr>
            <a:r>
              <a:rPr lang="ru-RU" sz="2400">
                <a:latin typeface="Calibri" pitchFamily="34" charset="0"/>
                <a:cs typeface="Arial" charset="0"/>
              </a:rPr>
              <a:t>«</a:t>
            </a:r>
            <a:r>
              <a:rPr lang="ru-RU" sz="2400" i="1">
                <a:latin typeface="Calibri" pitchFamily="34" charset="0"/>
                <a:cs typeface="Arial" charset="0"/>
              </a:rPr>
              <a:t>11 ¼ вечера, пора ужинать. А так бы и умер на работе. Еще 25 колен</a:t>
            </a:r>
            <a:r>
              <a:rPr lang="ru-RU" sz="2400">
                <a:latin typeface="Calibri" pitchFamily="34" charset="0"/>
                <a:cs typeface="Arial" charset="0"/>
              </a:rPr>
              <a:t>». </a:t>
            </a: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  <a:p>
            <a:pPr>
              <a:buFont typeface="Wingdings" pitchFamily="2" charset="2"/>
              <a:buChar char="q"/>
            </a:pPr>
            <a:endParaRPr lang="ru-RU" sz="24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Математика И.М. Первушина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Большое простое число, следующее за </a:t>
            </a:r>
            <a:r>
              <a:rPr lang="ru-RU" sz="2400" dirty="0" err="1">
                <a:solidFill>
                  <a:schemeClr val="tx1"/>
                </a:solidFill>
                <a:latin typeface="+mn-lt"/>
              </a:rPr>
              <a:t>эйлеровым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первушинское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2 305 843 009 213 693 951</a:t>
            </a:r>
            <a:r>
              <a:rPr lang="ru-RU" sz="2400" dirty="0"/>
              <a:t> 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ru-RU" sz="2000" i="1" dirty="0">
                <a:solidFill>
                  <a:schemeClr val="bg1">
                    <a:lumMod val="65000"/>
                  </a:schemeClr>
                </a:solidFill>
              </a:rPr>
              <a:t>2 квинтиллиона 305 квадриллионов 843 триллиона </a:t>
            </a:r>
            <a:br>
              <a:rPr lang="ru-RU" sz="20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2000" i="1" dirty="0">
                <a:solidFill>
                  <a:schemeClr val="bg1">
                    <a:lumMod val="65000"/>
                  </a:schemeClr>
                </a:solidFill>
              </a:rPr>
              <a:t>9 миллиардов 213 миллионов 693 тысячи </a:t>
            </a:r>
            <a:br>
              <a:rPr lang="ru-RU" sz="20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2000" i="1" dirty="0">
                <a:solidFill>
                  <a:schemeClr val="bg1">
                    <a:lumMod val="65000"/>
                  </a:schemeClr>
                </a:solidFill>
              </a:rPr>
              <a:t>951 единица. </a:t>
            </a:r>
            <a:endParaRPr lang="ru-RU" sz="2000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q"/>
              <a:defRPr/>
            </a:pP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9701" name="Объект 4"/>
          <p:cNvGraphicFramePr>
            <a:graphicFrameLocks noChangeAspect="1"/>
          </p:cNvGraphicFramePr>
          <p:nvPr/>
        </p:nvGraphicFramePr>
        <p:xfrm>
          <a:off x="3492500" y="2420938"/>
          <a:ext cx="1900238" cy="863600"/>
        </p:xfrm>
        <a:graphic>
          <a:graphicData uri="http://schemas.openxmlformats.org/presentationml/2006/ole">
            <p:oleObj spid="_x0000_s29703" name="Формула" r:id="rId3" imgW="10058400" imgH="4572000" progId="">
              <p:embed/>
            </p:oleObj>
          </a:graphicData>
        </a:graphic>
      </p:graphicFrame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7375" cy="1071563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  И.М. Первушине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>
          <a:xfrm>
            <a:off x="457200" y="3789363"/>
            <a:ext cx="4546600" cy="25193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2000">
                <a:latin typeface="Calibri" pitchFamily="34" charset="0"/>
                <a:cs typeface="Arial" charset="0"/>
              </a:rPr>
              <a:t>П.П. Бажов: </a:t>
            </a:r>
          </a:p>
          <a:p>
            <a:pPr marL="0" indent="0">
              <a:buFont typeface="Arial" charset="0"/>
              <a:buNone/>
            </a:pPr>
            <a:r>
              <a:rPr lang="ru-RU" sz="2000">
                <a:latin typeface="Calibri" pitchFamily="34" charset="0"/>
                <a:cs typeface="Arial" charset="0"/>
              </a:rPr>
              <a:t>«</a:t>
            </a:r>
            <a:r>
              <a:rPr lang="ru-RU" sz="2000" i="1">
                <a:latin typeface="Calibri" pitchFamily="34" charset="0"/>
                <a:cs typeface="Arial" charset="0"/>
              </a:rPr>
              <a:t>Замечательный математик, известный своими трудами за границей, пожертвовал своей карьерой ученого ради изучения своего края, ради служения народу</a:t>
            </a:r>
            <a:r>
              <a:rPr lang="ru-RU" sz="2000">
                <a:latin typeface="Calibri" pitchFamily="34" charset="0"/>
                <a:cs typeface="Arial" charset="0"/>
              </a:rPr>
              <a:t>...»</a:t>
            </a:r>
            <a:endParaRPr lang="ru-RU">
              <a:latin typeface="Calibri" pitchFamily="34" charset="0"/>
              <a:cs typeface="Arial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060575"/>
            <a:ext cx="33242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2060575"/>
            <a:ext cx="11525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7375" cy="1071563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  И.М. Первушине</a:t>
            </a: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457200" y="2060575"/>
            <a:ext cx="4546600" cy="4248150"/>
          </a:xfrm>
        </p:spPr>
        <p:txBody>
          <a:bodyPr/>
          <a:lstStyle/>
          <a:p>
            <a:r>
              <a:rPr lang="ru-RU" sz="2000">
                <a:latin typeface="Calibri" pitchFamily="34" charset="0"/>
                <a:cs typeface="Arial" charset="0"/>
              </a:rPr>
              <a:t>В.П. Тимофеев:</a:t>
            </a:r>
          </a:p>
          <a:p>
            <a:r>
              <a:rPr lang="ru-RU" sz="2000">
                <a:latin typeface="Calibri" pitchFamily="34" charset="0"/>
                <a:cs typeface="Arial" charset="0"/>
              </a:rPr>
              <a:t>« …</a:t>
            </a:r>
            <a:r>
              <a:rPr lang="ru-RU" sz="2000" i="1">
                <a:latin typeface="Calibri" pitchFamily="34" charset="0"/>
                <a:cs typeface="Arial" charset="0"/>
              </a:rPr>
              <a:t>он был не только математиком или метеорологом, статистом, экономистом, журналистом, бытописателем, педагогом и тонким наблюдателем общественной жизни, публицистом-просветителем. </a:t>
            </a:r>
          </a:p>
          <a:p>
            <a:r>
              <a:rPr lang="ru-RU" sz="2000" i="1">
                <a:latin typeface="Calibri" pitchFamily="34" charset="0"/>
                <a:cs typeface="Arial" charset="0"/>
              </a:rPr>
              <a:t>Он был гражданином своего большого Отечества – России и малой родины – Урала и Зауралья, и служил им верой и правдой</a:t>
            </a:r>
            <a:r>
              <a:rPr lang="ru-RU" sz="2000">
                <a:latin typeface="Calibri" pitchFamily="34" charset="0"/>
                <a:cs typeface="Arial" charset="0"/>
              </a:rPr>
              <a:t>»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146300"/>
            <a:ext cx="299085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07375" cy="1071563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  И.М. Первушине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4140200" y="1925638"/>
            <a:ext cx="4546600" cy="4743450"/>
          </a:xfrm>
        </p:spPr>
        <p:txBody>
          <a:bodyPr/>
          <a:lstStyle/>
          <a:p>
            <a:r>
              <a:rPr lang="ru-RU" sz="2000">
                <a:latin typeface="Calibri" pitchFamily="34" charset="0"/>
                <a:cs typeface="Arial" charset="0"/>
              </a:rPr>
              <a:t>К.Д. Носилов: </a:t>
            </a:r>
          </a:p>
          <a:p>
            <a:r>
              <a:rPr lang="ru-RU" sz="2000">
                <a:latin typeface="Calibri" pitchFamily="34" charset="0"/>
                <a:cs typeface="Arial" charset="0"/>
              </a:rPr>
              <a:t>«</a:t>
            </a:r>
            <a:r>
              <a:rPr lang="ru-RU" sz="2000" i="1">
                <a:latin typeface="Calibri" pitchFamily="34" charset="0"/>
                <a:cs typeface="Arial" charset="0"/>
              </a:rPr>
              <a:t>У него нет свободного времени. Он вечно чем-нибудь занят, и этот переход от работы к другой, от вопроса к другому, кажется, и наполняет его жизнь так, что он не замечает, как проживает целые годы своей жизни. Говорят, порой, увлекаясь, он еще и теперь, как в прежнее время, просиживает целые ночи за математическими выкладками, когда ему не удается их сделать днем</a:t>
            </a:r>
            <a:r>
              <a:rPr lang="ru-RU" sz="2000">
                <a:latin typeface="Calibri" pitchFamily="34" charset="0"/>
                <a:cs typeface="Arial" charset="0"/>
              </a:rPr>
              <a:t>...»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989138"/>
            <a:ext cx="32750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 И.М. Первушина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000" dirty="0"/>
              <a:t>Первушины на </a:t>
            </a:r>
            <a:r>
              <a:rPr lang="ru-RU" sz="2000" dirty="0" err="1"/>
              <a:t>Лысьвенской</a:t>
            </a:r>
            <a:r>
              <a:rPr lang="ru-RU" sz="2000" dirty="0"/>
              <a:t> земле – с конца </a:t>
            </a:r>
            <a:r>
              <a:rPr lang="en-US" sz="2000" dirty="0"/>
              <a:t>XVIII</a:t>
            </a:r>
            <a:r>
              <a:rPr lang="ru-RU" sz="2000" dirty="0"/>
              <a:t> в.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000" dirty="0"/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/>
              <a:t>9 января 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(15) </a:t>
            </a:r>
            <a:r>
              <a:rPr lang="ru-RU" sz="2000" dirty="0"/>
              <a:t>1827 г. в поселке </a:t>
            </a:r>
            <a:r>
              <a:rPr lang="ru-RU" sz="2000" dirty="0" err="1"/>
              <a:t>Лысьвенского</a:t>
            </a:r>
            <a:r>
              <a:rPr lang="ru-RU" sz="2000" dirty="0"/>
              <a:t> завода Пермской губернии в семье Михея Ивановича и </a:t>
            </a:r>
            <a:r>
              <a:rPr lang="ru-RU" sz="2000" dirty="0" err="1"/>
              <a:t>Параскевы</a:t>
            </a:r>
            <a:r>
              <a:rPr lang="ru-RU" sz="2000" dirty="0"/>
              <a:t> Афанасьевны Первушиных родился первенец.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000" dirty="0"/>
          </a:p>
          <a:p>
            <a:pPr>
              <a:buFont typeface="Wingdings" pitchFamily="2" charset="2"/>
              <a:buChar char="q"/>
              <a:defRPr/>
            </a:pPr>
            <a:r>
              <a:rPr lang="ru-RU" sz="2000" dirty="0"/>
              <a:t>Из дневника М.И. Первушина: «</a:t>
            </a:r>
            <a:r>
              <a:rPr lang="ru-RU" sz="2000" i="1" dirty="0"/>
              <a:t>Иван, первый сын, родился </a:t>
            </a:r>
            <a:br>
              <a:rPr lang="ru-RU" sz="2000" i="1" dirty="0"/>
            </a:br>
            <a:r>
              <a:rPr lang="ru-RU" sz="2000" i="1" dirty="0"/>
              <a:t>в 1827 г. 9 </a:t>
            </a:r>
            <a:r>
              <a:rPr lang="ru-RU" sz="2000" i="1" dirty="0" err="1"/>
              <a:t>генваря</a:t>
            </a:r>
            <a:r>
              <a:rPr lang="ru-RU" sz="2000" i="1" dirty="0"/>
              <a:t>, в воскресенье, после обедни. Крещен 13 числа того же </a:t>
            </a:r>
            <a:r>
              <a:rPr lang="ru-RU" sz="2000" i="1" dirty="0" err="1"/>
              <a:t>генваря</a:t>
            </a:r>
            <a:r>
              <a:rPr lang="ru-RU" sz="2000" i="1" dirty="0"/>
              <a:t>, а тезоименитство – 15 </a:t>
            </a:r>
            <a:r>
              <a:rPr lang="ru-RU" sz="2000" i="1" dirty="0" err="1"/>
              <a:t>генваря</a:t>
            </a:r>
            <a:r>
              <a:rPr lang="ru-RU" sz="2000" dirty="0"/>
              <a:t>».</a:t>
            </a:r>
          </a:p>
          <a:p>
            <a:pPr marL="742950" lvl="2" indent="-342900">
              <a:buFont typeface="Wingdings" pitchFamily="2" charset="2"/>
              <a:buChar char="§"/>
              <a:defRPr/>
            </a:pPr>
            <a:r>
              <a:rPr lang="ru-RU" sz="1400" dirty="0"/>
              <a:t>Иван </a:t>
            </a:r>
            <a:r>
              <a:rPr lang="ru-RU" sz="1400" dirty="0" err="1"/>
              <a:t>Михеевич</a:t>
            </a:r>
            <a:r>
              <a:rPr lang="ru-RU" sz="1400" dirty="0"/>
              <a:t> – старший из 17 братьев и сестер.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И.М. Первушин о воспитании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1800" dirty="0">
                <a:latin typeface="+mn-lt"/>
              </a:rPr>
              <a:t>«</a:t>
            </a:r>
            <a:r>
              <a:rPr lang="ru-RU" sz="1800" i="1" dirty="0">
                <a:latin typeface="+mn-lt"/>
              </a:rPr>
              <a:t>Ныне не бьют, а прежде бывало – и моих несчастных сестер ни за что, за булавку, за иголку или равные им пустяки, хлещут плеткой треххвосткой ременной по чему попало, колотя их лбом об пол, разят ухватом, </a:t>
            </a:r>
            <a:r>
              <a:rPr lang="ru-RU" sz="1800" i="1" dirty="0" err="1">
                <a:latin typeface="+mn-lt"/>
              </a:rPr>
              <a:t>ощепком</a:t>
            </a:r>
            <a:r>
              <a:rPr lang="ru-RU" sz="1800" i="1" dirty="0">
                <a:latin typeface="+mn-lt"/>
              </a:rPr>
              <a:t>, кулаком, даже шилом и молотком… Боже мой! Если вспомню, сердце кровью обливается. Бывало, хоть ни в чем не виноват, дрожишь, как бы ремень на спину тебе не сел... Драли до печенок, били за все, за самое невинное и детское движение мышц и мыслей. Благочестивые и не подозревали в себе истязателей </a:t>
            </a:r>
            <a:r>
              <a:rPr lang="ru-RU" sz="1800" dirty="0">
                <a:latin typeface="+mn-lt"/>
              </a:rPr>
              <a:t>…» 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Еще заметить надобно: напрасно подавляют в мальчике склонность к играм, крику, визгу, свисту, разговору, ползанью, скачке. Следует давать хорошее направление всем обнаружениям физических и умственных сил, а не подавлять (по невежеству или с умыслом) их энергии. Глупая мораль очень вредна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!»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И.М. Первушин о воспитании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1800" dirty="0">
                <a:latin typeface="+mn-lt"/>
              </a:rPr>
              <a:t>Христианская заповедь «Почитай отца своего» была основой воспитания на Руси. Почтение к старшему поколению, к родителям чувствуется в каждом письме Ивана к родителям.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«</a:t>
            </a:r>
            <a:r>
              <a:rPr lang="ru-RU" sz="1800" i="1" dirty="0">
                <a:latin typeface="+mn-lt"/>
              </a:rPr>
              <a:t>Возлюбленный Тятенька, М.И. </a:t>
            </a:r>
            <a:r>
              <a:rPr lang="ru-RU" sz="1800" i="1" dirty="0" err="1">
                <a:latin typeface="+mn-lt"/>
              </a:rPr>
              <a:t>Возлюбленнейшая</a:t>
            </a:r>
            <a:r>
              <a:rPr lang="ru-RU" sz="1800" i="1" dirty="0">
                <a:latin typeface="+mn-lt"/>
              </a:rPr>
              <a:t> Маменька, П.А. Любезнейшая бабушка, С.Ф.»… «Ваше Преподобие, любезнейший батюшка, М.И.!»… 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1800" dirty="0">
                <a:latin typeface="+mn-lt"/>
              </a:rPr>
              <a:t>Все разногласия между братьями и сестрами Иван старался решить миром: «</a:t>
            </a:r>
            <a:r>
              <a:rPr lang="ru-RU" sz="1800" i="1" dirty="0">
                <a:latin typeface="+mn-lt"/>
              </a:rPr>
              <a:t>Объясни по-братски. Ну что нам делить? Идем мы разными дорогами… Каково батюшке смотреть на это?</a:t>
            </a:r>
            <a:r>
              <a:rPr lang="ru-RU" sz="1800" dirty="0">
                <a:latin typeface="+mn-lt"/>
              </a:rPr>
              <a:t>». </a:t>
            </a:r>
          </a:p>
          <a:p>
            <a:pPr>
              <a:defRPr/>
            </a:pPr>
            <a:endParaRPr lang="ru-RU" sz="1800" dirty="0">
              <a:latin typeface="+mn-lt"/>
            </a:endParaRPr>
          </a:p>
          <a:p>
            <a:pPr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Оставайтесь с Богом, милые мои! Желаю Вам всевозможного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счастия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более же всего – «веселости, этого </a:t>
            </a:r>
            <a:r>
              <a:rPr lang="ru-RU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драгоценнейшего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достояния души человеческой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r>
              <a:rPr lang="ru-RU">
                <a:latin typeface="Arial" charset="0"/>
                <a:cs typeface="Arial" charset="0"/>
              </a:rPr>
              <a:t>Математический факультет ПГПУ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2276475"/>
            <a:ext cx="467518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 И.М. Первушина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>
                <a:latin typeface="Calibri" pitchFamily="34" charset="0"/>
                <a:cs typeface="Arial" charset="0"/>
              </a:rPr>
              <a:t>И.М. Первушин:</a:t>
            </a:r>
          </a:p>
          <a:p>
            <a:r>
              <a:rPr lang="ru-RU" sz="2400">
                <a:latin typeface="Calibri" pitchFamily="34" charset="0"/>
                <a:cs typeface="Arial" charset="0"/>
              </a:rPr>
              <a:t>«</a:t>
            </a:r>
            <a:r>
              <a:rPr lang="ru-RU" sz="2400" i="1">
                <a:latin typeface="Calibri" pitchFamily="34" charset="0"/>
                <a:cs typeface="Arial" charset="0"/>
              </a:rPr>
              <a:t>В Лысьвенском-то заводе я и родился… и повит был в дедушкины порты, не знаю по какому случаю… Может быть молоденькая мать моя – родильница  не успела вынять приготовленное для ребенка-первенца… Как бы то ни было, а я сделался любимцем дедушки, еще ничего не понимая, а только пища бессмысленно</a:t>
            </a:r>
            <a:r>
              <a:rPr lang="ru-RU" sz="2400">
                <a:latin typeface="Calibri" pitchFamily="34" charset="0"/>
                <a:cs typeface="Arial" charset="0"/>
              </a:rPr>
              <a:t>»</a:t>
            </a:r>
          </a:p>
          <a:p>
            <a:pPr>
              <a:buFont typeface="Wingdings" pitchFamily="2" charset="2"/>
              <a:buChar char="q"/>
            </a:pPr>
            <a:endParaRPr lang="ru-RU" sz="240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>
                <a:latin typeface="Arial" charset="0"/>
                <a:cs typeface="Arial" charset="0"/>
              </a:rPr>
              <a:t>«</a:t>
            </a:r>
            <a:r>
              <a:rPr lang="ru-RU" sz="2400" i="1">
                <a:latin typeface="Arial" charset="0"/>
                <a:cs typeface="Arial" charset="0"/>
              </a:rPr>
              <a:t>Архангело-Пашийский завод по населению порядочный. Специальность – выплавка чугуна. Завод кормит не одно местное население. В зимнее время Пашия представляет собой смесь «племен, наречий, состояний». Здесь вы встретите и зырянина, и башкира, и коренного пермяка. Возят дрова, уголь, руду и прочее. В заводе две школы: мужская и женская. По типу это, пожалуй, одна из лучших школ в уезде. Светлая, просторная… Церковь здесь прекрасная</a:t>
            </a:r>
            <a:r>
              <a:rPr lang="ru-RU" sz="2400">
                <a:latin typeface="Arial" charset="0"/>
                <a:cs typeface="Arial" charset="0"/>
              </a:rPr>
              <a:t>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 И.М. Первушина</a:t>
            </a:r>
            <a:endParaRPr lang="ru-RU" dirty="0"/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179388" y="1916113"/>
            <a:ext cx="8785225" cy="4681537"/>
          </a:xfrm>
        </p:spPr>
        <p:txBody>
          <a:bodyPr/>
          <a:lstStyle/>
          <a:p>
            <a:r>
              <a:rPr lang="ru-RU" sz="1800">
                <a:latin typeface="Arial" charset="0"/>
                <a:cs typeface="Arial" charset="0"/>
              </a:rPr>
              <a:t>Любовь дедушки избавила меня от родительского наказания. Мать имела уже второго сына Василья и несла дочь Таисью, поэтому я недолго побыл в Пашии и возвратился к деду, в Лысьву. </a:t>
            </a:r>
          </a:p>
          <a:p>
            <a:r>
              <a:rPr lang="ru-RU" sz="1800">
                <a:latin typeface="Arial" charset="0"/>
                <a:cs typeface="Arial" charset="0"/>
              </a:rPr>
              <a:t>«Бабушка не шибко полюбливала невестку, а особенно дедушком любимую мать мою – Прасковью Афанасьевну, которая тоже была своебытнего нрава и не поддавалась молоденькому мужу. Муж был моложе 9½ месяцами, она родилась 1806 г. октября около 28 дня. Может, и меня бабушка не шибко убаюкивала бы, если родительница моя не засыпалась и не оставляла меня реветь досыта, или не бросала спросонков «вместо кошки» на пол с голбца. Два воздушных параболических путешествия – с голбца на пол – около двух аршин совершил я на первых днях по рождении за то, что беспокоил засыпавшую глубоким сном мать… Этот страх, этот испуг с детства и доныне – при начальнике, как и при разбойнике, при незнакомце и враге, - даже при получении письма, пакета, невольно давящее чувство, боль сердечная – не наследованы ли мною от первобытных моих падений, ужасных и адских для такой нежной пичужки – вершков в 10 или 12?!».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r>
              <a:rPr lang="ru-RU" i="1">
                <a:latin typeface="Times New Roman" pitchFamily="18" charset="0"/>
                <a:cs typeface="Times New Roman" pitchFamily="18" charset="0"/>
              </a:rPr>
              <a:t>Примечания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113"/>
            <a:ext cx="3538538" cy="4210050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аршина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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142 см</a:t>
            </a:r>
          </a:p>
          <a:p>
            <a:pPr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вершок = 1/16 аршина</a:t>
            </a:r>
          </a:p>
          <a:p>
            <a:pPr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вершков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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54 см</a:t>
            </a:r>
          </a:p>
          <a:p>
            <a:pPr>
              <a:defRPr/>
            </a:pPr>
            <a:endParaRPr lang="ru-RU" sz="2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Голбец – сооружение за печкой (ступени вверх или вниз)</a:t>
            </a:r>
          </a:p>
        </p:txBody>
      </p:sp>
      <p:pic>
        <p:nvPicPr>
          <p:cNvPr id="10244" name="Picture 4" descr="http://vasilisa1210.ru/wp-content/uploads/lP1H7pRQX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908175"/>
            <a:ext cx="4752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Детство И.М. Первушина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Дед – Иван Иванович – был ласковым и мудрым, он сам стал учить внука.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И.М. Первушин: «При дедушкиной указке выучился я читать и писать. И на клирос </a:t>
            </a:r>
            <a:r>
              <a:rPr lang="ru-RU" sz="1800" i="1" dirty="0">
                <a:solidFill>
                  <a:schemeClr val="bg1">
                    <a:lumMod val="65000"/>
                  </a:schemeClr>
                </a:solidFill>
              </a:rPr>
              <a:t>(в православной церкви место, на котором во время богослужения находятся певчие и чтецы). </a:t>
            </a:r>
            <a:br>
              <a:rPr lang="ru-RU" sz="18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ru-RU" sz="2400" dirty="0"/>
              <a:t>В старину все просто было»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/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Домашнее  образование: чтение книг, изучение латыни, пение по нотам. Дедушка, готовил внука в преемники, доверял ему помогать в церкви. Прихожане </a:t>
            </a:r>
            <a:r>
              <a:rPr lang="ru-RU" sz="2400" dirty="0" err="1"/>
              <a:t>Лысьвенской</a:t>
            </a:r>
            <a:r>
              <a:rPr lang="ru-RU" sz="2400" dirty="0"/>
              <a:t> Свято-Троицкой церкви прозвали расторопного мальчика «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четверть попа</a:t>
            </a:r>
            <a:r>
              <a:rPr lang="ru-RU" sz="2400" dirty="0"/>
              <a:t>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07375" cy="1069975"/>
          </a:xfrm>
        </p:spPr>
        <p:txBody>
          <a:bodyPr/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738" y="1816100"/>
            <a:ext cx="5040312" cy="4737100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1838-1842 гг.</a:t>
            </a:r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И.М. Первушин – ученик  Пермского духовного училища: </a:t>
            </a:r>
          </a:p>
          <a:p>
            <a:pPr>
              <a:buFont typeface="Wingdings" pitchFamily="2" charset="2"/>
              <a:buChar char="q"/>
              <a:defRPr/>
            </a:pPr>
            <a:endParaRPr lang="ru-RU" sz="2400" dirty="0"/>
          </a:p>
          <a:p>
            <a:pPr>
              <a:buFont typeface="Wingdings" pitchFamily="2" charset="2"/>
              <a:buChar char="q"/>
              <a:defRPr/>
            </a:pPr>
            <a:r>
              <a:rPr lang="ru-RU" sz="2400" dirty="0"/>
              <a:t>«</a:t>
            </a:r>
            <a:r>
              <a:rPr lang="ru-RU" sz="2400" i="1" dirty="0"/>
              <a:t>Здесь познакомился я </a:t>
            </a:r>
            <a:br>
              <a:rPr lang="ru-RU" sz="2400" i="1" dirty="0"/>
            </a:br>
            <a:r>
              <a:rPr lang="ru-RU" sz="2400" i="1" dirty="0"/>
              <a:t>с числами и арифметикой в 1838-40 гг., заняла мысль «о простых числах», не давала мне покою и периодически отнимала у меня много времени и труда письменного</a:t>
            </a:r>
            <a:r>
              <a:rPr lang="ru-RU" sz="2400" dirty="0"/>
              <a:t>».</a:t>
            </a:r>
          </a:p>
        </p:txBody>
      </p:sp>
      <p:pic>
        <p:nvPicPr>
          <p:cNvPr id="12292" name="Picture 4" descr="https://pastvu.com/_p/a/v/4/z/v4z02medshevwj8lof.jpg"/>
          <p:cNvPicPr>
            <a:picLocks noChangeAspect="1" noChangeArrowheads="1"/>
          </p:cNvPicPr>
          <p:nvPr/>
        </p:nvPicPr>
        <p:blipFill>
          <a:blip r:embed="rId2" cstate="print"/>
          <a:srcRect b="5894"/>
          <a:stretch>
            <a:fillRect/>
          </a:stretch>
        </p:blipFill>
        <p:spPr bwMode="auto">
          <a:xfrm>
            <a:off x="322263" y="2060575"/>
            <a:ext cx="367823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t="18533" b="4839"/>
          <a:stretch>
            <a:fillRect/>
          </a:stretch>
        </p:blipFill>
        <p:spPr bwMode="auto">
          <a:xfrm>
            <a:off x="322263" y="4076700"/>
            <a:ext cx="3678237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1192</TotalTime>
  <Words>1993</Words>
  <Application>Microsoft Office PowerPoint</Application>
  <PresentationFormat>Экран (4:3)</PresentationFormat>
  <Paragraphs>215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Формула</vt:lpstr>
      <vt:lpstr>Уральский математик  Иван Михеевич Первушин  (к 190-летию со дня рождения)</vt:lpstr>
      <vt:lpstr>Иван Михеевич Первушин (1827-1900)</vt:lpstr>
      <vt:lpstr>Детство И.М. Первушина</vt:lpstr>
      <vt:lpstr>Детство И.М. Первушина</vt:lpstr>
      <vt:lpstr>Слайд 5</vt:lpstr>
      <vt:lpstr>Детство И.М. Первушина</vt:lpstr>
      <vt:lpstr>Примечания </vt:lpstr>
      <vt:lpstr>Детство И.М. Первушина</vt:lpstr>
      <vt:lpstr>Образование </vt:lpstr>
      <vt:lpstr>Образование </vt:lpstr>
      <vt:lpstr>Образование</vt:lpstr>
      <vt:lpstr>И.М. Первушин о воспитании</vt:lpstr>
      <vt:lpstr>г. Пермь</vt:lpstr>
      <vt:lpstr>с. Замараевское  </vt:lpstr>
      <vt:lpstr>с. Замараевское  </vt:lpstr>
      <vt:lpstr>с. Замараевское  </vt:lpstr>
      <vt:lpstr>с. Замараевское  </vt:lpstr>
      <vt:lpstr>г. Шадринск </vt:lpstr>
      <vt:lpstr>с. Мехонское </vt:lpstr>
      <vt:lpstr>с. Мехонское </vt:lpstr>
      <vt:lpstr>Последние годы </vt:lpstr>
      <vt:lpstr>Математика И.М. Первушина</vt:lpstr>
      <vt:lpstr>Математика И.М. Первушина</vt:lpstr>
      <vt:lpstr>Математика И.М. Первушина</vt:lpstr>
      <vt:lpstr>Математика И.М. Первушина</vt:lpstr>
      <vt:lpstr>Математика И.М. Первушина</vt:lpstr>
      <vt:lpstr>Об   И.М. Первушине</vt:lpstr>
      <vt:lpstr>Об   И.М. Первушине</vt:lpstr>
      <vt:lpstr>Об   И.М. Первушине</vt:lpstr>
      <vt:lpstr>И.М. Первушин о воспитании</vt:lpstr>
      <vt:lpstr>И.М. Первушин о воспитании</vt:lpstr>
      <vt:lpstr>Математический факультет ПГПУ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Asus</cp:lastModifiedBy>
  <cp:revision>163</cp:revision>
  <dcterms:created xsi:type="dcterms:W3CDTF">2013-10-16T06:54:36Z</dcterms:created>
  <dcterms:modified xsi:type="dcterms:W3CDTF">2018-01-17T18:47:50Z</dcterms:modified>
</cp:coreProperties>
</file>