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2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01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55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13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92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20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0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82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87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884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06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92E8-B531-401B-9098-76364A9F71A4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286D2-CEDC-4CA3-BDF0-27515B75D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5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znaika.ru/catalog/7-klass/algebra/Svoystva-stepeni-s-naturalnym-pokazatelem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F%D0%B5%D1%80%D0%B0%D1%86%D0%B8%D1%8F_%28%D0%BC%D0%B0%D1%82%D0%B5%D0%BC%D0%B0%D1%82%D0%B8%D0%BA%D0%B0%29" TargetMode="External"/><Relationship Id="rId3" Type="http://schemas.openxmlformats.org/officeDocument/2006/relationships/hyperlink" Target="https://ru.wikipedia.org/wiki/%D0%9A%D0%BE%D0%BB%D0%B8%D1%87%D0%B5%D1%81%D1%82%D0%B2%D0%BE" TargetMode="External"/><Relationship Id="rId7" Type="http://schemas.openxmlformats.org/officeDocument/2006/relationships/hyperlink" Target="https://ru.wikipedia.org/wiki/%D0%A1%D0%B8%D0%BC%D0%B2%D0%BE%D0%BB" TargetMode="External"/><Relationship Id="rId2" Type="http://schemas.openxmlformats.org/officeDocument/2006/relationships/hyperlink" Target="https://ru.wikipedia.org/wiki/%D0%9C%D0%B0%D1%82%D0%B5%D0%BC%D0%B0%D1%82%D0%B8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6%D0%B8%D1%84%D1%80%D0%B0" TargetMode="External"/><Relationship Id="rId5" Type="http://schemas.openxmlformats.org/officeDocument/2006/relationships/hyperlink" Target="https://ru.wikipedia.org/wiki/%D0%9E%D0%B1%D1%8A%D0%B5%D0%BA%D1%82_%28%D1%84%D0%B8%D0%BB%D0%BE%D1%81%D0%BE%D1%84%D0%B8%D1%8F%29" TargetMode="External"/><Relationship Id="rId10" Type="http://schemas.openxmlformats.org/officeDocument/2006/relationships/hyperlink" Target="https://ru.wikipedia.org/wiki/%D0%92%D1%8B%D1%87%D0%B8%D1%81%D0%BB%D0%B5%D0%BD%D0%B8%D0%B5" TargetMode="External"/><Relationship Id="rId4" Type="http://schemas.openxmlformats.org/officeDocument/2006/relationships/hyperlink" Target="https://ru.wikipedia.org/wiki/%D0%A1%D0%B8%D1%81%D1%82%D0%B5%D0%BC%D0%B0_%D1%81%D1%87%D0%B8%D1%81%D0%BB%D0%B5%D0%BD%D0%B8%D1%8F" TargetMode="External"/><Relationship Id="rId9" Type="http://schemas.openxmlformats.org/officeDocument/2006/relationships/hyperlink" Target="https://ru.wikipedia.org/wiki/%D0%9F%D0%B5%D1%80%D0%B2%D0%BE%D0%B1%D1%8B%D1%82%D0%BD%D0%BE%D0%B5_%D0%BE%D0%B1%D1%89%D0%B5%D1%81%D1%82%D0%B2%D0%B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>
                <a:solidFill>
                  <a:schemeClr val="accent4">
                    <a:lumMod val="75000"/>
                  </a:schemeClr>
                </a:solidFill>
              </a:rPr>
              <a:t>Метапредметные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 задания по математике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i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32848" cy="1752600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Мокрушина О.Г.,</a:t>
            </a:r>
          </a:p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 учитель математики </a:t>
            </a:r>
          </a:p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МАОУ «СОШ № 102» г. Перми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869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064" y="476672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</a:rPr>
              <a:t>Умение читать и анализировать информацию,  представленную в виде таблицы.</a:t>
            </a:r>
            <a:endParaRPr lang="ru-RU" sz="2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800" b="1" i="1" dirty="0"/>
              <a:t> </a:t>
            </a:r>
            <a:r>
              <a:rPr lang="ru-RU" sz="1800" b="1" dirty="0" smtClean="0"/>
              <a:t>(</a:t>
            </a:r>
            <a:r>
              <a:rPr lang="ru-RU" sz="1800" b="1" dirty="0"/>
              <a:t>6 класс)  </a:t>
            </a:r>
            <a:endParaRPr lang="ru-RU" sz="1800" dirty="0" smtClean="0">
              <a:effectLst/>
            </a:endParaRPr>
          </a:p>
          <a:p>
            <a:pPr marL="0" indent="0">
              <a:buNone/>
            </a:pPr>
            <a:r>
              <a:rPr lang="ru-RU" sz="1800" dirty="0"/>
              <a:t>Одной из старейших школ Индустриального района является школа № 102 с углубленным изучением отдельных предметов. В 2016 году школа отметила 60 –летний юбилей со дня основания. Данные о количестве классов и количестве учащихся за последние три учебных года представлены в таблице</a:t>
            </a:r>
            <a:r>
              <a:rPr lang="ru-RU" sz="1800" dirty="0" smtClean="0"/>
              <a:t>:</a:t>
            </a:r>
          </a:p>
          <a:p>
            <a:pPr marL="0" indent="0">
              <a:buNone/>
            </a:pPr>
            <a:endParaRPr lang="ru-RU" dirty="0" smtClean="0">
              <a:effectLst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1900" b="1" i="1" dirty="0"/>
              <a:t>Используя данные таблицы, ответьте на вопросы: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1900" dirty="0"/>
              <a:t>В каком году учащихся в школе было наибольшее?</a:t>
            </a:r>
            <a:endParaRPr lang="ru-RU" sz="1900" dirty="0" smtClean="0">
              <a:effectLst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1900" dirty="0"/>
              <a:t>На сколько процентов изменилось количество учащихся в 2015-16 уч. году по сравнению с предыдущим годом. Ответ округлите до целых.</a:t>
            </a:r>
            <a:endParaRPr lang="ru-RU" sz="1900" dirty="0" smtClean="0">
              <a:effectLst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1900" dirty="0"/>
              <a:t>Какую долю от количества всех учащихся составляет старшая школа в 2016-17 учебном году. Ответ округлите до сотых.</a:t>
            </a:r>
            <a:endParaRPr lang="ru-RU" sz="1900" dirty="0" smtClean="0">
              <a:effectLst/>
            </a:endParaRPr>
          </a:p>
          <a:p>
            <a:pPr marL="0" indent="0">
              <a:buNone/>
            </a:pPr>
            <a:endParaRPr lang="ru-RU" sz="1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701648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529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FF0000"/>
                </a:solidFill>
              </a:rPr>
              <a:t>Умение переводить многоаспектную информацию из графического или символьного представления в текстовое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/>
              <a:t> </a:t>
            </a:r>
            <a:endParaRPr lang="ru-RU" sz="1600" dirty="0"/>
          </a:p>
          <a:p>
            <a:pPr marL="0" indent="0">
              <a:buNone/>
            </a:pPr>
            <a:r>
              <a:rPr lang="ru-RU" sz="1600" b="1" dirty="0"/>
              <a:t>( 6 класс)</a:t>
            </a:r>
            <a:endParaRPr lang="ru-RU" sz="1600" dirty="0"/>
          </a:p>
          <a:p>
            <a:pPr marL="0" indent="0">
              <a:buNone/>
            </a:pPr>
            <a:r>
              <a:rPr lang="ru-RU" sz="2000" b="1" i="1" dirty="0"/>
              <a:t>Опишите процесс, представленный на диаграмме.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3571875" cy="3255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0416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u="sng" dirty="0">
                <a:solidFill>
                  <a:srgbClr val="7030A0"/>
                </a:solidFill>
              </a:rPr>
              <a:t>Умения  блока «Работа с алгоритмами»</a:t>
            </a:r>
            <a:endParaRPr lang="ru-RU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2400" b="1" i="1" dirty="0"/>
              <a:t> 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/>
              <a:t>Умение строить алгоритм действия, на основе имеющегося знания об объекте, к которому применяется </a:t>
            </a:r>
            <a:r>
              <a:rPr lang="ru-RU" sz="2400" b="1" i="1" dirty="0" smtClean="0"/>
              <a:t>алгоритм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/>
              <a:t>Умение выполнять действия по готовому алгоритму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853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2646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i="1" u="sng" dirty="0">
                <a:solidFill>
                  <a:srgbClr val="7030A0"/>
                </a:solidFill>
              </a:rPr>
              <a:t>Умения  блока «Работа с видеоинформацией»</a:t>
            </a:r>
            <a:endParaRPr lang="ru-RU" sz="2400" b="1" i="1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sz="2400" b="1" i="1" dirty="0"/>
              <a:t>  </a:t>
            </a:r>
            <a:r>
              <a:rPr lang="ru-RU" sz="2400" b="1" i="1" dirty="0" smtClean="0">
                <a:solidFill>
                  <a:srgbClr val="FF0000"/>
                </a:solidFill>
              </a:rPr>
              <a:t>Умение </a:t>
            </a:r>
            <a:r>
              <a:rPr lang="ru-RU" sz="2400" b="1" i="1" dirty="0">
                <a:solidFill>
                  <a:srgbClr val="FF0000"/>
                </a:solidFill>
              </a:rPr>
              <a:t>извлекать информацию из видеоматериалов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800" b="1" dirty="0"/>
              <a:t>(7 класс)</a:t>
            </a:r>
            <a:endParaRPr lang="ru-RU" sz="1800" dirty="0"/>
          </a:p>
          <a:p>
            <a:pPr marL="0" indent="0">
              <a:buNone/>
            </a:pPr>
            <a:r>
              <a:rPr lang="ru-RU" sz="1400" dirty="0"/>
              <a:t>Просмотрите видеоролик и выполните задания теста.</a:t>
            </a:r>
          </a:p>
          <a:p>
            <a:pPr marL="0" indent="0">
              <a:buNone/>
            </a:pPr>
            <a:r>
              <a:rPr lang="ru-RU" sz="1400" dirty="0"/>
              <a:t> </a:t>
            </a:r>
            <a:r>
              <a:rPr lang="ru-RU" sz="1400" u="sng" dirty="0" smtClean="0">
                <a:hlinkClick r:id="rId2"/>
              </a:rPr>
              <a:t>http</a:t>
            </a:r>
            <a:r>
              <a:rPr lang="ru-RU" sz="1400" u="sng" dirty="0">
                <a:hlinkClick r:id="rId2"/>
              </a:rPr>
              <a:t>://znaika.ru/catalog/7-klass/algebra/Svoystva-stepeni-s-naturalnym-pokazatelem.html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 </a:t>
            </a:r>
            <a:r>
              <a:rPr lang="ru-RU" sz="1400" dirty="0" smtClean="0"/>
              <a:t>Тест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b="1" dirty="0"/>
              <a:t>Запишите произведение в виде степени: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1.</a:t>
            </a:r>
            <a:r>
              <a:rPr lang="en-US" sz="1400" dirty="0"/>
              <a:t>  </a:t>
            </a:r>
            <a:r>
              <a:rPr lang="en-US" sz="1400" dirty="0" err="1"/>
              <a:t>a·a·a·a</a:t>
            </a:r>
            <a:r>
              <a:rPr lang="en-US" sz="1400" dirty="0"/>
              <a:t>.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A)</a:t>
            </a:r>
            <a:r>
              <a:rPr lang="en-US" sz="1400" dirty="0"/>
              <a:t> a</a:t>
            </a:r>
            <a:r>
              <a:rPr lang="en-US" sz="1400" baseline="30000" dirty="0"/>
              <a:t>3</a:t>
            </a:r>
            <a:r>
              <a:rPr lang="en-US" sz="1400" dirty="0"/>
              <a:t>; </a:t>
            </a:r>
            <a:r>
              <a:rPr lang="en-US" sz="1400" b="1" dirty="0"/>
              <a:t>B)</a:t>
            </a:r>
            <a:r>
              <a:rPr lang="en-US" sz="1400" dirty="0"/>
              <a:t> 4a; </a:t>
            </a:r>
            <a:r>
              <a:rPr lang="en-US" sz="1400" b="1" dirty="0"/>
              <a:t>C)</a:t>
            </a:r>
            <a:r>
              <a:rPr lang="en-US" sz="1400" dirty="0"/>
              <a:t> a</a:t>
            </a:r>
            <a:r>
              <a:rPr lang="en-US" sz="1400" baseline="30000" dirty="0"/>
              <a:t>4</a:t>
            </a:r>
            <a:r>
              <a:rPr lang="en-US" sz="1400" dirty="0"/>
              <a:t>; </a:t>
            </a:r>
            <a:r>
              <a:rPr lang="en-US" sz="1400" b="1" dirty="0"/>
              <a:t>D)</a:t>
            </a:r>
            <a:r>
              <a:rPr lang="en-US" sz="1400" dirty="0"/>
              <a:t> 4; </a:t>
            </a:r>
            <a:r>
              <a:rPr lang="en-US" sz="1400" b="1" dirty="0"/>
              <a:t>E)</a:t>
            </a:r>
            <a:r>
              <a:rPr lang="en-US" sz="1400" dirty="0"/>
              <a:t> a-4.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2.</a:t>
            </a:r>
            <a:r>
              <a:rPr lang="en-US" sz="1400" dirty="0"/>
              <a:t> -c·(-c)·(-c)·(-c)·(-c).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A)</a:t>
            </a:r>
            <a:r>
              <a:rPr lang="en-US" sz="1400" dirty="0"/>
              <a:t> -c</a:t>
            </a:r>
            <a:r>
              <a:rPr lang="en-US" sz="1400" baseline="30000" dirty="0"/>
              <a:t>5</a:t>
            </a:r>
            <a:r>
              <a:rPr lang="en-US" sz="1400" dirty="0"/>
              <a:t>; </a:t>
            </a:r>
            <a:r>
              <a:rPr lang="en-US" sz="1400" b="1" dirty="0"/>
              <a:t>B)</a:t>
            </a:r>
            <a:r>
              <a:rPr lang="en-US" sz="1400" dirty="0"/>
              <a:t> -5c; </a:t>
            </a:r>
            <a:r>
              <a:rPr lang="en-US" sz="1400" b="1" dirty="0"/>
              <a:t>C)</a:t>
            </a:r>
            <a:r>
              <a:rPr lang="en-US" sz="1400" dirty="0"/>
              <a:t> c</a:t>
            </a:r>
            <a:r>
              <a:rPr lang="en-US" sz="1400" baseline="30000" dirty="0"/>
              <a:t>5</a:t>
            </a:r>
            <a:r>
              <a:rPr lang="en-US" sz="1400" dirty="0"/>
              <a:t>; </a:t>
            </a:r>
            <a:r>
              <a:rPr lang="en-US" sz="1400" b="1" dirty="0"/>
              <a:t>D)</a:t>
            </a:r>
            <a:r>
              <a:rPr lang="en-US" sz="1400" dirty="0"/>
              <a:t> -(-c)</a:t>
            </a:r>
            <a:r>
              <a:rPr lang="en-US" sz="1400" baseline="30000" dirty="0"/>
              <a:t>5</a:t>
            </a:r>
            <a:r>
              <a:rPr lang="en-US" sz="1400" dirty="0"/>
              <a:t>;</a:t>
            </a:r>
            <a:r>
              <a:rPr lang="en-US" sz="1400" b="1" dirty="0"/>
              <a:t> E)</a:t>
            </a:r>
            <a:r>
              <a:rPr lang="en-US" sz="1400" dirty="0"/>
              <a:t> 5-c.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4.</a:t>
            </a:r>
            <a:r>
              <a:rPr lang="en-US" sz="1400" dirty="0"/>
              <a:t> y∙y∙y</a:t>
            </a:r>
            <a:r>
              <a:rPr lang="en-US" sz="1400" baseline="30000" dirty="0"/>
              <a:t>3</a:t>
            </a:r>
            <a:r>
              <a:rPr lang="en-US" sz="1400" dirty="0"/>
              <a:t>∙y</a:t>
            </a:r>
            <a:r>
              <a:rPr lang="en-US" sz="1400" baseline="30000" dirty="0"/>
              <a:t>2</a:t>
            </a:r>
            <a:r>
              <a:rPr lang="en-US" sz="1400" dirty="0"/>
              <a:t>.</a:t>
            </a:r>
            <a:endParaRPr lang="ru-RU" sz="1400" dirty="0"/>
          </a:p>
          <a:p>
            <a:pPr marL="0" indent="0">
              <a:buNone/>
            </a:pPr>
            <a:r>
              <a:rPr lang="en-US" sz="1400" b="1" dirty="0"/>
              <a:t>A)</a:t>
            </a:r>
            <a:r>
              <a:rPr lang="en-US" sz="1400" dirty="0"/>
              <a:t> y</a:t>
            </a:r>
            <a:r>
              <a:rPr lang="en-US" sz="1400" baseline="30000" dirty="0"/>
              <a:t>8</a:t>
            </a:r>
            <a:r>
              <a:rPr lang="en-US" sz="1400" dirty="0"/>
              <a:t>; </a:t>
            </a:r>
            <a:r>
              <a:rPr lang="en-US" sz="1400" b="1" dirty="0"/>
              <a:t>B)</a:t>
            </a:r>
            <a:r>
              <a:rPr lang="en-US" sz="1400" dirty="0"/>
              <a:t> y</a:t>
            </a:r>
            <a:r>
              <a:rPr lang="en-US" sz="1400" baseline="30000" dirty="0"/>
              <a:t>5</a:t>
            </a:r>
            <a:r>
              <a:rPr lang="en-US" sz="1400" dirty="0"/>
              <a:t>; </a:t>
            </a:r>
            <a:r>
              <a:rPr lang="en-US" sz="1400" b="1" dirty="0"/>
              <a:t>C)</a:t>
            </a:r>
            <a:r>
              <a:rPr lang="en-US" sz="1400" dirty="0"/>
              <a:t> y</a:t>
            </a:r>
            <a:r>
              <a:rPr lang="en-US" sz="1400" baseline="30000" dirty="0"/>
              <a:t>1132</a:t>
            </a:r>
            <a:r>
              <a:rPr lang="en-US" sz="1400" dirty="0"/>
              <a:t>; </a:t>
            </a:r>
            <a:r>
              <a:rPr lang="en-US" sz="1400" b="1" dirty="0"/>
              <a:t>D)</a:t>
            </a:r>
            <a:r>
              <a:rPr lang="en-US" sz="1400" dirty="0"/>
              <a:t> y</a:t>
            </a:r>
            <a:r>
              <a:rPr lang="en-US" sz="1400" baseline="30000" dirty="0"/>
              <a:t>7</a:t>
            </a:r>
            <a:r>
              <a:rPr lang="en-US" sz="1400" dirty="0"/>
              <a:t>;</a:t>
            </a:r>
            <a:r>
              <a:rPr lang="en-US" sz="1400" b="1" dirty="0"/>
              <a:t> E)</a:t>
            </a:r>
            <a:r>
              <a:rPr lang="en-US" sz="1400" dirty="0"/>
              <a:t> y</a:t>
            </a:r>
            <a:r>
              <a:rPr lang="en-US" sz="1400" baseline="30000" dirty="0"/>
              <a:t>6</a:t>
            </a:r>
            <a:r>
              <a:rPr lang="en-US" sz="1400" dirty="0"/>
              <a:t>.</a:t>
            </a:r>
            <a:endParaRPr lang="ru-RU" sz="1400" dirty="0"/>
          </a:p>
          <a:p>
            <a:pPr marL="0" indent="0">
              <a:buNone/>
            </a:pPr>
            <a:r>
              <a:rPr lang="ru-RU" sz="1400" b="1" dirty="0"/>
              <a:t>5.</a:t>
            </a:r>
            <a:r>
              <a:rPr lang="ru-RU" sz="1400" dirty="0"/>
              <a:t> 4∙8∙32.</a:t>
            </a:r>
          </a:p>
          <a:p>
            <a:pPr marL="0" indent="0">
              <a:buNone/>
            </a:pPr>
            <a:r>
              <a:rPr lang="ru-RU" sz="1400" b="1" dirty="0"/>
              <a:t>A)</a:t>
            </a:r>
            <a:r>
              <a:rPr lang="ru-RU" sz="1400" dirty="0"/>
              <a:t> 4</a:t>
            </a:r>
            <a:r>
              <a:rPr lang="ru-RU" sz="1400" baseline="30000" dirty="0"/>
              <a:t>8</a:t>
            </a:r>
            <a:r>
              <a:rPr lang="ru-RU" sz="1400" dirty="0"/>
              <a:t>;</a:t>
            </a:r>
            <a:r>
              <a:rPr lang="ru-RU" sz="1400" b="1" dirty="0"/>
              <a:t> B)</a:t>
            </a:r>
            <a:r>
              <a:rPr lang="ru-RU" sz="1400" dirty="0"/>
              <a:t> 4</a:t>
            </a:r>
            <a:r>
              <a:rPr lang="ru-RU" sz="1400" baseline="30000" dirty="0"/>
              <a:t>6</a:t>
            </a:r>
            <a:r>
              <a:rPr lang="ru-RU" sz="1400" dirty="0"/>
              <a:t>; </a:t>
            </a:r>
            <a:r>
              <a:rPr lang="ru-RU" sz="1400" b="1" dirty="0"/>
              <a:t>C)</a:t>
            </a:r>
            <a:r>
              <a:rPr lang="ru-RU" sz="1400" dirty="0"/>
              <a:t> 1024; </a:t>
            </a:r>
            <a:r>
              <a:rPr lang="ru-RU" sz="1400" b="1" dirty="0"/>
              <a:t>D)</a:t>
            </a:r>
            <a:r>
              <a:rPr lang="ru-RU" sz="1400" dirty="0"/>
              <a:t> 2</a:t>
            </a:r>
            <a:r>
              <a:rPr lang="ru-RU" sz="1400" baseline="30000" dirty="0"/>
              <a:t>9</a:t>
            </a:r>
            <a:r>
              <a:rPr lang="ru-RU" sz="1400" dirty="0"/>
              <a:t>; </a:t>
            </a:r>
            <a:r>
              <a:rPr lang="ru-RU" sz="1400" b="1" dirty="0"/>
              <a:t>E)</a:t>
            </a:r>
            <a:r>
              <a:rPr lang="ru-RU" sz="1400" dirty="0"/>
              <a:t> 2</a:t>
            </a:r>
            <a:r>
              <a:rPr lang="ru-RU" sz="1400" baseline="30000" dirty="0"/>
              <a:t>10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b="1" dirty="0"/>
              <a:t>6.</a:t>
            </a:r>
            <a:r>
              <a:rPr lang="ru-RU" sz="1400" dirty="0"/>
              <a:t> Запишите число </a:t>
            </a:r>
            <a:r>
              <a:rPr lang="ru-RU" sz="1400" b="1" dirty="0"/>
              <a:t>64</a:t>
            </a:r>
            <a:r>
              <a:rPr lang="ru-RU" sz="1400" dirty="0"/>
              <a:t> в виде куба какого-то числа.</a:t>
            </a:r>
          </a:p>
          <a:p>
            <a:pPr marL="0" indent="0">
              <a:buNone/>
            </a:pPr>
            <a:r>
              <a:rPr lang="ru-RU" sz="1400" b="1" dirty="0"/>
              <a:t>A)</a:t>
            </a:r>
            <a:r>
              <a:rPr lang="ru-RU" sz="1400" dirty="0"/>
              <a:t> 6</a:t>
            </a:r>
            <a:r>
              <a:rPr lang="ru-RU" sz="1400" baseline="30000" dirty="0"/>
              <a:t>3</a:t>
            </a:r>
            <a:r>
              <a:rPr lang="ru-RU" sz="1400" dirty="0"/>
              <a:t>;</a:t>
            </a:r>
            <a:r>
              <a:rPr lang="ru-RU" sz="1400" b="1" dirty="0"/>
              <a:t> B)</a:t>
            </a:r>
            <a:r>
              <a:rPr lang="ru-RU" sz="1400" dirty="0"/>
              <a:t> 16</a:t>
            </a:r>
            <a:r>
              <a:rPr lang="ru-RU" sz="1400" baseline="30000" dirty="0"/>
              <a:t>3</a:t>
            </a:r>
            <a:r>
              <a:rPr lang="ru-RU" sz="1400" dirty="0"/>
              <a:t>; </a:t>
            </a:r>
            <a:r>
              <a:rPr lang="ru-RU" sz="1400" b="1" dirty="0"/>
              <a:t>C)</a:t>
            </a:r>
            <a:r>
              <a:rPr lang="ru-RU" sz="1400" dirty="0"/>
              <a:t> 8</a:t>
            </a:r>
            <a:r>
              <a:rPr lang="ru-RU" sz="1400" baseline="30000" dirty="0"/>
              <a:t>3</a:t>
            </a:r>
            <a:r>
              <a:rPr lang="ru-RU" sz="1400" dirty="0"/>
              <a:t>; </a:t>
            </a:r>
            <a:r>
              <a:rPr lang="ru-RU" sz="1400" b="1" dirty="0"/>
              <a:t>D)</a:t>
            </a:r>
            <a:r>
              <a:rPr lang="ru-RU" sz="1400" dirty="0"/>
              <a:t> 32</a:t>
            </a:r>
            <a:r>
              <a:rPr lang="ru-RU" sz="1400" baseline="30000" dirty="0"/>
              <a:t>3</a:t>
            </a:r>
            <a:r>
              <a:rPr lang="ru-RU" sz="1400" dirty="0"/>
              <a:t>; </a:t>
            </a:r>
            <a:r>
              <a:rPr lang="ru-RU" sz="1400" b="1" dirty="0"/>
              <a:t>E)</a:t>
            </a:r>
            <a:r>
              <a:rPr lang="ru-RU" sz="1400" dirty="0"/>
              <a:t> 4</a:t>
            </a:r>
            <a:r>
              <a:rPr lang="ru-RU" sz="1400" baseline="30000" dirty="0"/>
              <a:t>3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b="1" dirty="0"/>
              <a:t>7.</a:t>
            </a:r>
            <a:r>
              <a:rPr lang="ru-RU" sz="1400" dirty="0"/>
              <a:t> Запишите частное  b</a:t>
            </a:r>
            <a:r>
              <a:rPr lang="ru-RU" sz="1400" baseline="30000" dirty="0"/>
              <a:t>8</a:t>
            </a:r>
            <a:r>
              <a:rPr lang="ru-RU" sz="1400" dirty="0"/>
              <a:t>:b</a:t>
            </a:r>
            <a:r>
              <a:rPr lang="ru-RU" sz="1400" baseline="30000" dirty="0"/>
              <a:t>3 </a:t>
            </a:r>
            <a:r>
              <a:rPr lang="ru-RU" sz="1400" dirty="0"/>
              <a:t> в виде степени.</a:t>
            </a:r>
          </a:p>
          <a:p>
            <a:pPr marL="0" indent="0">
              <a:buNone/>
            </a:pPr>
            <a:r>
              <a:rPr lang="en-US" sz="1400" b="1" dirty="0"/>
              <a:t>A)</a:t>
            </a:r>
            <a:r>
              <a:rPr lang="en-US" sz="1400" dirty="0"/>
              <a:t> b</a:t>
            </a:r>
            <a:r>
              <a:rPr lang="en-US" sz="1400" baseline="30000" dirty="0"/>
              <a:t>5</a:t>
            </a:r>
            <a:r>
              <a:rPr lang="en-US" sz="1400" dirty="0"/>
              <a:t>; </a:t>
            </a:r>
            <a:r>
              <a:rPr lang="en-US" sz="1400" b="1" dirty="0"/>
              <a:t>B)</a:t>
            </a:r>
            <a:r>
              <a:rPr lang="en-US" sz="1400" dirty="0"/>
              <a:t> b</a:t>
            </a:r>
            <a:r>
              <a:rPr lang="en-US" sz="1400" baseline="30000" dirty="0"/>
              <a:t>11</a:t>
            </a:r>
            <a:r>
              <a:rPr lang="en-US" sz="1400" dirty="0"/>
              <a:t>; </a:t>
            </a:r>
            <a:r>
              <a:rPr lang="en-US" sz="1400" b="1" dirty="0"/>
              <a:t>C)</a:t>
            </a:r>
            <a:r>
              <a:rPr lang="en-US" sz="1400" dirty="0"/>
              <a:t> b</a:t>
            </a:r>
            <a:r>
              <a:rPr lang="en-US" sz="1400" baseline="30000" dirty="0"/>
              <a:t>24</a:t>
            </a:r>
            <a:r>
              <a:rPr lang="en-US" sz="1400" dirty="0"/>
              <a:t>; </a:t>
            </a:r>
            <a:r>
              <a:rPr lang="en-US" sz="1400" b="1" dirty="0"/>
              <a:t>D)</a:t>
            </a:r>
            <a:r>
              <a:rPr lang="en-US" sz="1400" dirty="0"/>
              <a:t> b</a:t>
            </a:r>
            <a:r>
              <a:rPr lang="en-US" sz="1400" baseline="30000" dirty="0"/>
              <a:t>4</a:t>
            </a:r>
            <a:r>
              <a:rPr lang="en-US" sz="1400" dirty="0"/>
              <a:t>; </a:t>
            </a:r>
            <a:r>
              <a:rPr lang="en-US" sz="1400" b="1" dirty="0"/>
              <a:t>E)</a:t>
            </a:r>
            <a:r>
              <a:rPr lang="en-US" sz="1400" dirty="0"/>
              <a:t> b</a:t>
            </a:r>
            <a:r>
              <a:rPr lang="en-US" sz="1400" baseline="30000" dirty="0"/>
              <a:t>-5</a:t>
            </a:r>
            <a:r>
              <a:rPr lang="en-US" sz="1400" dirty="0"/>
              <a:t>.</a:t>
            </a:r>
            <a:endParaRPr lang="ru-RU" sz="1400" dirty="0"/>
          </a:p>
          <a:p>
            <a:pPr marL="0" indent="0">
              <a:buNone/>
            </a:pPr>
            <a:r>
              <a:rPr lang="ru-RU" sz="1400" b="1" dirty="0"/>
              <a:t>8.</a:t>
            </a:r>
            <a:r>
              <a:rPr lang="ru-RU" sz="1400" dirty="0"/>
              <a:t> Запишите отношение  5</a:t>
            </a:r>
            <a:r>
              <a:rPr lang="ru-RU" sz="1400" baseline="30000" dirty="0"/>
              <a:t>5</a:t>
            </a:r>
            <a:r>
              <a:rPr lang="ru-RU" sz="1400" dirty="0"/>
              <a:t>: 25 в виде степени.</a:t>
            </a:r>
          </a:p>
          <a:p>
            <a:pPr marL="0" indent="0">
              <a:buNone/>
            </a:pPr>
            <a:r>
              <a:rPr lang="ru-RU" sz="1400" b="1" dirty="0"/>
              <a:t>A)</a:t>
            </a:r>
            <a:r>
              <a:rPr lang="ru-RU" sz="1400" dirty="0"/>
              <a:t> 5</a:t>
            </a:r>
            <a:r>
              <a:rPr lang="ru-RU" sz="1400" baseline="30000" dirty="0"/>
              <a:t>0</a:t>
            </a:r>
            <a:r>
              <a:rPr lang="ru-RU" sz="1400" dirty="0"/>
              <a:t>;</a:t>
            </a:r>
            <a:r>
              <a:rPr lang="ru-RU" sz="1400" b="1" dirty="0"/>
              <a:t> B)</a:t>
            </a:r>
            <a:r>
              <a:rPr lang="ru-RU" sz="1400" dirty="0"/>
              <a:t> 5</a:t>
            </a:r>
            <a:r>
              <a:rPr lang="ru-RU" sz="1400" baseline="30000" dirty="0"/>
              <a:t>3</a:t>
            </a:r>
            <a:r>
              <a:rPr lang="ru-RU" sz="1400" dirty="0"/>
              <a:t>; </a:t>
            </a:r>
            <a:r>
              <a:rPr lang="ru-RU" sz="1400" b="1" dirty="0"/>
              <a:t>C)</a:t>
            </a:r>
            <a:r>
              <a:rPr lang="ru-RU" sz="1400" dirty="0"/>
              <a:t> 5</a:t>
            </a:r>
            <a:r>
              <a:rPr lang="ru-RU" sz="1400" baseline="30000" dirty="0"/>
              <a:t>7</a:t>
            </a:r>
            <a:r>
              <a:rPr lang="ru-RU" sz="1400" dirty="0"/>
              <a:t>;</a:t>
            </a:r>
            <a:r>
              <a:rPr lang="ru-RU" sz="1400" b="1" dirty="0"/>
              <a:t> D)</a:t>
            </a:r>
            <a:r>
              <a:rPr lang="ru-RU" sz="1400" dirty="0"/>
              <a:t> 5</a:t>
            </a:r>
            <a:r>
              <a:rPr lang="ru-RU" sz="1400" baseline="30000" dirty="0"/>
              <a:t>10</a:t>
            </a:r>
            <a:r>
              <a:rPr lang="ru-RU" sz="1400" dirty="0"/>
              <a:t>; </a:t>
            </a:r>
            <a:r>
              <a:rPr lang="ru-RU" sz="1400" b="1" dirty="0"/>
              <a:t>E)</a:t>
            </a:r>
            <a:r>
              <a:rPr lang="ru-RU" sz="1400" dirty="0"/>
              <a:t> 5</a:t>
            </a:r>
            <a:r>
              <a:rPr lang="ru-RU" sz="1400" baseline="30000" dirty="0"/>
              <a:t>-20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b="1" dirty="0"/>
              <a:t>9.</a:t>
            </a:r>
            <a:r>
              <a:rPr lang="ru-RU" sz="1400" dirty="0"/>
              <a:t> Запишите выражение m∙(m</a:t>
            </a:r>
            <a:r>
              <a:rPr lang="ru-RU" sz="1400" baseline="30000" dirty="0"/>
              <a:t>2</a:t>
            </a:r>
            <a:r>
              <a:rPr lang="ru-RU" sz="1400" dirty="0"/>
              <a:t>)</a:t>
            </a:r>
            <a:r>
              <a:rPr lang="ru-RU" sz="1400" baseline="30000" dirty="0"/>
              <a:t>6 </a:t>
            </a:r>
            <a:r>
              <a:rPr lang="ru-RU" sz="1400" dirty="0"/>
              <a:t>без скобок.</a:t>
            </a:r>
          </a:p>
          <a:p>
            <a:pPr marL="0" indent="0">
              <a:buNone/>
            </a:pPr>
            <a:r>
              <a:rPr lang="en-US" sz="1400" b="1" dirty="0"/>
              <a:t>A)</a:t>
            </a:r>
            <a:r>
              <a:rPr lang="en-US" sz="1400" dirty="0"/>
              <a:t> m</a:t>
            </a:r>
            <a:r>
              <a:rPr lang="en-US" sz="1400" baseline="30000" dirty="0"/>
              <a:t>9</a:t>
            </a:r>
            <a:r>
              <a:rPr lang="en-US" sz="1400" dirty="0"/>
              <a:t>; </a:t>
            </a:r>
            <a:r>
              <a:rPr lang="en-US" sz="1400" b="1" dirty="0"/>
              <a:t>B)</a:t>
            </a:r>
            <a:r>
              <a:rPr lang="en-US" sz="1400" dirty="0"/>
              <a:t> m</a:t>
            </a:r>
            <a:r>
              <a:rPr lang="en-US" sz="1400" baseline="30000" dirty="0"/>
              <a:t>12</a:t>
            </a:r>
            <a:r>
              <a:rPr lang="en-US" sz="1400" dirty="0"/>
              <a:t>;</a:t>
            </a:r>
            <a:r>
              <a:rPr lang="en-US" sz="1400" b="1" dirty="0"/>
              <a:t> C)</a:t>
            </a:r>
            <a:r>
              <a:rPr lang="en-US" sz="1400" dirty="0"/>
              <a:t> m</a:t>
            </a:r>
            <a:r>
              <a:rPr lang="en-US" sz="1400" baseline="30000" dirty="0"/>
              <a:t>26</a:t>
            </a:r>
            <a:r>
              <a:rPr lang="en-US" sz="1400" dirty="0"/>
              <a:t>;</a:t>
            </a:r>
            <a:r>
              <a:rPr lang="en-US" sz="1400" b="1" dirty="0"/>
              <a:t> D)</a:t>
            </a:r>
            <a:r>
              <a:rPr lang="en-US" sz="1400" dirty="0"/>
              <a:t> m</a:t>
            </a:r>
            <a:r>
              <a:rPr lang="en-US" sz="1400" baseline="30000" dirty="0"/>
              <a:t>13</a:t>
            </a:r>
            <a:r>
              <a:rPr lang="en-US" sz="1400" dirty="0"/>
              <a:t>; </a:t>
            </a:r>
            <a:r>
              <a:rPr lang="en-US" sz="1400" b="1" dirty="0"/>
              <a:t>E)</a:t>
            </a:r>
            <a:r>
              <a:rPr lang="en-US" sz="1400" dirty="0"/>
              <a:t> m</a:t>
            </a:r>
            <a:r>
              <a:rPr lang="en-US" sz="1400" baseline="30000" dirty="0"/>
              <a:t>14</a:t>
            </a:r>
            <a:r>
              <a:rPr lang="en-US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58270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61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Найдите значение выражения, если одинаковые буквы означают одинаковые цифры: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28974"/>
            <a:ext cx="6326428" cy="164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354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6120680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buNone/>
            </a:pPr>
            <a:r>
              <a:rPr lang="ru-RU" b="1" i="1" u="sng" dirty="0">
                <a:solidFill>
                  <a:srgbClr val="0070C0"/>
                </a:solidFill>
              </a:rPr>
              <a:t>Умения, характеризующие </a:t>
            </a:r>
            <a:r>
              <a:rPr lang="ru-RU" b="1" i="1" u="sng" dirty="0" err="1">
                <a:solidFill>
                  <a:srgbClr val="0070C0"/>
                </a:solidFill>
              </a:rPr>
              <a:t>сформированность</a:t>
            </a:r>
            <a:r>
              <a:rPr lang="ru-RU" b="1" i="1" u="sng" dirty="0">
                <a:solidFill>
                  <a:srgbClr val="0070C0"/>
                </a:solidFill>
              </a:rPr>
              <a:t> логических операций (сравнение, классификация, анализ, синтез</a:t>
            </a:r>
            <a:r>
              <a:rPr lang="ru-RU" b="1" i="1" u="sng" dirty="0" smtClean="0">
                <a:solidFill>
                  <a:srgbClr val="0070C0"/>
                </a:solidFill>
              </a:rPr>
              <a:t>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i="1" dirty="0"/>
              <a:t>Умение производить сравнение по заданным </a:t>
            </a:r>
            <a:r>
              <a:rPr lang="ru-RU" b="1" i="1" dirty="0" smtClean="0"/>
              <a:t>критериям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i="1" dirty="0"/>
              <a:t>Умение классифицировать </a:t>
            </a:r>
            <a:r>
              <a:rPr lang="ru-RU" b="1" i="1" dirty="0" smtClean="0"/>
              <a:t>объекты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i="1" dirty="0"/>
              <a:t>Умение определять логические связи между предметами и/или явлениями, обозначать данные логические связи с помощью знаков в </a:t>
            </a:r>
            <a:r>
              <a:rPr lang="ru-RU" b="1" i="1" dirty="0" smtClean="0"/>
              <a:t>схеме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i="1" dirty="0"/>
              <a:t>Умение строить рассуждение от общих закономерностей к частным </a:t>
            </a:r>
            <a:r>
              <a:rPr lang="ru-RU" b="1" i="1" dirty="0" smtClean="0"/>
              <a:t>явлениям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i="1" dirty="0"/>
              <a:t>Умение строить рассуждение от частных явлений к общим закономерностям</a:t>
            </a:r>
            <a:endParaRPr lang="ru-RU" b="1" i="1" dirty="0" smtClean="0"/>
          </a:p>
          <a:p>
            <a:pPr marL="0" lv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213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rgbClr val="FF0000"/>
                </a:solidFill>
              </a:rPr>
              <a:t>Умение определять логические связи между предметами и/или явлениями, обозначать данные логические связи с помощью знаков в схеме.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/>
              <a:t>(6 класс)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Множество натуральных чисел N</a:t>
            </a:r>
            <a:r>
              <a:rPr lang="ru-RU" dirty="0"/>
              <a:t> включают числа вида 1, 2, 3 и т.д., которые используются для счёта предметов. </a:t>
            </a:r>
          </a:p>
          <a:p>
            <a:pPr marL="0" indent="0">
              <a:buNone/>
            </a:pPr>
            <a:r>
              <a:rPr lang="ru-RU" b="1" dirty="0"/>
              <a:t>Множество целых чисел Z </a:t>
            </a:r>
            <a:r>
              <a:rPr lang="ru-RU" dirty="0"/>
              <a:t>состоят из натуральных чисел 1, 2, 3,..., числа 0 и чисел, противоположных к натуральным: -1, -2, -3,... . </a:t>
            </a:r>
          </a:p>
          <a:p>
            <a:pPr marL="0" indent="0">
              <a:buNone/>
            </a:pPr>
            <a:r>
              <a:rPr lang="ru-RU" b="1" dirty="0"/>
              <a:t>Множество рациональных чисел Q</a:t>
            </a:r>
            <a:r>
              <a:rPr lang="ru-RU" dirty="0"/>
              <a:t> включают в себя выше перечисленные множества и числа вида m/n,  где m и n целые числа. Рациональные числа могут быть записаны в виде конечных или бесконечных периодических десятичных дробей. </a:t>
            </a:r>
          </a:p>
          <a:p>
            <a:pPr marL="0" indent="0">
              <a:buNone/>
            </a:pPr>
            <a:r>
              <a:rPr lang="ru-RU" dirty="0"/>
              <a:t>К </a:t>
            </a:r>
            <a:r>
              <a:rPr lang="ru-RU" b="1" dirty="0"/>
              <a:t>множеству иррациональных чисел I</a:t>
            </a:r>
            <a:r>
              <a:rPr lang="ru-RU" dirty="0"/>
              <a:t> относятся числа, которые  не представляются в виде конечных десятичных дробей или в виде бесконечной периодической дроби. Например: число пи. </a:t>
            </a:r>
          </a:p>
          <a:p>
            <a:pPr marL="0" indent="0">
              <a:buNone/>
            </a:pPr>
            <a:r>
              <a:rPr lang="ru-RU" dirty="0"/>
              <a:t>При объединении множества рациональных чисел Q и множества иррациональных чисел I образуется множество </a:t>
            </a:r>
            <a:r>
              <a:rPr lang="ru-RU" b="1" dirty="0"/>
              <a:t>действительных чисел R.</a:t>
            </a:r>
            <a:endParaRPr lang="ru-RU" dirty="0"/>
          </a:p>
          <a:p>
            <a:pPr marL="0" indent="0" algn="ctr">
              <a:buNone/>
            </a:pPr>
            <a:r>
              <a:rPr lang="ru-RU" u="sng" dirty="0"/>
              <a:t>Представьте в виде схемы отношение множеств между собой.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739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64807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200" b="1" i="1" dirty="0" smtClean="0">
                <a:solidFill>
                  <a:srgbClr val="FF0000"/>
                </a:solidFill>
              </a:rPr>
              <a:t>Умение строить рассуждение от общих закономерностей к частным явлениям.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1800" dirty="0" smtClean="0"/>
              <a:t>(8 класс)</a:t>
            </a:r>
          </a:p>
          <a:p>
            <a:pPr marL="0" indent="0">
              <a:buNone/>
            </a:pPr>
            <a:r>
              <a:rPr lang="ru-RU" sz="1800" u="sng" dirty="0" smtClean="0"/>
              <a:t>Выстройте логическую цепь рассуждений по чертежу из набора суждений и запишите их порядок: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1.это накрест лежащие углы при пересечении прямых CD и АВ секущей BD</a:t>
            </a:r>
          </a:p>
          <a:p>
            <a:pPr marL="0" indent="0">
              <a:buNone/>
            </a:pPr>
            <a:r>
              <a:rPr lang="ru-RU" sz="1800" dirty="0" smtClean="0"/>
              <a:t>2.известно, что в четырехугольнике  ABCD  AD║ BC, AD = BC</a:t>
            </a:r>
          </a:p>
          <a:p>
            <a:pPr marL="0" indent="0">
              <a:buNone/>
            </a:pPr>
            <a:r>
              <a:rPr lang="ru-RU" sz="1800" dirty="0" smtClean="0"/>
              <a:t> 3.  ВС = AD по условию </a:t>
            </a:r>
          </a:p>
          <a:p>
            <a:pPr marL="0" indent="0">
              <a:buNone/>
            </a:pPr>
            <a:r>
              <a:rPr lang="ru-RU" sz="1800" dirty="0" smtClean="0"/>
              <a:t>4.значит, ABCD – параллелограмм( по определению)</a:t>
            </a:r>
          </a:p>
          <a:p>
            <a:pPr marL="0" indent="0">
              <a:buNone/>
            </a:pPr>
            <a:r>
              <a:rPr lang="ru-RU" sz="1800" dirty="0" smtClean="0"/>
              <a:t>5.проведем BD</a:t>
            </a:r>
          </a:p>
          <a:p>
            <a:pPr marL="0" indent="0">
              <a:buNone/>
            </a:pPr>
            <a:r>
              <a:rPr lang="ru-RU" sz="1800" dirty="0" smtClean="0"/>
              <a:t>6.    ΔABD = ΔCDB по двум сторонам и углу между ними.</a:t>
            </a:r>
          </a:p>
          <a:p>
            <a:pPr marL="0" indent="0">
              <a:buNone/>
            </a:pPr>
            <a:r>
              <a:rPr lang="ru-RU" sz="1800" dirty="0" smtClean="0"/>
              <a:t>7.значит CD║AB</a:t>
            </a:r>
          </a:p>
          <a:p>
            <a:pPr marL="0" indent="0">
              <a:buNone/>
            </a:pPr>
            <a:r>
              <a:rPr lang="ru-RU" sz="1800" dirty="0" smtClean="0"/>
              <a:t>8.∠1 = ∠2 как накрест лежащие при пересечении AD║BC секущей BD</a:t>
            </a:r>
          </a:p>
          <a:p>
            <a:pPr marL="0" indent="0">
              <a:buNone/>
            </a:pPr>
            <a:r>
              <a:rPr lang="ru-RU" sz="1800" dirty="0" smtClean="0"/>
              <a:t>9.    BD - общая сторона для треугольников ABD и CDB ⇒</a:t>
            </a:r>
          </a:p>
          <a:p>
            <a:pPr marL="0" indent="0">
              <a:buNone/>
            </a:pPr>
            <a:r>
              <a:rPr lang="ru-RU" sz="1800" dirty="0" smtClean="0"/>
              <a:t>10.   из равенства треугольников следует, что  ∠3 = ∠4.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72816"/>
            <a:ext cx="3438525" cy="1390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5656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Умение строить рассуждение от частных явлений к общим закономерностям.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/>
              <a:t>(6 класс)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каждой последовательности запишите следующее число:</a:t>
            </a:r>
          </a:p>
          <a:p>
            <a:pPr marL="0" lvl="0" indent="0">
              <a:buNone/>
            </a:pPr>
            <a:r>
              <a:rPr lang="ru-RU" b="1" dirty="0"/>
              <a:t>2; 4; 6; 8; 10;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1; 5; 9; 13; 17;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1; 4; 9; 16; 25;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1; 8; 27; 64; 125;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3; 8; 6; 11; 9;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1; 1; 2; 3; 5;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3; 1; -1; -3; …</a:t>
            </a:r>
            <a:endParaRPr lang="ru-RU" dirty="0"/>
          </a:p>
          <a:p>
            <a:pPr marL="0" lvl="0" indent="0">
              <a:buNone/>
            </a:pPr>
            <a:r>
              <a:rPr lang="ru-RU" b="1" dirty="0"/>
              <a:t>2; 7; 22; 67; 202; …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724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solidFill>
                  <a:srgbClr val="7030A0"/>
                </a:solidFill>
              </a:rPr>
              <a:t>Умения  блока «Работа с информацией»</a:t>
            </a:r>
            <a:endParaRPr lang="ru-RU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b="1" u="sng" dirty="0">
                <a:solidFill>
                  <a:srgbClr val="7030A0"/>
                </a:solidFill>
              </a:rPr>
              <a:t> (чтение и анализ информации, представленной в форме таблицы; и т.д.)</a:t>
            </a:r>
            <a:endParaRPr lang="ru-RU" dirty="0">
              <a:solidFill>
                <a:srgbClr val="7030A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 </a:t>
            </a:r>
            <a:r>
              <a:rPr lang="ru-RU" b="1" i="1" dirty="0" smtClean="0"/>
              <a:t>Умение </a:t>
            </a:r>
            <a:r>
              <a:rPr lang="ru-RU" b="1" i="1" dirty="0"/>
              <a:t>задавать вопросы определённого типа (простой, уточняющий, интерпретационный,  творческий,  оценочный, практический</a:t>
            </a:r>
            <a:r>
              <a:rPr lang="ru-RU" b="1" i="1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Умение делать вывод на основе критического анализа разных точек зрения.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Умение читать и анализировать информацию,  представленную в виде таблицы.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Умение переводить многоаспектную информацию из графического или символьного представления в текстовое</a:t>
            </a:r>
            <a:r>
              <a:rPr lang="ru-RU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Умение переводить многоаспектную  информацию в графическую (таблица, кластер, диаграмма)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234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86551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rgbClr val="FF0000"/>
                </a:solidFill>
              </a:rPr>
              <a:t>Умение задавать вопросы определённого типа (простой, уточняющий, интерпретационный,  творческий,  оценочный, практический).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Прочитайте </a:t>
            </a:r>
            <a:r>
              <a:rPr lang="ru-RU" b="1" i="1" dirty="0"/>
              <a:t>текст и сформулируйте вопросы: простой, уточняющий, интерпретационный,  творческий,  оценочный, практический.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u="sng" dirty="0"/>
              <a:t>Справка</a:t>
            </a:r>
            <a:r>
              <a:rPr lang="ru-RU" b="1" dirty="0"/>
              <a:t>: Простые вопросы</a:t>
            </a:r>
            <a:r>
              <a:rPr lang="ru-RU" dirty="0"/>
              <a:t> —отвечая, нужно назвать какие-то факты, вспомнить и воспроизвести определенную информацию. </a:t>
            </a:r>
          </a:p>
          <a:p>
            <a:pPr marL="0" indent="0">
              <a:buNone/>
            </a:pPr>
            <a:r>
              <a:rPr lang="ru-RU" b="1" dirty="0"/>
              <a:t>Уточняющие вопросы</a:t>
            </a:r>
            <a:r>
              <a:rPr lang="ru-RU" dirty="0"/>
              <a:t>. Задан с целью получения информации, отсутствующей в сообщении, но подразумевающейся.</a:t>
            </a:r>
          </a:p>
          <a:p>
            <a:pPr marL="0" indent="0">
              <a:buNone/>
            </a:pPr>
            <a:r>
              <a:rPr lang="ru-RU" b="1" dirty="0"/>
              <a:t>Интерпретационные (объясняющие) вопросы</a:t>
            </a:r>
            <a:r>
              <a:rPr lang="ru-RU" dirty="0"/>
              <a:t>. Направлены на установление причинно-следственных связей</a:t>
            </a:r>
          </a:p>
          <a:p>
            <a:pPr marL="0" indent="0">
              <a:buNone/>
            </a:pPr>
            <a:r>
              <a:rPr lang="ru-RU" b="1" dirty="0"/>
              <a:t>Творческие вопросы</a:t>
            </a:r>
            <a:r>
              <a:rPr lang="ru-RU" dirty="0"/>
              <a:t>. Вопросы содержат элементы условности, предположения, прогноза.</a:t>
            </a:r>
          </a:p>
          <a:p>
            <a:pPr marL="0" indent="0">
              <a:buNone/>
            </a:pPr>
            <a:r>
              <a:rPr lang="ru-RU" b="1" dirty="0"/>
              <a:t>Оценочные вопросы</a:t>
            </a:r>
            <a:r>
              <a:rPr lang="ru-RU" dirty="0"/>
              <a:t>. Вопросы направлены на выяснение критериев оценки тех или иных событий, явлений, фактов.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137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6000" b="1" i="1" dirty="0">
                <a:solidFill>
                  <a:srgbClr val="FF0000"/>
                </a:solidFill>
              </a:rPr>
              <a:t>Умение делать вывод на основе критического анализа разных точек зрения.</a:t>
            </a:r>
            <a:endParaRPr lang="ru-RU" sz="6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sz="5000" b="1" dirty="0"/>
              <a:t>( 6 класс)</a:t>
            </a:r>
            <a:endParaRPr lang="ru-RU" sz="5000" dirty="0"/>
          </a:p>
          <a:p>
            <a:pPr marL="0" indent="0">
              <a:buNone/>
            </a:pPr>
            <a:r>
              <a:rPr lang="ru-RU" sz="5000" b="1" i="1" dirty="0"/>
              <a:t>Опираясь на разные точки зрения понятия «число» авторов, составьте собственное определение этого понятия.</a:t>
            </a:r>
            <a:endParaRPr lang="ru-RU" sz="5000" b="1" i="1" dirty="0" smtClean="0">
              <a:effectLst/>
            </a:endParaRPr>
          </a:p>
          <a:p>
            <a:pPr marL="0" indent="0">
              <a:buNone/>
            </a:pPr>
            <a:r>
              <a:rPr lang="ru-RU" sz="4000" dirty="0"/>
              <a:t> </a:t>
            </a:r>
            <a:endParaRPr lang="ru-RU" sz="4000" dirty="0" smtClean="0">
              <a:effectLst/>
            </a:endParaRPr>
          </a:p>
          <a:p>
            <a:pPr marL="0" indent="0">
              <a:buNone/>
            </a:pPr>
            <a:r>
              <a:rPr lang="ru-RU" b="1" dirty="0"/>
              <a:t>   Число́</a:t>
            </a:r>
            <a:r>
              <a:rPr lang="ru-RU" dirty="0"/>
              <a:t> — основное понятие </a:t>
            </a:r>
            <a:r>
              <a:rPr lang="ru-RU" u="sng" dirty="0">
                <a:hlinkClick r:id="rId2" tooltip="Математика"/>
              </a:rPr>
              <a:t>математики</a:t>
            </a:r>
            <a:r>
              <a:rPr lang="ru-RU" dirty="0"/>
              <a:t>, используемое для </a:t>
            </a:r>
            <a:r>
              <a:rPr lang="ru-RU" u="sng" dirty="0">
                <a:hlinkClick r:id="rId3" tooltip="Количество"/>
              </a:rPr>
              <a:t>количественной</a:t>
            </a:r>
            <a:r>
              <a:rPr lang="ru-RU" dirty="0"/>
              <a:t> характеристики, сравнения, </a:t>
            </a:r>
            <a:r>
              <a:rPr lang="ru-RU" u="sng" dirty="0">
                <a:hlinkClick r:id="rId4" tooltip="Система счисления"/>
              </a:rPr>
              <a:t>нумерации</a:t>
            </a:r>
            <a:r>
              <a:rPr lang="ru-RU" dirty="0"/>
              <a:t> </a:t>
            </a:r>
            <a:r>
              <a:rPr lang="ru-RU" u="sng" dirty="0">
                <a:hlinkClick r:id="rId5" tooltip="Объект (философия)"/>
              </a:rPr>
              <a:t>объектов</a:t>
            </a:r>
            <a:r>
              <a:rPr lang="ru-RU" dirty="0"/>
              <a:t> и их частей. Письменными знаками для обозначения чисел служат </a:t>
            </a:r>
            <a:r>
              <a:rPr lang="ru-RU" u="sng" dirty="0">
                <a:hlinkClick r:id="rId6" tooltip="Цифра"/>
              </a:rPr>
              <a:t>цифры</a:t>
            </a:r>
            <a:r>
              <a:rPr lang="ru-RU" dirty="0"/>
              <a:t>, а также </a:t>
            </a:r>
            <a:r>
              <a:rPr lang="ru-RU" u="sng" dirty="0">
                <a:hlinkClick r:id="rId7" tooltip="Символ"/>
              </a:rPr>
              <a:t>символы</a:t>
            </a:r>
            <a:r>
              <a:rPr lang="ru-RU" dirty="0"/>
              <a:t> математических </a:t>
            </a:r>
            <a:r>
              <a:rPr lang="ru-RU" u="sng" dirty="0">
                <a:hlinkClick r:id="rId8" tooltip="Операция (математика)"/>
              </a:rPr>
              <a:t>операций</a:t>
            </a:r>
            <a:r>
              <a:rPr lang="ru-RU" dirty="0"/>
              <a:t>. Возникнув ещё в </a:t>
            </a:r>
            <a:r>
              <a:rPr lang="ru-RU" u="sng" dirty="0">
                <a:hlinkClick r:id="rId9" tooltip="Первобытное общество"/>
              </a:rPr>
              <a:t>первобытном обществе</a:t>
            </a:r>
            <a:r>
              <a:rPr lang="ru-RU" dirty="0"/>
              <a:t> из потребностей </a:t>
            </a:r>
            <a:r>
              <a:rPr lang="ru-RU" u="sng" dirty="0">
                <a:hlinkClick r:id="rId10" tooltip="Вычисление"/>
              </a:rPr>
              <a:t>счёта</a:t>
            </a:r>
            <a:r>
              <a:rPr lang="ru-RU" dirty="0"/>
              <a:t>, понятие числа с развитием науки значительно расширилось.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 Вообще, понятие числа возникло ещё в глубокой древности. Люди, конечно, умели считать количество предметов, но так как человечество с каждым годом развивалось (строились новые сооружения, необходимо было вычислять длины, площади и объемы фигур и предметов) ,то и число, следовательно, приобретало большую значимость, его употребление стало незаменимой частью нашей жизни. Число, само по себе, абстрактная сущность, используемая для описания количества. 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  По определению Аристотеля: «Число есть множество, которое измеряется с помощью единиц».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 Эвклид считал что: «Число есть множество, сложенное из единиц».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 По учениям Фалеса Милетского и мнению Пифагора, число - есть система единиц.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 Великий и разносторонний учёный Исаак Ньютон дал своё определение числу, и звучало она так: «Под числом мы подразумеваем не столько множество единиц, сколько абстрактное отношение какой-нибудь величины к другой величине, такого же рода, взятой за единицу. Число бывает трех видов: целое, дробное и иррациональное. Целое число есть то, что измеряется единицей; дробное – кратной частью единицы, иррациональное – число, не соизмеримое с единицей».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/>
              <a:t>   </a:t>
            </a:r>
            <a:r>
              <a:rPr lang="ru-RU" dirty="0" err="1"/>
              <a:t>Клюйков</a:t>
            </a:r>
            <a:r>
              <a:rPr lang="ru-RU" dirty="0"/>
              <a:t> С.Ф. дал своё определение: «Числа – это математические модели реального мира, придуманные человеком для его познания». 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9951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518</Words>
  <Application>Microsoft Office PowerPoint</Application>
  <PresentationFormat>Экран (4:3)</PresentationFormat>
  <Paragraphs>119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Метапредметные задания по математике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Олеся</cp:lastModifiedBy>
  <cp:revision>13</cp:revision>
  <dcterms:created xsi:type="dcterms:W3CDTF">2017-11-16T14:15:30Z</dcterms:created>
  <dcterms:modified xsi:type="dcterms:W3CDTF">2017-11-16T16:09:34Z</dcterms:modified>
</cp:coreProperties>
</file>