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5" r:id="rId6"/>
    <p:sldId id="266" r:id="rId7"/>
    <p:sldId id="267" r:id="rId8"/>
    <p:sldId id="273" r:id="rId9"/>
    <p:sldId id="270" r:id="rId10"/>
    <p:sldId id="277" r:id="rId11"/>
    <p:sldId id="278" r:id="rId12"/>
    <p:sldId id="279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285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31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90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018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383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88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49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914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53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28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846DF-1A5C-4D86-9E45-C5E8D4634DAB}" type="datetimeFigureOut">
              <a:rPr lang="ru-RU" smtClean="0"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CBEB6-3F8C-46EE-AEC0-44D64D62B8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252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9227"/>
            <a:ext cx="12192000" cy="75783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92557" y="1560685"/>
            <a:ext cx="8567530" cy="2180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РАЗВИТИЕ МЕТАПРЕДМЕТНЫХ УМЕНИЙ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МЛАДШИХ ШКОЛЬНИКОВ В КУРСЕ ВНЕУРОЧНОЙ ДЕЯТЕЛЬНОСТИ       «МАТЕМАТИКА И КОНСТРУИРОВАНИЕ»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3861" y="383957"/>
            <a:ext cx="7818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автономное образовательное учреждение </a:t>
            </a:r>
            <a:br>
              <a:rPr lang="ru-RU" dirty="0"/>
            </a:br>
            <a:r>
              <a:rPr lang="ru-RU" dirty="0"/>
              <a:t>« Лицей № 9»г.Перми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91200" y="4588387"/>
            <a:ext cx="5751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Рогозина Ольга Владимировна</a:t>
            </a:r>
            <a:br>
              <a:rPr lang="ru-RU" dirty="0"/>
            </a:br>
            <a:r>
              <a:rPr lang="ru-RU" dirty="0"/>
              <a:t>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3456952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5946" cy="7414591"/>
          </a:xfrm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096000" y="365125"/>
            <a:ext cx="4076719" cy="490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9781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5946" cy="7414591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8278" y="365125"/>
            <a:ext cx="3539916" cy="4876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55611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5946" cy="7414591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5885" y="606424"/>
            <a:ext cx="3160925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47248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/>
          <p:cNvSpPr/>
          <p:nvPr/>
        </p:nvSpPr>
        <p:spPr>
          <a:xfrm>
            <a:off x="4492486" y="-179039"/>
            <a:ext cx="2093845" cy="7294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7" y="-450574"/>
            <a:ext cx="12085946" cy="7414591"/>
          </a:xfrm>
        </p:spPr>
      </p:pic>
      <p:sp>
        <p:nvSpPr>
          <p:cNvPr id="3" name="Прямоугольник 2"/>
          <p:cNvSpPr/>
          <p:nvPr/>
        </p:nvSpPr>
        <p:spPr>
          <a:xfrm>
            <a:off x="3803767" y="-450574"/>
            <a:ext cx="8163339" cy="4581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0"/>
              </a:spcAft>
            </a:pP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/>
          <p:cNvSpPr/>
          <p:nvPr/>
        </p:nvSpPr>
        <p:spPr>
          <a:xfrm>
            <a:off x="5441478" y="1"/>
            <a:ext cx="4248431" cy="100836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метапредметная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среда</a:t>
            </a:r>
          </a:p>
        </p:txBody>
      </p:sp>
      <p:sp>
        <p:nvSpPr>
          <p:cNvPr id="7" name="Прямоугольник: скругленные углы 6"/>
          <p:cNvSpPr/>
          <p:nvPr/>
        </p:nvSpPr>
        <p:spPr>
          <a:xfrm>
            <a:off x="5441479" y="1482804"/>
            <a:ext cx="4248430" cy="102358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</a:t>
            </a:r>
          </a:p>
        </p:txBody>
      </p:sp>
      <p:sp>
        <p:nvSpPr>
          <p:cNvPr id="8" name="Прямоугольник: скругленные углы 7"/>
          <p:cNvSpPr/>
          <p:nvPr/>
        </p:nvSpPr>
        <p:spPr>
          <a:xfrm>
            <a:off x="5441478" y="2980824"/>
            <a:ext cx="4248431" cy="96337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</a:t>
            </a:r>
          </a:p>
        </p:txBody>
      </p:sp>
      <p:sp>
        <p:nvSpPr>
          <p:cNvPr id="9" name="Прямоугольник: скругленные углы 8"/>
          <p:cNvSpPr/>
          <p:nvPr/>
        </p:nvSpPr>
        <p:spPr>
          <a:xfrm>
            <a:off x="3803767" y="4859761"/>
            <a:ext cx="2934268" cy="100100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</a:t>
            </a:r>
          </a:p>
        </p:txBody>
      </p:sp>
      <p:sp>
        <p:nvSpPr>
          <p:cNvPr id="10" name="Прямоугольник: скругленные углы 9"/>
          <p:cNvSpPr/>
          <p:nvPr/>
        </p:nvSpPr>
        <p:spPr>
          <a:xfrm>
            <a:off x="8424365" y="4876773"/>
            <a:ext cx="2934268" cy="103636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учебные действия</a:t>
            </a:r>
          </a:p>
        </p:txBody>
      </p:sp>
      <p:sp>
        <p:nvSpPr>
          <p:cNvPr id="11" name="Стрелка: вниз 10"/>
          <p:cNvSpPr/>
          <p:nvPr/>
        </p:nvSpPr>
        <p:spPr>
          <a:xfrm>
            <a:off x="7315200" y="1008367"/>
            <a:ext cx="464024" cy="3700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низ 11"/>
          <p:cNvSpPr/>
          <p:nvPr/>
        </p:nvSpPr>
        <p:spPr>
          <a:xfrm>
            <a:off x="7315200" y="2506387"/>
            <a:ext cx="586854" cy="3732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/>
          <p:cNvSpPr/>
          <p:nvPr/>
        </p:nvSpPr>
        <p:spPr>
          <a:xfrm>
            <a:off x="5773003" y="3944203"/>
            <a:ext cx="545910" cy="9155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/>
          <p:cNvSpPr/>
          <p:nvPr/>
        </p:nvSpPr>
        <p:spPr>
          <a:xfrm>
            <a:off x="6738035" y="5234339"/>
            <a:ext cx="1686330" cy="4977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03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5946" cy="7414591"/>
          </a:xfrm>
        </p:spPr>
      </p:pic>
      <p:sp>
        <p:nvSpPr>
          <p:cNvPr id="5" name="Прямоугольник 4"/>
          <p:cNvSpPr/>
          <p:nvPr/>
        </p:nvSpPr>
        <p:spPr>
          <a:xfrm>
            <a:off x="3308019" y="1690688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слышу и забываю.</a:t>
            </a:r>
          </a:p>
          <a:p>
            <a:pPr algn="r"/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Я вижу и запоминаю.</a:t>
            </a:r>
          </a:p>
          <a:p>
            <a:pPr algn="r"/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</a:t>
            </a:r>
          </a:p>
          <a:p>
            <a:pPr algn="r"/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делаю и понимаю.»</a:t>
            </a:r>
          </a:p>
          <a:p>
            <a:pPr algn="r"/>
            <a:endParaRPr lang="ru-RU" sz="3200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32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Конфуций</a:t>
            </a:r>
            <a:endParaRPr lang="ru-RU" sz="3200" i="1" dirty="0">
              <a:solidFill>
                <a:schemeClr val="accent5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38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4" y="0"/>
            <a:ext cx="12085946" cy="7414591"/>
          </a:xfrm>
        </p:spPr>
      </p:pic>
      <p:sp>
        <p:nvSpPr>
          <p:cNvPr id="3" name="Прямоугольник 2"/>
          <p:cNvSpPr/>
          <p:nvPr/>
        </p:nvSpPr>
        <p:spPr>
          <a:xfrm>
            <a:off x="4303593" y="1209652"/>
            <a:ext cx="69285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Метапредметные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умения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— присвоенные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метаспособы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общеучебные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познавательные умения и навыки. </a:t>
            </a:r>
          </a:p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Одним из направлений применения таких умений в математике является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усиление прикладной    направленности предмета.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912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5946" cy="7414591"/>
          </a:xfrm>
        </p:spPr>
      </p:pic>
      <p:sp>
        <p:nvSpPr>
          <p:cNvPr id="3" name="Прямоугольник 2"/>
          <p:cNvSpPr/>
          <p:nvPr/>
        </p:nvSpPr>
        <p:spPr>
          <a:xfrm>
            <a:off x="3807725" y="468347"/>
            <a:ext cx="8026466" cy="6723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800"/>
              </a:spcAft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требования к учащимся для достижения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метапредметных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результатов обучения: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50215" algn="just">
              <a:spcAft>
                <a:spcPts val="80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-уметь видеть математическую задачу; </a:t>
            </a:r>
          </a:p>
          <a:p>
            <a:pPr indent="450215" algn="just">
              <a:spcAft>
                <a:spcPts val="80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-уметь находить информацию в разнообразных источниках; </a:t>
            </a: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-уметь выдвигать гипотезы;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-уметь действовать строго составленному                                    алгоритму, </a:t>
            </a:r>
          </a:p>
          <a:p>
            <a:pPr algn="r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-выделять фигуру заданной формы на сложном                                чертеже; </a:t>
            </a:r>
          </a:p>
          <a:p>
            <a:pPr algn="r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-составлять фигуры из частей, определять место     заданной детали в конструкции;</a:t>
            </a:r>
          </a:p>
          <a:p>
            <a:pPr algn="r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-анализировать предложенные возможные варианты верного решения;</a:t>
            </a:r>
          </a:p>
          <a:p>
            <a:pPr algn="r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- осуществлять развернутые действия     контроля и самоконтроля: сравнивать построенную </a:t>
            </a:r>
          </a:p>
          <a:p>
            <a:pPr algn="r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конструкцию с образцом.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66183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7" y="0"/>
            <a:ext cx="12085946" cy="7414591"/>
          </a:xfrm>
        </p:spPr>
      </p:pic>
      <p:sp>
        <p:nvSpPr>
          <p:cNvPr id="3" name="Прямоугольник 2"/>
          <p:cNvSpPr/>
          <p:nvPr/>
        </p:nvSpPr>
        <p:spPr>
          <a:xfrm>
            <a:off x="4378177" y="1690688"/>
            <a:ext cx="73682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курса: </a:t>
            </a: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конструкторскую деятельность сформировать у младших школьников </a:t>
            </a: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033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5946" cy="7414591"/>
          </a:xfrm>
        </p:spPr>
      </p:pic>
      <p:sp>
        <p:nvSpPr>
          <p:cNvPr id="3" name="Прямоугольник 2"/>
          <p:cNvSpPr/>
          <p:nvPr/>
        </p:nvSpPr>
        <p:spPr>
          <a:xfrm>
            <a:off x="4505739" y="541616"/>
            <a:ext cx="6096000" cy="36159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u="sng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Создать куб из бумаги с помощью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развертки и склеивание фигуры по инструкционной карте. </a:t>
            </a: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Данное задание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 у младших школьников: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-умение «читать» инструкцию;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-умение планировать свои действия;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-умение зрительно представить объемную фигуру (прогнозировать).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www.modelzd.ru/img/razvertka-kub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263" y="3707295"/>
            <a:ext cx="3250565" cy="2783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7974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5946" cy="7414591"/>
          </a:xfrm>
        </p:spPr>
      </p:pic>
      <p:sp>
        <p:nvSpPr>
          <p:cNvPr id="3" name="Прямоугольник 2"/>
          <p:cNvSpPr/>
          <p:nvPr/>
        </p:nvSpPr>
        <p:spPr>
          <a:xfrm>
            <a:off x="3715560" y="255194"/>
            <a:ext cx="8198143" cy="6258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u="sng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2: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циркулем.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Данное задание формирует у младших </a:t>
            </a: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школьников: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-умение прогнозировать предстоящую</a:t>
            </a: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работу;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-контролировать и оценивать учебные</a:t>
            </a: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действия в соответствии с поставленной задачей;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-корректировать изготовление изделия;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извлекать информацию из схем, иллюстраций;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работать в паре, слушать и понимать речь других, осуществлять сотрудничество;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 основе анализа объектов делать выводы;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-осуществлять познавательную и личностную </a:t>
            </a: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рефлексию;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-соблюдать правила техники безопасного труда.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спользование окружностей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100" y="255194"/>
            <a:ext cx="2451652" cy="22362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1053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95" y="0"/>
            <a:ext cx="11940210" cy="777528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9902" y="365124"/>
            <a:ext cx="2373715" cy="2232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58647" y="458155"/>
            <a:ext cx="2266740" cy="2139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9333" y="2783934"/>
            <a:ext cx="2639314" cy="266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73665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5946" cy="741459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44083" y="1041194"/>
            <a:ext cx="3090602" cy="17384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97717" y="1105797"/>
            <a:ext cx="3385927" cy="19045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85842" y="3043558"/>
            <a:ext cx="3368997" cy="18950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81320" y="3359631"/>
            <a:ext cx="3368998" cy="189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5074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311</Words>
  <Application>Microsoft Office PowerPoint</Application>
  <PresentationFormat>Широкоэкранный</PresentationFormat>
  <Paragraphs>50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2017-11-15T16:16:47Z</dcterms:created>
  <dcterms:modified xsi:type="dcterms:W3CDTF">2017-11-16T17:11:11Z</dcterms:modified>
</cp:coreProperties>
</file>