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6" r:id="rId3"/>
    <p:sldId id="283" r:id="rId4"/>
    <p:sldId id="284" r:id="rId5"/>
    <p:sldId id="276" r:id="rId6"/>
    <p:sldId id="257" r:id="rId7"/>
    <p:sldId id="265" r:id="rId8"/>
    <p:sldId id="286" r:id="rId9"/>
    <p:sldId id="277" r:id="rId10"/>
    <p:sldId id="278" r:id="rId11"/>
    <p:sldId id="279" r:id="rId12"/>
    <p:sldId id="280" r:id="rId13"/>
    <p:sldId id="281" r:id="rId14"/>
    <p:sldId id="287" r:id="rId15"/>
    <p:sldId id="290" r:id="rId16"/>
    <p:sldId id="291" r:id="rId17"/>
    <p:sldId id="288" r:id="rId18"/>
    <p:sldId id="27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45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56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62820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748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852677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8943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2350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772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379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463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205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74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657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43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614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441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60EA0-CCE2-4EA6-8E3D-ED4AFD8B755C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3A76DD3-0205-4E27-9D01-8DE08742A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773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55" y="1315749"/>
            <a:ext cx="6957450" cy="4920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58641" y="5761973"/>
            <a:ext cx="43765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Пономарева </a:t>
            </a:r>
            <a:r>
              <a:rPr lang="ru-RU" dirty="0" err="1" smtClean="0"/>
              <a:t>М.А.,учитель</a:t>
            </a:r>
            <a:r>
              <a:rPr lang="ru-RU" dirty="0" smtClean="0"/>
              <a:t> математики</a:t>
            </a:r>
          </a:p>
          <a:p>
            <a:r>
              <a:rPr lang="ru-RU" dirty="0" smtClean="0"/>
              <a:t>Ненашева Т.В., учитель математики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57927" y="548447"/>
            <a:ext cx="8661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Муниципальное автономное общеобразовательное учреждение</a:t>
            </a:r>
          </a:p>
          <a:p>
            <a:pPr algn="ctr"/>
            <a:r>
              <a:rPr lang="ru-RU" sz="2000" b="1" dirty="0" smtClean="0"/>
              <a:t>«Гимназия № 5» г</a:t>
            </a:r>
            <a:r>
              <a:rPr lang="ru-RU" sz="2000" b="1" dirty="0" smtClean="0"/>
              <a:t>. Пермь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79131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54" y="823336"/>
            <a:ext cx="8878887" cy="513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58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136" y="1114281"/>
            <a:ext cx="8875712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126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45886" y="584261"/>
            <a:ext cx="45111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Познавательные УУД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05552" y="1169036"/>
            <a:ext cx="6179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ru-RU" dirty="0"/>
              <a:t>Выберите правильную формулировку </a:t>
            </a:r>
            <a:r>
              <a:rPr lang="ru-RU" dirty="0" smtClean="0"/>
              <a:t>определения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2352" y="1697184"/>
            <a:ext cx="62762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/>
              <a:t>Вставьте пропущенные слова в формулировке </a:t>
            </a:r>
            <a:r>
              <a:rPr lang="ru-RU" b="1" dirty="0" smtClean="0"/>
              <a:t>математических </a:t>
            </a:r>
            <a:r>
              <a:rPr lang="ru-RU" b="1" dirty="0"/>
              <a:t>предложений так, чтобы они были </a:t>
            </a:r>
            <a:r>
              <a:rPr lang="ru-RU" b="1" dirty="0" smtClean="0"/>
              <a:t>верными 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4842" y="278084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/>
              <a:t>Приведите примеры и </a:t>
            </a:r>
            <a:r>
              <a:rPr lang="ru-RU" b="1" dirty="0" err="1"/>
              <a:t>контрпримеры</a:t>
            </a:r>
            <a:r>
              <a:rPr lang="ru-RU" b="1" dirty="0"/>
              <a:t> к математическому </a:t>
            </a:r>
            <a:r>
              <a:rPr lang="ru-RU" b="1" dirty="0" smtClean="0"/>
              <a:t>предложению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87917" y="449796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b="1" dirty="0"/>
              <a:t>Выразите словами данную символическую информацию (рисунок, график, математическое выражение, формулу, схему</a:t>
            </a:r>
            <a:r>
              <a:rPr lang="ru-RU" b="1" dirty="0" smtClean="0"/>
              <a:t>) 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01471" y="5724580"/>
            <a:ext cx="6853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/>
              <a:t>Постройте наглядную модель </a:t>
            </a:r>
            <a:r>
              <a:rPr lang="ru-RU" b="1" dirty="0" smtClean="0"/>
              <a:t>(чертёж, </a:t>
            </a:r>
            <a:r>
              <a:rPr lang="ru-RU" b="1" dirty="0"/>
              <a:t>схему, </a:t>
            </a:r>
            <a:r>
              <a:rPr lang="ru-RU" b="1" dirty="0" smtClean="0"/>
              <a:t>рисунок) 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40679" y="260671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/>
              <a:t>Выберите </a:t>
            </a:r>
            <a:r>
              <a:rPr lang="ru-RU" b="1" dirty="0"/>
              <a:t>среди предложенных задач те, для решения которых можно использовать данное </a:t>
            </a:r>
            <a:r>
              <a:rPr lang="ru-RU" b="1" dirty="0" smtClean="0"/>
              <a:t>правило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622115" y="359001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/>
              <a:t>Выведите </a:t>
            </a:r>
            <a:r>
              <a:rPr lang="ru-RU" b="1" dirty="0"/>
              <a:t>как можно больше следствий из данного математического факта </a:t>
            </a:r>
            <a:r>
              <a:rPr lang="ru-RU" b="1" dirty="0" smtClean="0"/>
              <a:t>(</a:t>
            </a:r>
            <a:r>
              <a:rPr lang="ru-RU" b="1" dirty="0"/>
              <a:t>определения, формулы</a:t>
            </a:r>
            <a:r>
              <a:rPr lang="ru-RU" b="1" dirty="0" smtClean="0"/>
              <a:t>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3218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1670" y="901967"/>
            <a:ext cx="42066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Регулятивные УУД </a:t>
            </a:r>
            <a:endParaRPr lang="ru-RU" sz="32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6970" y="175302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/>
              <a:t>Решить </a:t>
            </a:r>
            <a:r>
              <a:rPr lang="ru-RU" b="1" dirty="0"/>
              <a:t>задачу с недостающими (лишними, противоречивыми) </a:t>
            </a:r>
            <a:r>
              <a:rPr lang="ru-RU" b="1" dirty="0" smtClean="0"/>
              <a:t>данными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91146" y="2399355"/>
            <a:ext cx="50145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/>
              <a:t>Решить задачу </a:t>
            </a:r>
            <a:r>
              <a:rPr lang="ru-RU" b="1" dirty="0"/>
              <a:t>различными </a:t>
            </a:r>
            <a:r>
              <a:rPr lang="ru-RU" b="1" dirty="0" smtClean="0"/>
              <a:t>способами 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6378" y="3047235"/>
            <a:ext cx="6667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/>
              <a:t>Найти оптимальный вариант решения учебной задачи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77760" y="3613759"/>
            <a:ext cx="4426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/>
              <a:t>Сформулировать </a:t>
            </a:r>
            <a:r>
              <a:rPr lang="ru-RU" b="1" dirty="0" smtClean="0"/>
              <a:t>обратную</a:t>
            </a:r>
            <a:r>
              <a:rPr lang="ru-RU" b="1" dirty="0"/>
              <a:t> задачу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2552" y="4083578"/>
            <a:ext cx="56252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/>
              <a:t>Составить </a:t>
            </a:r>
            <a:r>
              <a:rPr lang="ru-RU" b="1" dirty="0" smtClean="0"/>
              <a:t>схему по </a:t>
            </a:r>
            <a:r>
              <a:rPr lang="ru-RU" b="1" dirty="0"/>
              <a:t>данному вопросу </a:t>
            </a:r>
            <a:r>
              <a:rPr lang="ru-RU" b="1" dirty="0" smtClean="0"/>
              <a:t>темы</a:t>
            </a: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72427" y="448915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/>
              <a:t>Объяснить </a:t>
            </a:r>
            <a:r>
              <a:rPr lang="ru-RU" b="1" dirty="0"/>
              <a:t>математическую или логическую ошибку в </a:t>
            </a:r>
            <a:r>
              <a:rPr lang="ru-RU" b="1" dirty="0" smtClean="0"/>
              <a:t>рассуждении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6378" y="518540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/>
              <a:t>Подобрать для соседа по парте задания определенного вида решения на этапе повторения </a:t>
            </a:r>
          </a:p>
        </p:txBody>
      </p:sp>
    </p:spTree>
    <p:extLst>
      <p:ext uri="{BB962C8B-B14F-4D97-AF65-F5344CB8AC3E}">
        <p14:creationId xmlns:p14="http://schemas.microsoft.com/office/powerpoint/2010/main" val="401497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0183" y="889441"/>
            <a:ext cx="81259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Коммуникативные и личностные УУД </a:t>
            </a:r>
            <a:endParaRPr lang="ru-RU" sz="32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0183" y="1766263"/>
            <a:ext cx="50930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/>
              <a:t>Объяснить </a:t>
            </a:r>
            <a:r>
              <a:rPr lang="ru-RU" b="1" dirty="0" smtClean="0"/>
              <a:t>партнеру </a:t>
            </a:r>
            <a:r>
              <a:rPr lang="ru-RU" b="1" dirty="0"/>
              <a:t>по группе </a:t>
            </a:r>
            <a:r>
              <a:rPr lang="ru-RU" b="1" dirty="0" smtClean="0"/>
              <a:t>задание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51629" y="2149299"/>
            <a:ext cx="40735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smtClean="0"/>
              <a:t>Ответить </a:t>
            </a:r>
            <a:r>
              <a:rPr lang="ru-RU" b="1" dirty="0"/>
              <a:t>на вопросы </a:t>
            </a:r>
            <a:r>
              <a:rPr lang="ru-RU" b="1" dirty="0" smtClean="0"/>
              <a:t>партнера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5217" y="274115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/>
              <a:t>Выполнить порученную ролевую функцию в дидактической игре на имитацию каких-либо </a:t>
            </a:r>
            <a:r>
              <a:rPr lang="ru-RU" b="1" dirty="0" smtClean="0"/>
              <a:t>действий 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60110" y="385739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/>
              <a:t>Обсудить вопрос: «Применяю ли я </a:t>
            </a:r>
            <a:r>
              <a:rPr lang="ru-RU" b="1" dirty="0" smtClean="0"/>
              <a:t>…… </a:t>
            </a:r>
            <a:r>
              <a:rPr lang="ru-RU" b="1" dirty="0"/>
              <a:t>в повседневной жизни?»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70483" y="494573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/>
              <a:t>Найти и обсудить историко-математические сведения, касающиеся конкретных математических </a:t>
            </a:r>
            <a:r>
              <a:rPr lang="ru-RU" b="1" dirty="0" smtClean="0"/>
              <a:t>вопросов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6578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42900" lvl="0" indent="-342900" algn="ctr">
              <a:spcBef>
                <a:spcPts val="1000"/>
              </a:spcBef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Заставить  нельзя   заинтересовать</a:t>
            </a:r>
            <a:r>
              <a:rPr lang="ru-RU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sz="32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будем ставить запятую?</a:t>
            </a:r>
            <a:br>
              <a:rPr lang="ru-RU" sz="32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715904"/>
            <a:ext cx="9149054" cy="3780430"/>
          </a:xfrm>
        </p:spPr>
        <p:txBody>
          <a:bodyPr>
            <a:norm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сегодняшний день твёрдо установлено,</a:t>
            </a:r>
          </a:p>
          <a:p>
            <a:pPr marL="0" indent="0" algn="just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единственным каналом для перехода</a:t>
            </a:r>
          </a:p>
          <a:p>
            <a:pPr marL="0" indent="0" algn="just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внешней информации в мозг человека</a:t>
            </a:r>
          </a:p>
          <a:p>
            <a:pPr marL="0" indent="0" algn="just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его собственная учебная</a:t>
            </a:r>
          </a:p>
          <a:p>
            <a:pPr marL="0" indent="0" algn="just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45355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9339" y="544731"/>
            <a:ext cx="8596668" cy="3880773"/>
          </a:xfrm>
        </p:spPr>
        <p:txBody>
          <a:bodyPr>
            <a:noAutofit/>
          </a:bodyPr>
          <a:lstStyle/>
          <a:p>
            <a:r>
              <a:rPr lang="ru-RU" sz="3600" b="1" i="1" dirty="0" smtClean="0"/>
              <a:t>Математика – это орудие, с помощью которого человек познает и покоряет себе окружающий мир. Чтобы сделать в математике открытие, надо ее очень любить.</a:t>
            </a:r>
          </a:p>
          <a:p>
            <a:r>
              <a:rPr lang="ru-RU" sz="3600" b="1" i="1" dirty="0" smtClean="0"/>
              <a:t>Постарайтесь внести в математику что-то новое ,и мир навсегда останется благодарным ВАМ.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161187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424" y="609600"/>
            <a:ext cx="8032575" cy="5340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682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arh29shkola23.edusite.ru/images/p231_1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41" y="205285"/>
            <a:ext cx="8090980" cy="5799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79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9" y="0"/>
            <a:ext cx="1074618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67785" y="2773563"/>
            <a:ext cx="70856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Типология </a:t>
            </a:r>
            <a:r>
              <a:rPr lang="ru-RU" sz="4000" b="1" dirty="0"/>
              <a:t>м</a:t>
            </a:r>
            <a:r>
              <a:rPr lang="ru-RU" sz="4000" b="1" dirty="0" smtClean="0"/>
              <a:t>атематических задач </a:t>
            </a:r>
          </a:p>
          <a:p>
            <a:pPr algn="ctr"/>
            <a:r>
              <a:rPr lang="ru-RU" sz="4000" b="1" dirty="0" smtClean="0"/>
              <a:t>(</a:t>
            </a:r>
            <a:r>
              <a:rPr lang="ru-RU" sz="4000" b="1" dirty="0" err="1" smtClean="0"/>
              <a:t>метапредметный</a:t>
            </a:r>
            <a:r>
              <a:rPr lang="ru-RU" sz="4000" b="1" dirty="0" smtClean="0"/>
              <a:t> подход)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13591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2177" y="121085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Запрос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информационного общества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4039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Нужен человек «обучаемый», а не только «обученный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</a:p>
          <a:p>
            <a:pPr marL="0" indent="0" algn="ctr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способный самостоятельно учиться</a:t>
            </a:r>
          </a:p>
          <a:p>
            <a:pPr marL="0" indent="0" algn="ctr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многократно переучиваться</a:t>
            </a:r>
          </a:p>
          <a:p>
            <a:pPr marL="0" indent="0" algn="ctr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постоянно удлиняющейся жизни,</a:t>
            </a:r>
          </a:p>
          <a:p>
            <a:pPr marL="0" indent="0" algn="ctr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готовый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самостоятельным действиям и принятию решений</a:t>
            </a:r>
          </a:p>
        </p:txBody>
      </p:sp>
    </p:spTree>
    <p:extLst>
      <p:ext uri="{BB962C8B-B14F-4D97-AF65-F5344CB8AC3E}">
        <p14:creationId xmlns:p14="http://schemas.microsoft.com/office/powerpoint/2010/main" val="245183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58663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изменения в учебном процессе</a:t>
            </a:r>
            <a:b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всех ступенях общего образования</a:t>
            </a:r>
            <a:b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связаны с изменением ролей основных участников</a:t>
            </a:r>
            <a:b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 процесса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3234519"/>
            <a:ext cx="8596668" cy="2806843"/>
          </a:xfrm>
        </p:spPr>
        <p:txBody>
          <a:bodyPr>
            <a:noAutofit/>
          </a:bodyPr>
          <a:lstStyle/>
          <a:p>
            <a:r>
              <a:rPr lang="ru-RU" sz="3200" b="1" i="0" u="none" strike="noStrike" baseline="0" dirty="0" smtClean="0">
                <a:solidFill>
                  <a:srgbClr val="000000"/>
                </a:solidFill>
                <a:latin typeface="TimesNewRomanPSMT"/>
              </a:rPr>
              <a:t>Изменения в деятельности педагога:</a:t>
            </a:r>
          </a:p>
          <a:p>
            <a:pPr marL="0" indent="0">
              <a:buNone/>
            </a:pPr>
            <a:r>
              <a:rPr lang="ru-RU" sz="3200" b="1" i="0" u="none" strike="noStrike" baseline="0" dirty="0" smtClean="0">
                <a:solidFill>
                  <a:srgbClr val="CD0000"/>
                </a:solidFill>
                <a:latin typeface="TimesNewRomanPSMT"/>
              </a:rPr>
              <a:t>от «учу предмету» – к «учу ребенка».</a:t>
            </a:r>
          </a:p>
          <a:p>
            <a:r>
              <a:rPr lang="ru-RU" sz="3200" b="1" i="0" u="none" strike="noStrike" baseline="0" dirty="0" smtClean="0">
                <a:solidFill>
                  <a:srgbClr val="000000"/>
                </a:solidFill>
                <a:latin typeface="TimesNewRomanPSMT"/>
              </a:rPr>
              <a:t>Изменения в деятельности обучающегося:</a:t>
            </a:r>
          </a:p>
          <a:p>
            <a:pPr marL="0" indent="0">
              <a:buNone/>
            </a:pPr>
            <a:r>
              <a:rPr lang="ru-RU" sz="3200" b="1" i="0" u="none" strike="noStrike" baseline="0" dirty="0" smtClean="0">
                <a:solidFill>
                  <a:srgbClr val="CD0000"/>
                </a:solidFill>
                <a:latin typeface="TimesNewRomanPSMT"/>
              </a:rPr>
              <a:t>от «меня учат» – к «я учусь».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02800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609601"/>
            <a:ext cx="8596668" cy="5431762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А.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Белогурова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делит учебные задания в зависимости от той функции, которая придается им в процессе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обучения: обучающие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контролирующие</a:t>
            </a:r>
          </a:p>
          <a:p>
            <a:pPr algn="just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 Б. Истомина классифицирует учебные задания в зависимости от характера познавательной деятельности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школьников: репродуктивные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тренировочные; продуктивные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проблемные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частично-поисковые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творческие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654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521" y="-153705"/>
            <a:ext cx="886618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определенный интерес и классификация учебных заданий Г. А. Балла в  зависимости от познавательных операций, которые используются при решении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перцептивные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(рассмотреть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рисунок, найти части объекта и др.);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 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мыслительные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объектов, на анализ, классификацию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др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.);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 </a:t>
            </a:r>
            <a:r>
              <a:rPr lang="ru-RU" sz="20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имажинативные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опираясь на имеющиеся знания, представить и описать событие, которое происходило или могло произойти);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 </a:t>
            </a:r>
            <a:r>
              <a:rPr lang="ru-RU" sz="20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мнемические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задачи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запомнить, вспомнить);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 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 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задачи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установление контакта,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поддержание 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прекращение общения и др.). </a:t>
            </a:r>
          </a:p>
        </p:txBody>
      </p:sp>
    </p:spTree>
    <p:extLst>
      <p:ext uri="{BB962C8B-B14F-4D97-AF65-F5344CB8AC3E}">
        <p14:creationId xmlns:p14="http://schemas.microsoft.com/office/powerpoint/2010/main" val="325901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0961" y="882261"/>
            <a:ext cx="8620835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задания классифицируют </a:t>
            </a:r>
            <a:endParaRPr lang="ru-RU" sz="3600" b="1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разным основаниям: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 по предмету;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 требованию;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 методу решения;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сложности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 характеру умственной деятельности при решении;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 форме предъявления условия;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−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дидактическим функциям, реализуемым в процессе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другим признакам.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835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универсальных учебных действий (УУД)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540462"/>
          </a:xfrm>
        </p:spPr>
        <p:txBody>
          <a:bodyPr>
            <a:noAutofit/>
          </a:bodyPr>
          <a:lstStyle/>
          <a:p>
            <a:r>
              <a:rPr lang="ru-RU" sz="2400" b="1" i="1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УУД</a:t>
            </a:r>
            <a:r>
              <a:rPr lang="ru-RU" sz="24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 обеспечивают ценностно-смысловую</a:t>
            </a:r>
          </a:p>
          <a:p>
            <a:pPr marL="0" indent="0">
              <a:buNone/>
            </a:pPr>
            <a:r>
              <a:rPr lang="ru-RU" sz="24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ориентацию учащихся и ориентацию в социальных ролях и</a:t>
            </a:r>
          </a:p>
          <a:p>
            <a:pPr marL="0" indent="0">
              <a:buNone/>
            </a:pPr>
            <a:r>
              <a:rPr lang="ru-RU" sz="24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межличностных отношениях.</a:t>
            </a:r>
          </a:p>
          <a:p>
            <a:r>
              <a:rPr lang="ru-RU" sz="2400" b="1" i="1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 УУД</a:t>
            </a:r>
            <a:r>
              <a:rPr lang="ru-RU" sz="24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 обеспечивают учащимся</a:t>
            </a:r>
          </a:p>
          <a:p>
            <a:pPr marL="0" indent="0">
              <a:buNone/>
            </a:pPr>
            <a:r>
              <a:rPr lang="ru-RU" sz="24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организацию их учебной деятельности.</a:t>
            </a:r>
          </a:p>
          <a:p>
            <a:r>
              <a:rPr lang="ru-RU" sz="2400" b="1" i="1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 УУД</a:t>
            </a:r>
            <a:r>
              <a:rPr lang="ru-RU" sz="24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 обеспечивают познавательную</a:t>
            </a:r>
          </a:p>
          <a:p>
            <a:pPr marL="0" indent="0">
              <a:buNone/>
            </a:pPr>
            <a:r>
              <a:rPr lang="ru-RU" sz="24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учащихся.</a:t>
            </a:r>
          </a:p>
          <a:p>
            <a:r>
              <a:rPr lang="ru-RU" sz="2400" b="1" i="1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 УУД</a:t>
            </a:r>
            <a:r>
              <a:rPr lang="ru-RU" sz="24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 обеспечивают социальную</a:t>
            </a:r>
          </a:p>
          <a:p>
            <a:pPr marL="0" indent="0">
              <a:buNone/>
            </a:pPr>
            <a:r>
              <a:rPr lang="ru-RU" sz="2400" b="1" i="0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компетентность учащихся.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65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4711" y="293155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Математические задания с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метапредметным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компонентом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111" y="1147512"/>
            <a:ext cx="9008589" cy="5087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32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507</TotalTime>
  <Words>587</Words>
  <Application>Microsoft Office PowerPoint</Application>
  <PresentationFormat>Произвольный</PresentationFormat>
  <Paragraphs>86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Грань</vt:lpstr>
      <vt:lpstr>Презентация PowerPoint</vt:lpstr>
      <vt:lpstr>Презентация PowerPoint</vt:lpstr>
      <vt:lpstr>Запрос информационного общества</vt:lpstr>
      <vt:lpstr>Основные изменения в учебном процессе на всех ступенях общего образования связаны с изменением ролей основных участников образовательного процесса</vt:lpstr>
      <vt:lpstr>Презентация PowerPoint</vt:lpstr>
      <vt:lpstr>Презентация PowerPoint</vt:lpstr>
      <vt:lpstr>Презентация PowerPoint</vt:lpstr>
      <vt:lpstr>Группы универсальных учебных действий (УУД)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Заставить  нельзя   заинтересовать  Где будем ставить запятую? 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Преподаватель</dc:creator>
  <cp:lastModifiedBy>Учитель</cp:lastModifiedBy>
  <cp:revision>39</cp:revision>
  <dcterms:created xsi:type="dcterms:W3CDTF">2016-09-28T04:16:06Z</dcterms:created>
  <dcterms:modified xsi:type="dcterms:W3CDTF">2017-11-16T16:24:29Z</dcterms:modified>
</cp:coreProperties>
</file>