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4" r:id="rId7"/>
    <p:sldId id="265" r:id="rId8"/>
    <p:sldId id="267" r:id="rId9"/>
    <p:sldId id="268" r:id="rId10"/>
    <p:sldId id="273" r:id="rId11"/>
    <p:sldId id="270" r:id="rId12"/>
    <p:sldId id="271" r:id="rId13"/>
    <p:sldId id="269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64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010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93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7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44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17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3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985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634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1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68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F4D58-25D0-4684-B3B1-137EE4AC7A0F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75D6A-8465-426F-8212-F2638FA466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99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597" y="1962823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Georgia" panose="02040502050405020303" pitchFamily="18" charset="0"/>
              </a:rPr>
              <a:t>Генеральная цель школы состоит </a:t>
            </a:r>
            <a:r>
              <a:rPr lang="ru-RU" dirty="0">
                <a:latin typeface="Georgia" panose="02040502050405020303" pitchFamily="18" charset="0"/>
              </a:rPr>
              <a:t>в погружении школьников в градостроительное пространство, составляющими которого являются архитектура, строительство, управление, благоустройство, сфера услуг, а также культура и наука города. </a:t>
            </a:r>
          </a:p>
        </p:txBody>
      </p:sp>
      <p:pic>
        <p:nvPicPr>
          <p:cNvPr id="5" name="Picture 2" descr="http://contrastdom.ru/images/o-kompanii/o-kompan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7" b="7966"/>
          <a:stretch/>
        </p:blipFill>
        <p:spPr bwMode="auto">
          <a:xfrm>
            <a:off x="827584" y="3123970"/>
            <a:ext cx="7580188" cy="3426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106225"/>
            <a:ext cx="92170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Georgia" panose="02040502050405020303" pitchFamily="18" charset="0"/>
              </a:rPr>
              <a:t>Муниципальное автономное общеобразовательное учреждение</a:t>
            </a:r>
            <a:br>
              <a:rPr lang="ru-RU" sz="2000" dirty="0">
                <a:latin typeface="Georgia" panose="02040502050405020303" pitchFamily="18" charset="0"/>
              </a:rPr>
            </a:br>
            <a:r>
              <a:rPr lang="ru-RU" sz="2000" dirty="0">
                <a:latin typeface="Georgia" panose="02040502050405020303" pitchFamily="18" charset="0"/>
              </a:rPr>
              <a:t>«Средняя общеобразовательная школа «</a:t>
            </a:r>
            <a:r>
              <a:rPr lang="ru-RU" sz="2000" dirty="0" err="1">
                <a:latin typeface="Georgia" panose="02040502050405020303" pitchFamily="18" charset="0"/>
              </a:rPr>
              <a:t>Мастерград</a:t>
            </a:r>
            <a:r>
              <a:rPr lang="ru-RU" sz="2000" dirty="0">
                <a:latin typeface="Georgia" panose="02040502050405020303" pitchFamily="18" charset="0"/>
              </a:rPr>
              <a:t>»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sz="2000" dirty="0">
                <a:latin typeface="Georgia" panose="02040502050405020303" pitchFamily="18" charset="0"/>
              </a:rPr>
              <a:t>г. Перми</a:t>
            </a: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71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lga\Desktop\школа\DSC003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4139811" cy="3104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Olga\Desktop\школа\DSC00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009" y="3544533"/>
            <a:ext cx="3974415" cy="2980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Olga\Desktop\школа\DSC003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90" y="3501008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8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lga\Desktop\школа\20170318_141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Olga\Desktop\школа\DSC00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32287"/>
            <a:ext cx="4499992" cy="3374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89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lga\Desktop\школа\DSC003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8" y="3106453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Olga\Desktop\школа\20170318_14455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2"/>
          <a:stretch/>
        </p:blipFill>
        <p:spPr bwMode="auto">
          <a:xfrm>
            <a:off x="365577" y="3748505"/>
            <a:ext cx="3744416" cy="230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Olga\Desktop\школа\20170318_1419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6" y="437596"/>
            <a:ext cx="3971933" cy="297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Olga\Desktop\школа\DSC003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3" b="15261"/>
          <a:stretch/>
        </p:blipFill>
        <p:spPr bwMode="auto">
          <a:xfrm>
            <a:off x="4594949" y="466034"/>
            <a:ext cx="3825657" cy="2179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96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8206" y="1196752"/>
            <a:ext cx="77242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Перспективы</a:t>
            </a:r>
          </a:p>
          <a:p>
            <a:endParaRPr lang="ru-RU" sz="2000" dirty="0" smtClean="0"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Создание различных индивидуальных образовательных траекторий </a:t>
            </a:r>
            <a:r>
              <a:rPr lang="ru-RU" sz="2000" dirty="0" smtClean="0">
                <a:latin typeface="Georgia" panose="02040502050405020303" pitchFamily="18" charset="0"/>
              </a:rPr>
              <a:t>школьниками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Georgia" panose="02040502050405020303" pitchFamily="18" charset="0"/>
              </a:rPr>
              <a:t>Профильные </a:t>
            </a:r>
            <a:r>
              <a:rPr lang="ru-RU" sz="2000" dirty="0" smtClean="0">
                <a:latin typeface="Georgia" panose="02040502050405020303" pitchFamily="18" charset="0"/>
              </a:rPr>
              <a:t>пробы, в </a:t>
            </a:r>
            <a:r>
              <a:rPr lang="ru-RU" sz="2000" dirty="0" err="1" smtClean="0">
                <a:latin typeface="Georgia" panose="02040502050405020303" pitchFamily="18" charset="0"/>
              </a:rPr>
              <a:t>т.ч</a:t>
            </a:r>
            <a:r>
              <a:rPr lang="ru-RU" sz="2000" dirty="0" smtClean="0">
                <a:latin typeface="Georgia" panose="02040502050405020303" pitchFamily="18" charset="0"/>
              </a:rPr>
              <a:t>. коммуникативно-</a:t>
            </a:r>
            <a:r>
              <a:rPr lang="ru-RU" sz="2000" dirty="0" err="1" smtClean="0">
                <a:latin typeface="Georgia" panose="02040502050405020303" pitchFamily="18" charset="0"/>
              </a:rPr>
              <a:t>деятельностные</a:t>
            </a:r>
            <a:r>
              <a:rPr lang="ru-RU" sz="2000" dirty="0" smtClean="0">
                <a:latin typeface="Georgia" panose="02040502050405020303" pitchFamily="18" charset="0"/>
              </a:rPr>
              <a:t> пробы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anose="02040502050405020303" pitchFamily="18" charset="0"/>
              </a:rPr>
              <a:t>Расширение пространства выбора (перечень КСК)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Georgia" panose="02040502050405020303" pitchFamily="18" charset="0"/>
              </a:rPr>
              <a:t>Корректировка программы развития </a:t>
            </a:r>
            <a:r>
              <a:rPr lang="ru-RU" sz="2000" dirty="0" err="1" smtClean="0">
                <a:latin typeface="Georgia" panose="02040502050405020303" pitchFamily="18" charset="0"/>
              </a:rPr>
              <a:t>метапредметных</a:t>
            </a:r>
            <a:r>
              <a:rPr lang="ru-RU" sz="2000" dirty="0" smtClean="0">
                <a:latin typeface="Georgia" panose="02040502050405020303" pitchFamily="18" charset="0"/>
              </a:rPr>
              <a:t> результатов</a:t>
            </a:r>
            <a:endParaRPr 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56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75787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8002" y="908720"/>
            <a:ext cx="57120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564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ntrastdom.ru/images/o-kompanii/o-kompan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7" b="7966"/>
          <a:stretch/>
        </p:blipFill>
        <p:spPr bwMode="auto">
          <a:xfrm>
            <a:off x="12738" y="1988839"/>
            <a:ext cx="8525907" cy="3853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5494192"/>
            <a:ext cx="49502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О.С. Никитюк</a:t>
            </a:r>
            <a:r>
              <a:rPr lang="ru-RU" b="1" dirty="0"/>
              <a:t> (СОШ «</a:t>
            </a:r>
            <a:r>
              <a:rPr lang="ru-RU" b="1" dirty="0" err="1"/>
              <a:t>Мастерград</a:t>
            </a:r>
            <a:r>
              <a:rPr lang="ru-RU" b="1" dirty="0"/>
              <a:t>» , г. Пермь)</a:t>
            </a:r>
            <a:endParaRPr lang="ru-RU" dirty="0"/>
          </a:p>
          <a:p>
            <a:r>
              <a:rPr lang="ru-RU" b="1" i="1" dirty="0"/>
              <a:t>И.Н. </a:t>
            </a:r>
            <a:r>
              <a:rPr lang="ru-RU" b="1" i="1" dirty="0" err="1"/>
              <a:t>Шиверская</a:t>
            </a:r>
            <a:r>
              <a:rPr lang="ru-RU" b="1" dirty="0"/>
              <a:t> (СОШ «</a:t>
            </a:r>
            <a:r>
              <a:rPr lang="ru-RU" b="1" dirty="0" err="1"/>
              <a:t>Мастерград</a:t>
            </a:r>
            <a:r>
              <a:rPr lang="ru-RU" b="1" dirty="0"/>
              <a:t>», г. Пермь)</a:t>
            </a:r>
            <a:endParaRPr lang="ru-RU" dirty="0"/>
          </a:p>
          <a:p>
            <a:r>
              <a:rPr lang="ru-RU" b="1" i="1" dirty="0"/>
              <a:t>С.С. Яковлев</a:t>
            </a:r>
            <a:r>
              <a:rPr lang="ru-RU" b="1" dirty="0"/>
              <a:t> (СОШ «</a:t>
            </a:r>
            <a:r>
              <a:rPr lang="ru-RU" b="1" dirty="0" err="1"/>
              <a:t>Мастерград</a:t>
            </a:r>
            <a:r>
              <a:rPr lang="ru-RU" b="1" dirty="0"/>
              <a:t>», г. Пермь)</a:t>
            </a:r>
            <a:endParaRPr lang="ru-RU" dirty="0"/>
          </a:p>
          <a:p>
            <a:r>
              <a:rPr lang="ru-RU" b="1" i="1" dirty="0"/>
              <a:t>И.В. Яковлева </a:t>
            </a:r>
            <a:r>
              <a:rPr lang="ru-RU" b="1" dirty="0"/>
              <a:t>(СОШ «</a:t>
            </a:r>
            <a:r>
              <a:rPr lang="ru-RU" b="1" dirty="0" err="1"/>
              <a:t>Мастерград</a:t>
            </a:r>
            <a:r>
              <a:rPr lang="ru-RU" b="1" dirty="0"/>
              <a:t>», г. Пермь)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7414" y="404664"/>
            <a:ext cx="8611075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МОНИТОРИНГ УМЕНИЯ МОДЕЛИРОВАТЬ: </a:t>
            </a:r>
            <a:endParaRPr lang="ru-RU" sz="36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ИЗ </a:t>
            </a:r>
            <a:r>
              <a:rPr lang="ru-RU" sz="16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ОПЫТА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38934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340768"/>
            <a:ext cx="81369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Georgia" panose="02040502050405020303" pitchFamily="18" charset="0"/>
              </a:rPr>
              <a:t>Под моделированием мы понимаем </a:t>
            </a:r>
            <a:endParaRPr lang="ru-RU" sz="32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метод </a:t>
            </a:r>
            <a:r>
              <a:rPr lang="ru-RU" sz="3200" dirty="0">
                <a:solidFill>
                  <a:prstClr val="black"/>
                </a:solidFill>
                <a:latin typeface="Georgia" panose="02040502050405020303" pitchFamily="18" charset="0"/>
              </a:rPr>
              <a:t>воспроизведения и исследования </a:t>
            </a:r>
            <a:r>
              <a:rPr lang="ru-RU" sz="32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определённого фрагмента </a:t>
            </a:r>
            <a:r>
              <a:rPr lang="ru-RU" sz="3200" dirty="0">
                <a:solidFill>
                  <a:prstClr val="black"/>
                </a:solidFill>
                <a:latin typeface="Georgia" panose="02040502050405020303" pitchFamily="18" charset="0"/>
              </a:rPr>
              <a:t>действительности </a:t>
            </a:r>
            <a:r>
              <a:rPr lang="ru-RU" sz="3200" dirty="0" smtClean="0">
                <a:solidFill>
                  <a:prstClr val="black"/>
                </a:solidFill>
                <a:latin typeface="Georgia" panose="02040502050405020303" pitchFamily="18" charset="0"/>
              </a:rPr>
              <a:t>(предмета, явления, процесса, ситуации)</a:t>
            </a:r>
          </a:p>
          <a:p>
            <a:pPr algn="ctr"/>
            <a:r>
              <a:rPr lang="ru-RU" sz="3200" dirty="0" smtClean="0">
                <a:solidFill>
                  <a:prstClr val="black"/>
                </a:solidFill>
                <a:latin typeface="Georgia" panose="02040502050405020303" pitchFamily="18" charset="0"/>
              </a:rPr>
              <a:t> Или </a:t>
            </a:r>
          </a:p>
          <a:p>
            <a:pPr algn="ctr"/>
            <a:r>
              <a:rPr lang="ru-RU" sz="32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управления </a:t>
            </a:r>
            <a:r>
              <a:rPr lang="ru-RU" sz="3200" dirty="0">
                <a:solidFill>
                  <a:prstClr val="black"/>
                </a:solidFill>
                <a:latin typeface="Georgia" panose="02040502050405020303" pitchFamily="18" charset="0"/>
              </a:rPr>
              <a:t>им, основанный на представлении объекта с помощью модели. </a:t>
            </a:r>
            <a:endParaRPr lang="ru-RU" sz="32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5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178" y="370377"/>
            <a:ext cx="6768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Georgia" panose="02040502050405020303" pitchFamily="18" charset="0"/>
              </a:rPr>
              <a:t>Педагогическая команда МАОУ «СОШ «</a:t>
            </a:r>
            <a:r>
              <a:rPr lang="ru-RU" sz="2000" dirty="0" err="1">
                <a:latin typeface="Georgia" panose="02040502050405020303" pitchFamily="18" charset="0"/>
              </a:rPr>
              <a:t>Мастерград</a:t>
            </a:r>
            <a:r>
              <a:rPr lang="ru-RU" sz="2000" dirty="0">
                <a:latin typeface="Georgia" panose="02040502050405020303" pitchFamily="18" charset="0"/>
              </a:rPr>
              <a:t>» </a:t>
            </a:r>
            <a:r>
              <a:rPr lang="ru-RU" sz="2000" dirty="0" smtClean="0">
                <a:latin typeface="Georgia" panose="02040502050405020303" pitchFamily="18" charset="0"/>
              </a:rPr>
              <a:t>г</a:t>
            </a:r>
            <a:r>
              <a:rPr lang="ru-RU" sz="2000" dirty="0">
                <a:latin typeface="Georgia" panose="02040502050405020303" pitchFamily="18" charset="0"/>
              </a:rPr>
              <a:t>. Перми принимает участие в краевом проекте </a:t>
            </a:r>
            <a:r>
              <a:rPr lang="ru-RU" sz="2000" dirty="0" err="1">
                <a:latin typeface="Georgia" panose="02040502050405020303" pitchFamily="18" charset="0"/>
              </a:rPr>
              <a:t>апробационных</a:t>
            </a:r>
            <a:r>
              <a:rPr lang="ru-RU" sz="2000" dirty="0">
                <a:latin typeface="Georgia" panose="02040502050405020303" pitchFamily="18" charset="0"/>
              </a:rPr>
              <a:t> площадок реализации ФГОС основного общего образования.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4178" y="2420888"/>
            <a:ext cx="83322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Georgia" panose="02040502050405020303" pitchFamily="18" charset="0"/>
              </a:rPr>
              <a:t>В рамках данного направления деятельности учителей школы были разработаны и реализованы образовательные практики развития и оценивания </a:t>
            </a:r>
            <a:r>
              <a:rPr lang="ru-RU" sz="2000" dirty="0" err="1">
                <a:latin typeface="Georgia" panose="02040502050405020303" pitchFamily="18" charset="0"/>
              </a:rPr>
              <a:t>метапредметных</a:t>
            </a:r>
            <a:r>
              <a:rPr lang="ru-RU" sz="2000" dirty="0">
                <a:latin typeface="Georgia" panose="02040502050405020303" pitchFamily="18" charset="0"/>
              </a:rPr>
              <a:t> результатов обучения, связанных с моделированием и конструированием, у школьников основного общего образования.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365104"/>
            <a:ext cx="1760221" cy="1760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4365104"/>
            <a:ext cx="2376264" cy="1462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664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13690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Georgia" panose="02040502050405020303" pitchFamily="18" charset="0"/>
              </a:rPr>
              <a:t>Результатом </a:t>
            </a:r>
            <a:r>
              <a:rPr lang="ru-RU" sz="2400" dirty="0" err="1">
                <a:latin typeface="Georgia" panose="02040502050405020303" pitchFamily="18" charset="0"/>
              </a:rPr>
              <a:t>апробационной</a:t>
            </a:r>
            <a:r>
              <a:rPr lang="ru-RU" sz="2400" dirty="0">
                <a:latin typeface="Georgia" panose="02040502050405020303" pitchFamily="18" charset="0"/>
              </a:rPr>
              <a:t> деятельности являются: </a:t>
            </a:r>
            <a:endParaRPr lang="ru-RU" sz="2400" dirty="0" smtClean="0">
              <a:latin typeface="Georgia" panose="02040502050405020303" pitchFamily="18" charset="0"/>
            </a:endParaRPr>
          </a:p>
          <a:p>
            <a:endParaRPr lang="ru-RU" sz="2000" dirty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u="sng" dirty="0" smtClean="0">
                <a:latin typeface="Georgia" panose="02040502050405020303" pitchFamily="18" charset="0"/>
              </a:rPr>
              <a:t>сформированная </a:t>
            </a:r>
            <a:r>
              <a:rPr lang="ru-RU" sz="2000" u="sng" dirty="0">
                <a:latin typeface="Georgia" panose="02040502050405020303" pitchFamily="18" charset="0"/>
              </a:rPr>
              <a:t>нормативно-правовая база </a:t>
            </a:r>
            <a:r>
              <a:rPr lang="ru-RU" sz="2000" dirty="0">
                <a:latin typeface="Georgia" panose="02040502050405020303" pitchFamily="18" charset="0"/>
              </a:rPr>
              <a:t>институционального уровня, обеспечивающая необходимые условия для реализации мероприятий, направленных на развитие умений школьников в области моделирования и конструирования; </a:t>
            </a:r>
            <a:endParaRPr lang="ru-RU" sz="2000" dirty="0" smtClean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 smtClean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u="sng" dirty="0" smtClean="0">
                <a:latin typeface="Georgia" panose="02040502050405020303" pitchFamily="18" charset="0"/>
              </a:rPr>
              <a:t>разработанная </a:t>
            </a:r>
            <a:r>
              <a:rPr lang="ru-RU" sz="2000" u="sng" dirty="0">
                <a:latin typeface="Georgia" panose="02040502050405020303" pitchFamily="18" charset="0"/>
              </a:rPr>
              <a:t>технология </a:t>
            </a:r>
            <a:r>
              <a:rPr lang="ru-RU" sz="2000" dirty="0">
                <a:latin typeface="Georgia" panose="02040502050405020303" pitchFamily="18" charset="0"/>
              </a:rPr>
              <a:t>развития данного </a:t>
            </a:r>
            <a:r>
              <a:rPr lang="ru-RU" sz="2000" dirty="0" err="1">
                <a:latin typeface="Georgia" panose="02040502050405020303" pitchFamily="18" charset="0"/>
              </a:rPr>
              <a:t>метапредметного</a:t>
            </a:r>
            <a:r>
              <a:rPr lang="ru-RU" sz="2000" dirty="0">
                <a:latin typeface="Georgia" panose="02040502050405020303" pitchFamily="18" charset="0"/>
              </a:rPr>
              <a:t> результата </a:t>
            </a:r>
            <a:r>
              <a:rPr lang="ru-RU" sz="2000" dirty="0" smtClean="0">
                <a:latin typeface="Georgia" panose="02040502050405020303" pitchFamily="18" charset="0"/>
              </a:rPr>
              <a:t>обучения (входящий мониторинг, КСК, декада, итоговый мониторинг; перенос в предмет, создание собственной образовательной траектории)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 smtClean="0"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u="sng" dirty="0" smtClean="0">
                <a:latin typeface="Georgia" panose="02040502050405020303" pitchFamily="18" charset="0"/>
              </a:rPr>
              <a:t>система </a:t>
            </a:r>
            <a:r>
              <a:rPr lang="ru-RU" sz="2000" u="sng" dirty="0">
                <a:latin typeface="Georgia" panose="02040502050405020303" pitchFamily="18" charset="0"/>
              </a:rPr>
              <a:t>модулей оценивания </a:t>
            </a:r>
            <a:r>
              <a:rPr lang="ru-RU" sz="2000" dirty="0" err="1">
                <a:latin typeface="Georgia" panose="02040502050405020303" pitchFamily="18" charset="0"/>
              </a:rPr>
              <a:t>метапредметного</a:t>
            </a:r>
            <a:r>
              <a:rPr lang="ru-RU" sz="2000" dirty="0">
                <a:latin typeface="Georgia" panose="02040502050405020303" pitchFamily="18" charset="0"/>
              </a:rPr>
              <a:t> результата обучения «умение моделировать».</a:t>
            </a:r>
          </a:p>
        </p:txBody>
      </p:sp>
    </p:spTree>
    <p:extLst>
      <p:ext uri="{BB962C8B-B14F-4D97-AF65-F5344CB8AC3E}">
        <p14:creationId xmlns:p14="http://schemas.microsoft.com/office/powerpoint/2010/main" val="361872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748883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x-none" sz="2000" dirty="0">
                <a:latin typeface="Georgia" panose="02040502050405020303" pitchFamily="18" charset="0"/>
              </a:rPr>
              <a:t>В ходе работы над проектом были разработаны и </a:t>
            </a:r>
            <a:r>
              <a:rPr lang="x-none" sz="2000">
                <a:latin typeface="Georgia" panose="02040502050405020303" pitchFamily="18" charset="0"/>
              </a:rPr>
              <a:t>апробированы </a:t>
            </a:r>
            <a:endParaRPr lang="ru-RU" sz="2000" dirty="0" smtClean="0">
              <a:latin typeface="Georgia" panose="02040502050405020303" pitchFamily="18" charset="0"/>
            </a:endParaRPr>
          </a:p>
          <a:p>
            <a:pPr algn="just"/>
            <a:endParaRPr lang="ru-RU" sz="2000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x-none" sz="2000" i="1" smtClean="0">
                <a:latin typeface="Georgia" panose="02040502050405020303" pitchFamily="18" charset="0"/>
              </a:rPr>
              <a:t>программы </a:t>
            </a:r>
            <a:r>
              <a:rPr lang="x-none" sz="2000" i="1" dirty="0">
                <a:latin typeface="Georgia" panose="02040502050405020303" pitchFamily="18" charset="0"/>
              </a:rPr>
              <a:t>краткосрочных курсов </a:t>
            </a:r>
            <a:r>
              <a:rPr lang="x-none" sz="2000" dirty="0">
                <a:latin typeface="Georgia" panose="02040502050405020303" pitchFamily="18" charset="0"/>
              </a:rPr>
              <a:t>(Самоделкин; Виртуальная экскурсия; Мой мультфильм; Игропрактика; Киригами; Изонить; Модульное оригами; Поделки из дерева; Авторские вещи; Самолет и др.); </a:t>
            </a:r>
            <a:endParaRPr lang="ru-RU" sz="2000" dirty="0" smtClean="0">
              <a:latin typeface="Georgia" panose="02040502050405020303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x-none" sz="2000" i="1" smtClean="0">
                <a:latin typeface="Georgia" panose="02040502050405020303" pitchFamily="18" charset="0"/>
              </a:rPr>
              <a:t>процедуры </a:t>
            </a:r>
            <a:r>
              <a:rPr lang="x-none" sz="2000" i="1" dirty="0">
                <a:latin typeface="Georgia" panose="02040502050405020303" pitchFamily="18" charset="0"/>
              </a:rPr>
              <a:t>оценивания </a:t>
            </a:r>
            <a:r>
              <a:rPr lang="x-none" sz="2000" dirty="0">
                <a:latin typeface="Georgia" panose="02040502050405020303" pitchFamily="18" charset="0"/>
              </a:rPr>
              <a:t>метапредметного результата, в т.ч. техническое задание для учащихся, критерии оценивания. </a:t>
            </a:r>
            <a:endParaRPr lang="ru-RU" sz="2000" dirty="0" smtClean="0">
              <a:latin typeface="Georgia" panose="02040502050405020303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x-none" sz="2000" i="1" smtClean="0">
                <a:latin typeface="Georgia" panose="02040502050405020303" pitchFamily="18" charset="0"/>
              </a:rPr>
              <a:t>Выделены </a:t>
            </a:r>
            <a:r>
              <a:rPr lang="x-none" sz="2000" i="1" dirty="0">
                <a:latin typeface="Georgia" panose="02040502050405020303" pitchFamily="18" charset="0"/>
              </a:rPr>
              <a:t>компоненты метапредметного </a:t>
            </a:r>
            <a:r>
              <a:rPr lang="x-none" sz="2000" dirty="0">
                <a:latin typeface="Georgia" panose="02040502050405020303" pitchFamily="18" charset="0"/>
              </a:rPr>
              <a:t>результата обучения «умение моделировать» (умение создать макет объекта в соответствии с заданными условиями (умение решать жизненные и социальные ситуации); умение преобразовывать текст в символы и наоборот; умение выделять общее из частного и наоборот; умение создавать модель для проблемной задачи в ограниченных условиях).</a:t>
            </a:r>
            <a:endParaRPr 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18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514" y="404664"/>
            <a:ext cx="69988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Georgia" panose="02040502050405020303" pitchFamily="18" charset="0"/>
              </a:rPr>
              <a:t>В качестве </a:t>
            </a:r>
            <a:r>
              <a:rPr lang="ru-RU" sz="2000" dirty="0">
                <a:latin typeface="Georgia" panose="02040502050405020303" pitchFamily="18" charset="0"/>
              </a:rPr>
              <a:t>примера деятельности проектной группы </a:t>
            </a:r>
            <a:r>
              <a:rPr lang="ru-RU" sz="2000" dirty="0" smtClean="0">
                <a:latin typeface="Georgia" panose="02040502050405020303" pitchFamily="18" charset="0"/>
              </a:rPr>
              <a:t>представим разработку </a:t>
            </a:r>
            <a:r>
              <a:rPr lang="ru-RU" sz="2000" dirty="0">
                <a:latin typeface="Georgia" panose="02040502050405020303" pitchFamily="18" charset="0"/>
              </a:rPr>
              <a:t>модуля системы оценивания умения 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создать макет объекта в соответствии с заданными условиями</a:t>
            </a:r>
            <a:r>
              <a:rPr lang="ru-RU" sz="2000" dirty="0">
                <a:latin typeface="Georgia" panose="02040502050405020303" pitchFamily="18" charset="0"/>
              </a:rPr>
              <a:t>. Контрольное мероприятия проводилось в виде игры «Создадим модели сами!» с переходами школьников по станциям: </a:t>
            </a:r>
          </a:p>
          <a:p>
            <a:pPr algn="just"/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2052" name="Picture 4" descr="https://s.pfst.net/2011.06/6761108806a8a0f61503fd50264293b68e4ef36feb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" r="9892"/>
          <a:stretch/>
        </p:blipFill>
        <p:spPr bwMode="auto">
          <a:xfrm>
            <a:off x="323528" y="4653136"/>
            <a:ext cx="2299063" cy="202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2420888"/>
            <a:ext cx="63367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Город будущего, </a:t>
            </a:r>
            <a:endParaRPr 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Мозаика </a:t>
            </a: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(создание открытки</a:t>
            </a: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),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Операция Ы (действия по алгоритму), </a:t>
            </a:r>
            <a:endParaRPr 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Шифровка </a:t>
            </a: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(преобразование текста в картинки).</a:t>
            </a:r>
          </a:p>
        </p:txBody>
      </p:sp>
    </p:spTree>
    <p:extLst>
      <p:ext uri="{BB962C8B-B14F-4D97-AF65-F5344CB8AC3E}">
        <p14:creationId xmlns:p14="http://schemas.microsoft.com/office/powerpoint/2010/main" val="157207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40768"/>
            <a:ext cx="73448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Техническое задание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  <a:r>
              <a:rPr lang="ru-RU" sz="2000" dirty="0">
                <a:latin typeface="Georgia" panose="02040502050405020303" pitchFamily="18" charset="0"/>
              </a:rPr>
              <a:t> «Необходимо всей группой за 15 минут создать целый город, состоящий из районов. Работать вы будете в </a:t>
            </a:r>
            <a:r>
              <a:rPr lang="ru-RU" sz="2000" dirty="0" err="1">
                <a:latin typeface="Georgia" panose="02040502050405020303" pitchFamily="18" charset="0"/>
              </a:rPr>
              <a:t>микрогруппах</a:t>
            </a:r>
            <a:r>
              <a:rPr lang="ru-RU" sz="2000" dirty="0">
                <a:latin typeface="Georgia" panose="02040502050405020303" pitchFamily="18" charset="0"/>
              </a:rPr>
              <a:t>, каждая из которых создает район для своих жителей в данной местности. Вам дается строительная площадка-ватман, которая за отведенное время должна превратиться в благоустроенный район со зданиями различного назначения с учетом интересов населения. По истечение времени все группы соединяют районы в единый город. Строительные материалы возьмете у учителя».</a:t>
            </a:r>
          </a:p>
        </p:txBody>
      </p:sp>
    </p:spTree>
    <p:extLst>
      <p:ext uri="{BB962C8B-B14F-4D97-AF65-F5344CB8AC3E}">
        <p14:creationId xmlns:p14="http://schemas.microsoft.com/office/powerpoint/2010/main" val="301458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76672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Georgia" panose="02040502050405020303" pitchFamily="18" charset="0"/>
              </a:rPr>
              <a:t>Критерии </a:t>
            </a:r>
            <a:endParaRPr lang="ru-RU" sz="2400" dirty="0">
              <a:latin typeface="Georgia" panose="020405020504050203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330503"/>
              </p:ext>
            </p:extLst>
          </p:nvPr>
        </p:nvGraphicFramePr>
        <p:xfrm>
          <a:off x="755576" y="1340768"/>
          <a:ext cx="6840760" cy="4248473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449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77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31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49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6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Критерии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баллы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6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Временной 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Уложились в 15 минут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Не успели уложиться в 15 минут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0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Учет природной ситуации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Учтены природные ресурсы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Частично учтены природные ресурсы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Природные ресурсы не учтены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3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0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161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Учет особенностей возрастной группы населения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Учтены интересы каждой возрастной группы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Частично учтены интересы каждой возрастной группы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Интересы не учтены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3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10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0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Georgia" panose="02040502050405020303" pitchFamily="18" charset="0"/>
                        </a:rPr>
                        <a:t>Цельность города</a:t>
                      </a:r>
                      <a:endParaRPr lang="ru-RU" sz="110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Данный район совместим с соседними 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Район частично совместим с соседними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Район не совместим с соседними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eorgia" panose="02040502050405020303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5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578</Words>
  <Application>Microsoft Office PowerPoint</Application>
  <PresentationFormat>Экран (4:3)</PresentationFormat>
  <Paragraphs>80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21</cp:revision>
  <dcterms:created xsi:type="dcterms:W3CDTF">2017-11-14T16:58:58Z</dcterms:created>
  <dcterms:modified xsi:type="dcterms:W3CDTF">2017-11-16T18:40:02Z</dcterms:modified>
</cp:coreProperties>
</file>