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 smtClean="0">
                <a:effectLst/>
              </a:rPr>
              <a:t>Как Вы оцениваете организацию практических занятий в Вашем ВУЗе</a:t>
            </a:r>
            <a:endParaRPr lang="ru-RU" dirty="0"/>
          </a:p>
        </c:rich>
      </c:tx>
      <c:layout>
        <c:manualLayout>
          <c:xMode val="edge"/>
          <c:yMode val="edge"/>
          <c:x val="0.32060525076704316"/>
          <c:y val="2.92221724959531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Удобство расписания</c:v>
                </c:pt>
                <c:pt idx="1">
                  <c:v>Удобство местоположения зала и т.п.</c:v>
                </c:pt>
                <c:pt idx="2">
                  <c:v>Состояние инфраструктуры (раздевалки и т.п.)</c:v>
                </c:pt>
                <c:pt idx="3">
                  <c:v>Состояние спорт.оборудования</c:v>
                </c:pt>
                <c:pt idx="4">
                  <c:v>Содержание занятий</c:v>
                </c:pt>
                <c:pt idx="5">
                  <c:v>Работа преподавателе / тренеров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A-4128-AE3F-EDA05CAF6D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Удобство расписания</c:v>
                </c:pt>
                <c:pt idx="1">
                  <c:v>Удобство местоположения зала и т.п.</c:v>
                </c:pt>
                <c:pt idx="2">
                  <c:v>Состояние инфраструктуры (раздевалки и т.п.)</c:v>
                </c:pt>
                <c:pt idx="3">
                  <c:v>Состояние спорт.оборудования</c:v>
                </c:pt>
                <c:pt idx="4">
                  <c:v>Содержание занятий</c:v>
                </c:pt>
                <c:pt idx="5">
                  <c:v>Работа преподавателе / тренеров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A-4128-AE3F-EDA05CAF6D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Удобство расписания</c:v>
                </c:pt>
                <c:pt idx="1">
                  <c:v>Удобство местоположения зала и т.п.</c:v>
                </c:pt>
                <c:pt idx="2">
                  <c:v>Состояние инфраструктуры (раздевалки и т.п.)</c:v>
                </c:pt>
                <c:pt idx="3">
                  <c:v>Состояние спорт.оборудования</c:v>
                </c:pt>
                <c:pt idx="4">
                  <c:v>Содержание занятий</c:v>
                </c:pt>
                <c:pt idx="5">
                  <c:v>Работа преподавателе / тренеров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23</c:v>
                </c:pt>
                <c:pt idx="1">
                  <c:v>13</c:v>
                </c:pt>
                <c:pt idx="2">
                  <c:v>35</c:v>
                </c:pt>
                <c:pt idx="3">
                  <c:v>17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4A-4128-AE3F-EDA05CAF6D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Удобство расписания</c:v>
                </c:pt>
                <c:pt idx="1">
                  <c:v>Удобство местоположения зала и т.п.</c:v>
                </c:pt>
                <c:pt idx="2">
                  <c:v>Состояние инфраструктуры (раздевалки и т.п.)</c:v>
                </c:pt>
                <c:pt idx="3">
                  <c:v>Состояние спорт.оборудования</c:v>
                </c:pt>
                <c:pt idx="4">
                  <c:v>Содержание занятий</c:v>
                </c:pt>
                <c:pt idx="5">
                  <c:v>Работа преподавателе / тренеров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46</c:v>
                </c:pt>
                <c:pt idx="1">
                  <c:v>28</c:v>
                </c:pt>
                <c:pt idx="2">
                  <c:v>41</c:v>
                </c:pt>
                <c:pt idx="3">
                  <c:v>46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4A-4128-AE3F-EDA05CAF6D2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Удобство расписания</c:v>
                </c:pt>
                <c:pt idx="1">
                  <c:v>Удобство местоположения зала и т.п.</c:v>
                </c:pt>
                <c:pt idx="2">
                  <c:v>Состояние инфраструктуры (раздевалки и т.п.)</c:v>
                </c:pt>
                <c:pt idx="3">
                  <c:v>Состояние спорт.оборудования</c:v>
                </c:pt>
                <c:pt idx="4">
                  <c:v>Содержание занятий</c:v>
                </c:pt>
                <c:pt idx="5">
                  <c:v>Работа преподавателе / тренеров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29</c:v>
                </c:pt>
                <c:pt idx="1">
                  <c:v>62</c:v>
                </c:pt>
                <c:pt idx="2">
                  <c:v>18</c:v>
                </c:pt>
                <c:pt idx="3">
                  <c:v>39</c:v>
                </c:pt>
                <c:pt idx="4">
                  <c:v>69</c:v>
                </c:pt>
                <c:pt idx="5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4A-4128-AE3F-EDA05CAF6D2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Удобство расписания</c:v>
                </c:pt>
                <c:pt idx="1">
                  <c:v>Удобство местоположения зала и т.п.</c:v>
                </c:pt>
                <c:pt idx="2">
                  <c:v>Состояние инфраструктуры (раздевалки и т.п.)</c:v>
                </c:pt>
                <c:pt idx="3">
                  <c:v>Состояние спорт.оборудования</c:v>
                </c:pt>
                <c:pt idx="4">
                  <c:v>Содержание занятий</c:v>
                </c:pt>
                <c:pt idx="5">
                  <c:v>Работа преподавателе / тренеров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4A-4128-AE3F-EDA05CAF6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76864"/>
        <c:axId val="93090944"/>
      </c:barChart>
      <c:catAx>
        <c:axId val="930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90944"/>
        <c:crosses val="autoZero"/>
        <c:auto val="1"/>
        <c:lblAlgn val="ctr"/>
        <c:lblOffset val="100"/>
        <c:noMultiLvlLbl val="0"/>
      </c:catAx>
      <c:valAx>
        <c:axId val="9309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</a:rPr>
              <a:t>Что мешает Вам заниматься в спортивных секциях </a:t>
            </a:r>
            <a:r>
              <a:rPr kumimoji="0" lang="en-US" sz="186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ru-RU" sz="186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</a:rPr>
              <a:t> клубах, организованных в ВУЗе?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Неудобное расписание занятий</c:v>
                </c:pt>
                <c:pt idx="1">
                  <c:v>Нет секции / клуба по интересующему меня виду спорта</c:v>
                </c:pt>
                <c:pt idx="2">
                  <c:v>Не хватает времени для занятий</c:v>
                </c:pt>
                <c:pt idx="3">
                  <c:v>Не устраивает состояние инфраструктуры (раздевалки, душевые и т.п.)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12</c:v>
                </c:pt>
                <c:pt idx="2">
                  <c:v>45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F-425A-8CC5-BCFCEFC9E9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Неудобное расписание занятий</c:v>
                </c:pt>
                <c:pt idx="1">
                  <c:v>Нет секции / клуба по интересующему меня виду спорта</c:v>
                </c:pt>
                <c:pt idx="2">
                  <c:v>Не хватает времени для занятий</c:v>
                </c:pt>
                <c:pt idx="3">
                  <c:v>Не устраивает состояние инфраструктуры (раздевалки, душевые и т.п.)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3F-425A-8CC5-BCFCEFC9E9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Неудобное расписание занятий</c:v>
                </c:pt>
                <c:pt idx="1">
                  <c:v>Нет секции / клуба по интересующему меня виду спорта</c:v>
                </c:pt>
                <c:pt idx="2">
                  <c:v>Не хватает времени для занятий</c:v>
                </c:pt>
                <c:pt idx="3">
                  <c:v>Не устраивает состояние инфраструктуры (раздевалки, душевые и т.п.)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3F-425A-8CC5-BCFCEFC9E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489024"/>
        <c:axId val="113490560"/>
      </c:barChart>
      <c:catAx>
        <c:axId val="1134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90560"/>
        <c:crosses val="autoZero"/>
        <c:auto val="1"/>
        <c:lblAlgn val="ctr"/>
        <c:lblOffset val="100"/>
        <c:noMultiLvlLbl val="0"/>
      </c:catAx>
      <c:valAx>
        <c:axId val="11349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8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Укажите причины, которые</a:t>
            </a:r>
            <a:r>
              <a:rPr lang="ru-RU" baseline="0" dirty="0" smtClean="0"/>
              <a:t> мешают Вам самостоятельно заниматься физкультурой или спортом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позволяет состояние здоровья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2-4108-9AA3-E497721AB3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хватает времени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82-4108-9AA3-E497721AB3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 поблизости удобных мест для таких занятий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82-4108-9AA3-E497721AB3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хватает средств для оплаты таких занятий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82-4108-9AA3-E497721AB38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Отсутствуют необходимые инвентарь/оборудование/спорт.форма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82-4108-9AA3-E497721AB38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Нет интереса к таким занятиям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482-4108-9AA3-E497721AB38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Ничего не мешает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82-4108-9AA3-E497721AB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25024"/>
        <c:axId val="113435008"/>
      </c:barChart>
      <c:catAx>
        <c:axId val="1134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35008"/>
        <c:crosses val="autoZero"/>
        <c:auto val="1"/>
        <c:lblAlgn val="ctr"/>
        <c:lblOffset val="100"/>
        <c:noMultiLvlLbl val="0"/>
      </c:catAx>
      <c:valAx>
        <c:axId val="1134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2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правило, участвуете ли Вы в вузовских / факультетских физкультурно-оздоровительных мероприятиях?</c:v>
                </c:pt>
              </c:strCache>
            </c:strRef>
          </c:tx>
          <c:dLbls>
            <c:dLbl>
              <c:idx val="0"/>
              <c:layout>
                <c:manualLayout>
                  <c:x val="4.7304051837270343E-2"/>
                  <c:y val="-1.876107283464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224737532808401E-4"/>
                  <c:y val="6.377952755905511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98277559055118E-2"/>
                  <c:y val="4.4621062992125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Да, в качестве зрителя</c:v>
                </c:pt>
                <c:pt idx="1">
                  <c:v>Да, в качестве активного участника</c:v>
                </c:pt>
                <c:pt idx="2">
                  <c:v>Нет, не участвую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23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каком из мероприятий Вы принимали участие в последнее время?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Футбол</c:v>
                </c:pt>
                <c:pt idx="1">
                  <c:v>Лыжи</c:v>
                </c:pt>
                <c:pt idx="2">
                  <c:v>Кросс</c:v>
                </c:pt>
                <c:pt idx="3">
                  <c:v>Баскетбол</c:v>
                </c:pt>
                <c:pt idx="4">
                  <c:v>Настольный теннис</c:v>
                </c:pt>
                <c:pt idx="5">
                  <c:v>Дартц</c:v>
                </c:pt>
                <c:pt idx="6">
                  <c:v>Волейбол</c:v>
                </c:pt>
                <c:pt idx="7">
                  <c:v>ОФП</c:v>
                </c:pt>
                <c:pt idx="8">
                  <c:v>Старты</c:v>
                </c:pt>
                <c:pt idx="9">
                  <c:v>Спартакиада студенческих отрядов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12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8169377283339"/>
          <c:y val="0.14412453831731872"/>
          <c:w val="0.3851830622716661"/>
          <c:h val="0.855875461682681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Освещение мероприятия в вузовских СМИ</c:v>
                </c:pt>
                <c:pt idx="1">
                  <c:v>Зрелищность, интерес для зрителей</c:v>
                </c:pt>
                <c:pt idx="2">
                  <c:v>Удобство времени проведения мероприятия</c:v>
                </c:pt>
                <c:pt idx="3">
                  <c:v>Выбор места проведения мероприятия</c:v>
                </c:pt>
                <c:pt idx="4">
                  <c:v>Оснащенность мероприятия необходимым оборудованием, инвентарем и т.п.</c:v>
                </c:pt>
                <c:pt idx="5">
                  <c:v>Организация судейства</c:v>
                </c:pt>
                <c:pt idx="6">
                  <c:v>Поощрение победителей / участников</c:v>
                </c:pt>
                <c:pt idx="7">
                  <c:v>Другие аспекты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Освещение мероприятия в вузовских СМИ</c:v>
                </c:pt>
                <c:pt idx="1">
                  <c:v>Зрелищность, интерес для зрителей</c:v>
                </c:pt>
                <c:pt idx="2">
                  <c:v>Удобство времени проведения мероприятия</c:v>
                </c:pt>
                <c:pt idx="3">
                  <c:v>Выбор места проведения мероприятия</c:v>
                </c:pt>
                <c:pt idx="4">
                  <c:v>Оснащенность мероприятия необходимым оборудованием, инвентарем и т.п.</c:v>
                </c:pt>
                <c:pt idx="5">
                  <c:v>Организация судейства</c:v>
                </c:pt>
                <c:pt idx="6">
                  <c:v>Поощрение победителей / участников</c:v>
                </c:pt>
                <c:pt idx="7">
                  <c:v>Другие аспекты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Освещение мероприятия в вузовских СМИ</c:v>
                </c:pt>
                <c:pt idx="1">
                  <c:v>Зрелищность, интерес для зрителей</c:v>
                </c:pt>
                <c:pt idx="2">
                  <c:v>Удобство времени проведения мероприятия</c:v>
                </c:pt>
                <c:pt idx="3">
                  <c:v>Выбор места проведения мероприятия</c:v>
                </c:pt>
                <c:pt idx="4">
                  <c:v>Оснащенность мероприятия необходимым оборудованием, инвентарем и т.п.</c:v>
                </c:pt>
                <c:pt idx="5">
                  <c:v>Организация судейства</c:v>
                </c:pt>
                <c:pt idx="6">
                  <c:v>Поощрение победителей / участников</c:v>
                </c:pt>
                <c:pt idx="7">
                  <c:v>Другие аспекты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14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Освещение мероприятия в вузовских СМИ</c:v>
                </c:pt>
                <c:pt idx="1">
                  <c:v>Зрелищность, интерес для зрителей</c:v>
                </c:pt>
                <c:pt idx="2">
                  <c:v>Удобство времени проведения мероприятия</c:v>
                </c:pt>
                <c:pt idx="3">
                  <c:v>Выбор места проведения мероприятия</c:v>
                </c:pt>
                <c:pt idx="4">
                  <c:v>Оснащенность мероприятия необходимым оборудованием, инвентарем и т.п.</c:v>
                </c:pt>
                <c:pt idx="5">
                  <c:v>Организация судейства</c:v>
                </c:pt>
                <c:pt idx="6">
                  <c:v>Поощрение победителей / участников</c:v>
                </c:pt>
                <c:pt idx="7">
                  <c:v>Другие аспекты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17</c:v>
                </c:pt>
                <c:pt idx="7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Освещение мероприятия в вузовских СМИ</c:v>
                </c:pt>
                <c:pt idx="1">
                  <c:v>Зрелищность, интерес для зрителей</c:v>
                </c:pt>
                <c:pt idx="2">
                  <c:v>Удобство времени проведения мероприятия</c:v>
                </c:pt>
                <c:pt idx="3">
                  <c:v>Выбор места проведения мероприятия</c:v>
                </c:pt>
                <c:pt idx="4">
                  <c:v>Оснащенность мероприятия необходимым оборудованием, инвентарем и т.п.</c:v>
                </c:pt>
                <c:pt idx="5">
                  <c:v>Организация судейства</c:v>
                </c:pt>
                <c:pt idx="6">
                  <c:v>Поощрение победителей / участников</c:v>
                </c:pt>
                <c:pt idx="7">
                  <c:v>Другие аспекты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13</c:v>
                </c:pt>
                <c:pt idx="1">
                  <c:v>12</c:v>
                </c:pt>
                <c:pt idx="2">
                  <c:v>14</c:v>
                </c:pt>
                <c:pt idx="3">
                  <c:v>27</c:v>
                </c:pt>
                <c:pt idx="4">
                  <c:v>28</c:v>
                </c:pt>
                <c:pt idx="5">
                  <c:v>22</c:v>
                </c:pt>
                <c:pt idx="6">
                  <c:v>14</c:v>
                </c:pt>
                <c:pt idx="7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99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Освещение мероприятия в вузовских СМИ</c:v>
                </c:pt>
                <c:pt idx="1">
                  <c:v>Зрелищность, интерес для зрителей</c:v>
                </c:pt>
                <c:pt idx="2">
                  <c:v>Удобство времени проведения мероприятия</c:v>
                </c:pt>
                <c:pt idx="3">
                  <c:v>Выбор места проведения мероприятия</c:v>
                </c:pt>
                <c:pt idx="4">
                  <c:v>Оснащенность мероприятия необходимым оборудованием, инвентарем и т.п.</c:v>
                </c:pt>
                <c:pt idx="5">
                  <c:v>Организация судейства</c:v>
                </c:pt>
                <c:pt idx="6">
                  <c:v>Поощрение победителей / участников</c:v>
                </c:pt>
                <c:pt idx="7">
                  <c:v>Другие аспекты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9</c:v>
                </c:pt>
                <c:pt idx="6">
                  <c:v>8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84736"/>
        <c:axId val="34190848"/>
      </c:barChart>
      <c:catAx>
        <c:axId val="34084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000"/>
            </a:pPr>
            <a:endParaRPr lang="ru-RU"/>
          </a:p>
        </c:txPr>
        <c:crossAx val="34190848"/>
        <c:crosses val="autoZero"/>
        <c:auto val="1"/>
        <c:lblAlgn val="ctr"/>
        <c:lblOffset val="100"/>
        <c:noMultiLvlLbl val="0"/>
      </c:catAx>
      <c:valAx>
        <c:axId val="3419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4084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Не хватает времени</c:v>
                </c:pt>
                <c:pt idx="1">
                  <c:v>Я плохо знаю о таких мероприятиях</c:v>
                </c:pt>
                <c:pt idx="2">
                  <c:v>Мероприятия недостаточно зрелищны, интересно</c:v>
                </c:pt>
                <c:pt idx="3">
                  <c:v>Мероприятия проводятся в неудобное для меня время</c:v>
                </c:pt>
                <c:pt idx="4">
                  <c:v>Неудобно добираться до места проведения таких мероприятий</c:v>
                </c:pt>
                <c:pt idx="5">
                  <c:v>Такие мероприятия плохо оснащены необходимым оборудование</c:v>
                </c:pt>
                <c:pt idx="6">
                  <c:v>На таких меропиятиях плохо организовано судейство</c:v>
                </c:pt>
                <c:pt idx="7">
                  <c:v>Организаторы недостаточно поощряют победителей / участников</c:v>
                </c:pt>
                <c:pt idx="8">
                  <c:v>Другие причины (укажите)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</c:v>
                </c:pt>
                <c:pt idx="1">
                  <c:v>28</c:v>
                </c:pt>
                <c:pt idx="2">
                  <c:v>13</c:v>
                </c:pt>
                <c:pt idx="3">
                  <c:v>39</c:v>
                </c:pt>
                <c:pt idx="4">
                  <c:v>8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21038857805092"/>
          <c:y val="2.5111551178827653E-2"/>
          <c:w val="0.33288484765730031"/>
          <c:h val="0.94660836018893968"/>
        </c:manualLayout>
      </c:layout>
      <c:overlay val="0"/>
      <c:txPr>
        <a:bodyPr/>
        <a:lstStyle/>
        <a:p>
          <a:pPr>
            <a:defRPr sz="97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Ходили бы Вы на занятия по физкультуре, если бы это было необязательно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F9-43A8-B877-583B80DA46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F9-43A8-B877-583B80DA46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F9-43A8-B877-583B80DA46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F9-43A8-B877-583B80DA46C1}"/>
              </c:ext>
            </c:extLst>
          </c:dPt>
          <c:cat>
            <c:strRef>
              <c:f>Лист1!$A$2:$A$5</c:f>
              <c:strCache>
                <c:ptCount val="4"/>
                <c:pt idx="0">
                  <c:v>Однозначно 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Однозначно 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67</c:v>
                </c:pt>
                <c:pt idx="2">
                  <c:v>35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4B-4A3B-984F-BBBB224CC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Можете ли Вы отнести себя к людям, систематически самостоятельно занимающимися физкультурой</a:t>
            </a:r>
            <a:r>
              <a:rPr lang="ru-RU" baseline="0" dirty="0" smtClean="0"/>
              <a:t> или спортом?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DA-4779-8624-323CAA04B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DA-4779-8624-323CAA04B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DA-4779-8624-323CAA04B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DA-4779-8624-323CAA04B05A}"/>
              </c:ext>
            </c:extLst>
          </c:dPt>
          <c:cat>
            <c:strRef>
              <c:f>Лист1!$A$2:$A$5</c:f>
              <c:strCache>
                <c:ptCount val="2"/>
                <c:pt idx="0">
                  <c:v>Скорее да</c:v>
                </c:pt>
                <c:pt idx="1">
                  <c:v>Скорее 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33-4616-BAE2-8382B4DE9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Насколько часто Вы выполняете следующие</a:t>
            </a:r>
            <a:r>
              <a:rPr lang="ru-RU" baseline="0" dirty="0" smtClean="0"/>
              <a:t> виды деятельности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Интересуетесь информацией о спорте</c:v>
                </c:pt>
                <c:pt idx="1">
                  <c:v>Посещаете спорт.мероприятия в качестве болельщика</c:v>
                </c:pt>
                <c:pt idx="2">
                  <c:v>Выполняете дома физические упражнения</c:v>
                </c:pt>
                <c:pt idx="3">
                  <c:v>Занимаетесь с тренером в спорт.секции/группе здоровья</c:v>
                </c:pt>
                <c:pt idx="4">
                  <c:v>Посещяете спорт.площадки для самостоят.занятий</c:v>
                </c:pt>
                <c:pt idx="5">
                  <c:v>Участвуете в спорт.соревнованиях</c:v>
                </c:pt>
                <c:pt idx="6">
                  <c:v>Посещяаете бассейн</c:v>
                </c:pt>
                <c:pt idx="7">
                  <c:v>Выполняете др.виды физ.нагрузок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3</c:v>
                </c:pt>
                <c:pt idx="2">
                  <c:v>17</c:v>
                </c:pt>
                <c:pt idx="3">
                  <c:v>8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49-4D4A-82E9-BFE376E920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Интересуетесь информацией о спорте</c:v>
                </c:pt>
                <c:pt idx="1">
                  <c:v>Посещаете спорт.мероприятия в качестве болельщика</c:v>
                </c:pt>
                <c:pt idx="2">
                  <c:v>Выполняете дома физические упражнения</c:v>
                </c:pt>
                <c:pt idx="3">
                  <c:v>Занимаетесь с тренером в спорт.секции/группе здоровья</c:v>
                </c:pt>
                <c:pt idx="4">
                  <c:v>Посещяете спорт.площадки для самостоят.занятий</c:v>
                </c:pt>
                <c:pt idx="5">
                  <c:v>Участвуете в спорт.соревнованиях</c:v>
                </c:pt>
                <c:pt idx="6">
                  <c:v>Посещяаете бассейн</c:v>
                </c:pt>
                <c:pt idx="7">
                  <c:v>Выполняете др.виды физ.нагрузок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</c:v>
                </c:pt>
                <c:pt idx="1">
                  <c:v>2</c:v>
                </c:pt>
                <c:pt idx="2">
                  <c:v>30</c:v>
                </c:pt>
                <c:pt idx="3">
                  <c:v>10</c:v>
                </c:pt>
                <c:pt idx="4">
                  <c:v>17</c:v>
                </c:pt>
                <c:pt idx="5">
                  <c:v>2</c:v>
                </c:pt>
                <c:pt idx="6">
                  <c:v>1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49-4D4A-82E9-BFE376E920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Интересуетесь информацией о спорте</c:v>
                </c:pt>
                <c:pt idx="1">
                  <c:v>Посещаете спорт.мероприятия в качестве болельщика</c:v>
                </c:pt>
                <c:pt idx="2">
                  <c:v>Выполняете дома физические упражнения</c:v>
                </c:pt>
                <c:pt idx="3">
                  <c:v>Занимаетесь с тренером в спорт.секции/группе здоровья</c:v>
                </c:pt>
                <c:pt idx="4">
                  <c:v>Посещяете спорт.площадки для самостоят.занятий</c:v>
                </c:pt>
                <c:pt idx="5">
                  <c:v>Участвуете в спорт.соревнованиях</c:v>
                </c:pt>
                <c:pt idx="6">
                  <c:v>Посещяаете бассейн</c:v>
                </c:pt>
                <c:pt idx="7">
                  <c:v>Выполняете др.виды физ.нагрузок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</c:v>
                </c:pt>
                <c:pt idx="1">
                  <c:v>2</c:v>
                </c:pt>
                <c:pt idx="2">
                  <c:v>12</c:v>
                </c:pt>
                <c:pt idx="3">
                  <c:v>8</c:v>
                </c:pt>
                <c:pt idx="4">
                  <c:v>14</c:v>
                </c:pt>
                <c:pt idx="5">
                  <c:v>5</c:v>
                </c:pt>
                <c:pt idx="6">
                  <c:v>4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49-4D4A-82E9-BFE376E920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Интересуетесь информацией о спорте</c:v>
                </c:pt>
                <c:pt idx="1">
                  <c:v>Посещаете спорт.мероприятия в качестве болельщика</c:v>
                </c:pt>
                <c:pt idx="2">
                  <c:v>Выполняете дома физические упражнения</c:v>
                </c:pt>
                <c:pt idx="3">
                  <c:v>Занимаетесь с тренером в спорт.секции/группе здоровья</c:v>
                </c:pt>
                <c:pt idx="4">
                  <c:v>Посещяете спорт.площадки для самостоят.занятий</c:v>
                </c:pt>
                <c:pt idx="5">
                  <c:v>Участвуете в спорт.соревнованиях</c:v>
                </c:pt>
                <c:pt idx="6">
                  <c:v>Посещяаете бассейн</c:v>
                </c:pt>
                <c:pt idx="7">
                  <c:v>Выполняете др.виды физ.нагрузок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9</c:v>
                </c:pt>
                <c:pt idx="1">
                  <c:v>14</c:v>
                </c:pt>
                <c:pt idx="2">
                  <c:v>7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49-4D4A-82E9-BFE376E9202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Интересуетесь информацией о спорте</c:v>
                </c:pt>
                <c:pt idx="1">
                  <c:v>Посещаете спорт.мероприятия в качестве болельщика</c:v>
                </c:pt>
                <c:pt idx="2">
                  <c:v>Выполняете дома физические упражнения</c:v>
                </c:pt>
                <c:pt idx="3">
                  <c:v>Занимаетесь с тренером в спорт.секции/группе здоровья</c:v>
                </c:pt>
                <c:pt idx="4">
                  <c:v>Посещяете спорт.площадки для самостоят.занятий</c:v>
                </c:pt>
                <c:pt idx="5">
                  <c:v>Участвуете в спорт.соревнованиях</c:v>
                </c:pt>
                <c:pt idx="6">
                  <c:v>Посещяаете бассейн</c:v>
                </c:pt>
                <c:pt idx="7">
                  <c:v>Выполняете др.виды физ.нагрузок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19</c:v>
                </c:pt>
                <c:pt idx="1">
                  <c:v>31</c:v>
                </c:pt>
                <c:pt idx="2">
                  <c:v>6</c:v>
                </c:pt>
                <c:pt idx="3">
                  <c:v>8</c:v>
                </c:pt>
                <c:pt idx="4">
                  <c:v>15</c:v>
                </c:pt>
                <c:pt idx="5">
                  <c:v>16</c:v>
                </c:pt>
                <c:pt idx="6">
                  <c:v>13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49-4D4A-82E9-BFE376E9202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Интересуетесь информацией о спорте</c:v>
                </c:pt>
                <c:pt idx="1">
                  <c:v>Посещаете спорт.мероприятия в качестве болельщика</c:v>
                </c:pt>
                <c:pt idx="2">
                  <c:v>Выполняете дома физические упражнения</c:v>
                </c:pt>
                <c:pt idx="3">
                  <c:v>Занимаетесь с тренером в спорт.секции/группе здоровья</c:v>
                </c:pt>
                <c:pt idx="4">
                  <c:v>Посещяете спорт.площадки для самостоят.занятий</c:v>
                </c:pt>
                <c:pt idx="5">
                  <c:v>Участвуете в спорт.соревнованиях</c:v>
                </c:pt>
                <c:pt idx="6">
                  <c:v>Посещяаете бассейн</c:v>
                </c:pt>
                <c:pt idx="7">
                  <c:v>Выполняете др.виды физ.нагрузок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19</c:v>
                </c:pt>
                <c:pt idx="1">
                  <c:v>27</c:v>
                </c:pt>
                <c:pt idx="2">
                  <c:v>7</c:v>
                </c:pt>
                <c:pt idx="3">
                  <c:v>40</c:v>
                </c:pt>
                <c:pt idx="4">
                  <c:v>19</c:v>
                </c:pt>
                <c:pt idx="5">
                  <c:v>46</c:v>
                </c:pt>
                <c:pt idx="6">
                  <c:v>49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49-4D4A-82E9-BFE376E92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01568"/>
        <c:axId val="106703104"/>
      </c:barChart>
      <c:catAx>
        <c:axId val="1067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03104"/>
        <c:crosses val="autoZero"/>
        <c:auto val="1"/>
        <c:lblAlgn val="ctr"/>
        <c:lblOffset val="100"/>
        <c:noMultiLvlLbl val="0"/>
      </c:catAx>
      <c:valAx>
        <c:axId val="1067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Как часто в течение последнего месяца Вы </a:t>
            </a:r>
            <a:r>
              <a:rPr lang="ru-RU" smtClean="0"/>
              <a:t>занимались спортивными</a:t>
            </a:r>
            <a:r>
              <a:rPr lang="ru-RU" baseline="0" smtClean="0"/>
              <a:t> </a:t>
            </a:r>
            <a:r>
              <a:rPr lang="ru-RU" smtClean="0"/>
              <a:t>занятиями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 в неделю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93-4EB7-900B-81F315BB06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93-4EB7-900B-81F315BB06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93-4EB7-900B-81F315BB0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44288"/>
        <c:axId val="106445824"/>
      </c:barChart>
      <c:catAx>
        <c:axId val="1064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45824"/>
        <c:crosses val="autoZero"/>
        <c:auto val="1"/>
        <c:lblAlgn val="ctr"/>
        <c:lblOffset val="100"/>
        <c:noMultiLvlLbl val="0"/>
      </c:catAx>
      <c:valAx>
        <c:axId val="10644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4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Как часто в течение последнего месяца Вы занимались спортивными</a:t>
            </a:r>
            <a:r>
              <a:rPr lang="ru-RU" baseline="0" dirty="0" smtClean="0"/>
              <a:t> </a:t>
            </a:r>
            <a:r>
              <a:rPr lang="ru-RU" dirty="0" smtClean="0"/>
              <a:t>занятиями? (Ср.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показат</a:t>
            </a:r>
            <a:r>
              <a:rPr lang="ru-RU" baseline="0" dirty="0" smtClean="0"/>
              <a:t>.)</a:t>
            </a:r>
            <a:endParaRPr lang="ru-RU" dirty="0"/>
          </a:p>
        </c:rich>
      </c:tx>
      <c:layout>
        <c:manualLayout>
          <c:xMode val="edge"/>
          <c:yMode val="edge"/>
          <c:x val="3.6450131233595564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1-4DBD-88DA-D1A8106939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01-4DBD-88DA-D1A8106939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01-4DBD-88DA-D1A81069390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01-4DBD-88DA-D1A81069390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01-4DBD-88DA-D1A81069390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7.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01-4DBD-88DA-D1A81069390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01-4DBD-88DA-D1A81069390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интенсивных физических нагрузок в неделю</c:v>
                </c:pt>
                <c:pt idx="1">
                  <c:v>Количество умеренных физических нагрузок в неделю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01-4DBD-88DA-D1A81069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574208"/>
        <c:axId val="106575744"/>
      </c:barChart>
      <c:catAx>
        <c:axId val="10657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75744"/>
        <c:crosses val="autoZero"/>
        <c:auto val="1"/>
        <c:lblAlgn val="ctr"/>
        <c:lblOffset val="100"/>
        <c:noMultiLvlLbl val="0"/>
      </c:catAx>
      <c:valAx>
        <c:axId val="1065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7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 smtClean="0">
                <a:effectLst/>
              </a:rPr>
              <a:t>Какова продолжительность спортивных занятий?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6-4B7A-8DC9-7844FC5DF8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A6-4B7A-8DC9-7844FC5DF8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A6-4B7A-8DC9-7844FC5DF8F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23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A6-4B7A-8DC9-7844FC5DF8F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A6-4B7A-8DC9-7844FC5DF8F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A6-4B7A-8DC9-7844FC5DF8F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150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A6-4B7A-8DC9-7844FC5DF8F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180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7A6-4B7A-8DC9-7844FC5DF8F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Интенсивные физ.нагрузки</c:v>
                </c:pt>
                <c:pt idx="1">
                  <c:v>Умеренные физ.нагрузки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10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A6-4B7A-8DC9-7844FC5DF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39744"/>
        <c:axId val="106641280"/>
      </c:barChart>
      <c:catAx>
        <c:axId val="1066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41280"/>
        <c:crosses val="autoZero"/>
        <c:auto val="1"/>
        <c:lblAlgn val="ctr"/>
        <c:lblOffset val="100"/>
        <c:noMultiLvlLbl val="0"/>
      </c:catAx>
      <c:valAx>
        <c:axId val="1066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3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 какой целью Вы занимаетесь физкультурой и спортом?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Чтобы развить силу, выносливость и др. физ.качества</c:v>
                </c:pt>
                <c:pt idx="1">
                  <c:v>Чтобы иметь красивое и подтянутое тело</c:v>
                </c:pt>
                <c:pt idx="2">
                  <c:v>Чтобы быть здоровым, не болеть</c:v>
                </c:pt>
                <c:pt idx="3">
                  <c:v>Чтобы получить положит.эмоции, снять психологическую нагрузку</c:v>
                </c:pt>
                <c:pt idx="4">
                  <c:v>Чтобы общаться, быть с друзьями</c:v>
                </c:pt>
                <c:pt idx="5">
                  <c:v>Чтобы провести свое свободное время</c:v>
                </c:pt>
                <c:pt idx="6">
                  <c:v>Чтобы продемонстрировать свои физ.способности, достоинства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</c:v>
                </c:pt>
                <c:pt idx="1">
                  <c:v>55</c:v>
                </c:pt>
                <c:pt idx="2">
                  <c:v>29</c:v>
                </c:pt>
                <c:pt idx="3">
                  <c:v>29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B-4C63-95C6-20BE4B0FA0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Занимаетесь ли Вы в спортивно секции </a:t>
            </a:r>
            <a:r>
              <a:rPr lang="en-US" dirty="0"/>
              <a:t>/</a:t>
            </a:r>
            <a:r>
              <a:rPr lang="ru-RU" dirty="0"/>
              <a:t> клубе, организованных в ВУЗе?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C-4AEB-A843-FEF6C0C1D1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905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7136be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7136be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77136bed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77136bed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7136be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7136be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77136be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77136be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7136be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7136bed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7136be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7136be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7136bed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7136bed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77136be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77136be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77136bed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77136bed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77136bed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77136bed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05" y="0"/>
            <a:ext cx="83195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21" y="0"/>
            <a:ext cx="83229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38" y="0"/>
            <a:ext cx="83175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5411318"/>
              </p:ext>
            </p:extLst>
          </p:nvPr>
        </p:nvGraphicFramePr>
        <p:xfrm>
          <a:off x="1165412" y="445025"/>
          <a:ext cx="6813176" cy="434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8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0959634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09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479829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82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53286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359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8192264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8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932439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3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549836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7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513202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2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21" y="0"/>
            <a:ext cx="83229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4849229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71686013"/>
              </p:ext>
            </p:extLst>
          </p:nvPr>
        </p:nvGraphicFramePr>
        <p:xfrm>
          <a:off x="869576" y="270808"/>
          <a:ext cx="7602071" cy="471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0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2691424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347706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869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26479659"/>
              </p:ext>
            </p:extLst>
          </p:nvPr>
        </p:nvGraphicFramePr>
        <p:xfrm>
          <a:off x="494522" y="0"/>
          <a:ext cx="7959013" cy="506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00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99741536"/>
              </p:ext>
            </p:extLst>
          </p:nvPr>
        </p:nvGraphicFramePr>
        <p:xfrm>
          <a:off x="1041990" y="904947"/>
          <a:ext cx="72301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047" y="238075"/>
            <a:ext cx="8520600" cy="841800"/>
          </a:xfrm>
        </p:spPr>
        <p:txBody>
          <a:bodyPr/>
          <a:lstStyle/>
          <a:p>
            <a:r>
              <a:rPr lang="ru-RU" sz="2000" dirty="0" smtClean="0"/>
              <a:t>Как бы Вы оценили организацию этого физкультурно-спортивного мероприятия?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8664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61" y="193316"/>
            <a:ext cx="8520600" cy="699820"/>
          </a:xfrm>
        </p:spPr>
        <p:txBody>
          <a:bodyPr/>
          <a:lstStyle/>
          <a:p>
            <a:pPr algn="ctr"/>
            <a:r>
              <a:rPr lang="ru-RU" sz="1600" dirty="0" smtClean="0"/>
              <a:t>Почему Вы не участвуете в вузовских </a:t>
            </a:r>
            <a:r>
              <a:rPr lang="en-US" sz="1600" dirty="0" smtClean="0"/>
              <a:t>/</a:t>
            </a:r>
            <a:r>
              <a:rPr lang="ru-RU" sz="1600" dirty="0" smtClean="0"/>
              <a:t> факультетских физкультурно-спортивных мероприятиях?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27110542"/>
              </p:ext>
            </p:extLst>
          </p:nvPr>
        </p:nvGraphicFramePr>
        <p:xfrm>
          <a:off x="180754" y="882503"/>
          <a:ext cx="6400799" cy="400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26102" y="1190847"/>
            <a:ext cx="1881963" cy="2462213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Другие причины: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л</a:t>
            </a:r>
            <a:r>
              <a:rPr lang="ru-RU" dirty="0" smtClean="0"/>
              <a:t>ень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едостаточная подготовка к таким мероприятиям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е занимаюсь спортом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неинтересно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состояние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0466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55" y="0"/>
            <a:ext cx="83246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83" y="0"/>
            <a:ext cx="832423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36" y="0"/>
            <a:ext cx="83127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83" y="0"/>
            <a:ext cx="832423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14" y="0"/>
            <a:ext cx="83275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21" y="0"/>
            <a:ext cx="83229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64" y="0"/>
            <a:ext cx="83154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188</Words>
  <Application>Microsoft Office PowerPoint</Application>
  <PresentationFormat>Экран (16:9)</PresentationFormat>
  <Paragraphs>24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бы Вы оценили организацию этого физкультурно-спортивного мероприятия?</vt:lpstr>
      <vt:lpstr>Почему Вы не участвуете в вузовских / факультетских физкультурно-спортивных мероприятиях?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Таня Л.</cp:lastModifiedBy>
  <cp:revision>40</cp:revision>
  <dcterms:modified xsi:type="dcterms:W3CDTF">2019-09-03T19:06:03Z</dcterms:modified>
</cp:coreProperties>
</file>