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8" r:id="rId2"/>
    <p:sldId id="259" r:id="rId3"/>
    <p:sldId id="268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лексей петров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0C026"/>
    <a:srgbClr val="D60093"/>
    <a:srgbClr val="2806BA"/>
    <a:srgbClr val="499200"/>
    <a:srgbClr val="005C00"/>
    <a:srgbClr val="2EE7F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-420" y="-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C1C68-A976-4E30-B1C0-713C587406F2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C9A08-034A-4825-87C1-A478AEB06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44692-A852-4B91-944A-15A65A4B4E98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3C97E-D516-40A3-B22B-ADFB15615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B2F13-60BB-4AAB-9719-429373B8E823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C6513-384F-4A26-8A1B-A847A3875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A40A5-164D-4C44-8431-6E069610E04B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4A1FB-FEFF-4497-B37B-27B0AD40A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6822E-5206-4ED1-9281-4F58DA4E84D5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7CE6E-685B-4CE1-9BE2-94E52E589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E7B0-42F5-4080-B7E8-AAB9E528A2A4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F941-C824-4FDA-8702-C1C197F4B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8C287-CC53-4DD9-B523-F2CE560BD4CB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0C61A-70DB-4E5E-BBFD-1F37DE46D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641DA-B75E-4B66-8FDB-706B0F8AA846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0141E-F6D0-4A84-B276-DEF74EE102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92CE9-3D6D-41F6-883E-9DC66D63F250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55987-9A93-4768-84F2-35E1A28C58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80F43-56C3-4CD1-A1BE-3625EE84F38D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1B599-90A5-4CE0-81E1-ABFB2AC5BC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E3E60-1F8B-4CFD-A76E-E97449BC6306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5E586-C5B7-495A-9A6A-FC49FC8C7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DF058-1E3C-4A30-9368-57DC5EBE4EFB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2C38C-A133-4B2D-A78D-EFB26C3A2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28CA8-F69C-4EFB-BA47-2C72E3DCE341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87BE-B2DC-4A87-A0F6-721875AB7A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37036-B760-41D5-8812-41F344B9A410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ED9B8-994B-4FA5-B5A2-D8B8154F6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69369-F562-4AC5-ADE0-2682D894BC32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218E4-CF12-44C4-AB8F-15AB12C75D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B6B4F-7680-4C7E-BD61-6A209A68E866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FC2DE-B4A9-4C04-BC0F-BCDE8BC060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974AAF-2149-4B35-B2C3-B4862ADA210F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2C1575-2946-42DA-9C69-497C72CEC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5" r:id="rId2"/>
    <p:sldLayoutId id="2147483764" r:id="rId3"/>
    <p:sldLayoutId id="2147483763" r:id="rId4"/>
    <p:sldLayoutId id="2147483762" r:id="rId5"/>
    <p:sldLayoutId id="2147483761" r:id="rId6"/>
    <p:sldLayoutId id="2147483760" r:id="rId7"/>
    <p:sldLayoutId id="2147483759" r:id="rId8"/>
    <p:sldLayoutId id="2147483758" r:id="rId9"/>
    <p:sldLayoutId id="2147483757" r:id="rId10"/>
    <p:sldLayoutId id="2147483767" r:id="rId11"/>
    <p:sldLayoutId id="2147483756" r:id="rId12"/>
    <p:sldLayoutId id="2147483768" r:id="rId13"/>
    <p:sldLayoutId id="2147483755" r:id="rId14"/>
    <p:sldLayoutId id="2147483754" r:id="rId15"/>
    <p:sldLayoutId id="2147483753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4838" y="365125"/>
            <a:ext cx="5765800" cy="60753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Незнайка </a:t>
            </a:r>
            <a:b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планете </a:t>
            </a:r>
            <a:b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«Фонетика»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365125"/>
            <a:ext cx="4757531" cy="6271006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18435" name="TextBox 5"/>
          <p:cNvSpPr txBox="1">
            <a:spLocks noChangeArrowheads="1"/>
          </p:cNvSpPr>
          <p:nvPr/>
        </p:nvSpPr>
        <p:spPr bwMode="auto">
          <a:xfrm rot="-532780">
            <a:off x="1946275" y="3735388"/>
            <a:ext cx="971550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  </a:t>
            </a:r>
          </a:p>
          <a:p>
            <a:r>
              <a:rPr lang="en-US" sz="2000" b="1"/>
              <a:t>   </a:t>
            </a:r>
            <a:r>
              <a:rPr lang="ru-RU" sz="2000" b="1"/>
              <a:t> </a:t>
            </a:r>
            <a:r>
              <a:rPr lang="en-US" sz="2000" b="1"/>
              <a:t>          </a:t>
            </a:r>
            <a:r>
              <a:rPr lang="en-US" sz="2000" b="1">
                <a:solidFill>
                  <a:srgbClr val="002060"/>
                </a:solidFill>
              </a:rPr>
              <a:t>[</a:t>
            </a:r>
            <a:r>
              <a:rPr lang="ru-RU" sz="2000" b="1">
                <a:solidFill>
                  <a:srgbClr val="002060"/>
                </a:solidFill>
              </a:rPr>
              <a:t>п</a:t>
            </a:r>
            <a:r>
              <a:rPr lang="en-US" sz="2000" b="1">
                <a:solidFill>
                  <a:srgbClr val="002060"/>
                </a:solidFill>
              </a:rPr>
              <a:t>]</a:t>
            </a:r>
          </a:p>
          <a:p>
            <a:r>
              <a:rPr lang="en-US" sz="2000" b="1">
                <a:solidFill>
                  <a:srgbClr val="002060"/>
                </a:solidFill>
              </a:rPr>
              <a:t>[</a:t>
            </a:r>
            <a:r>
              <a:rPr lang="ru-RU" sz="2000" b="1">
                <a:solidFill>
                  <a:srgbClr val="002060"/>
                </a:solidFill>
              </a:rPr>
              <a:t>н</a:t>
            </a:r>
            <a:r>
              <a:rPr lang="en-US" sz="2000" b="1">
                <a:solidFill>
                  <a:srgbClr val="002060"/>
                </a:solidFill>
              </a:rPr>
              <a:t>’]</a:t>
            </a:r>
          </a:p>
          <a:p>
            <a:r>
              <a:rPr lang="en-US" sz="2000" b="1">
                <a:solidFill>
                  <a:srgbClr val="002060"/>
                </a:solidFill>
              </a:rPr>
              <a:t>    [</a:t>
            </a:r>
            <a:r>
              <a:rPr lang="ru-RU" sz="2000" b="1">
                <a:solidFill>
                  <a:srgbClr val="002060"/>
                </a:solidFill>
              </a:rPr>
              <a:t>о</a:t>
            </a:r>
            <a:r>
              <a:rPr lang="en-US" sz="2000" b="1">
                <a:solidFill>
                  <a:srgbClr val="002060"/>
                </a:solidFill>
              </a:rPr>
              <a:t>]</a:t>
            </a:r>
          </a:p>
          <a:p>
            <a:endParaRPr lang="en-US" sz="2000" b="1">
              <a:solidFill>
                <a:srgbClr val="002060"/>
              </a:solidFill>
            </a:endParaRPr>
          </a:p>
          <a:p>
            <a:r>
              <a:rPr lang="en-US" sz="2000" b="1">
                <a:solidFill>
                  <a:srgbClr val="002060"/>
                </a:solidFill>
              </a:rPr>
              <a:t>[</a:t>
            </a:r>
            <a:r>
              <a:rPr lang="ru-RU" sz="2000" b="1">
                <a:solidFill>
                  <a:srgbClr val="002060"/>
                </a:solidFill>
              </a:rPr>
              <a:t>ф</a:t>
            </a:r>
            <a:r>
              <a:rPr lang="en-US" sz="2000" b="1">
                <a:solidFill>
                  <a:srgbClr val="002060"/>
                </a:solidFill>
              </a:rPr>
              <a:t>]</a:t>
            </a:r>
          </a:p>
          <a:p>
            <a:r>
              <a:rPr lang="en-US" sz="2000" b="1">
                <a:solidFill>
                  <a:srgbClr val="002060"/>
                </a:solidFill>
              </a:rPr>
              <a:t>    [</a:t>
            </a:r>
            <a:r>
              <a:rPr lang="ru-RU" sz="2000" b="1">
                <a:solidFill>
                  <a:srgbClr val="002060"/>
                </a:solidFill>
              </a:rPr>
              <a:t>э</a:t>
            </a:r>
            <a:r>
              <a:rPr lang="en-US" sz="2000" b="1">
                <a:solidFill>
                  <a:srgbClr val="002060"/>
                </a:solidFill>
              </a:rPr>
              <a:t>]</a:t>
            </a:r>
          </a:p>
          <a:p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238125"/>
            <a:ext cx="8596312" cy="214313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 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9525" y="1350963"/>
            <a:ext cx="4370388" cy="4772025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Звуки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буквы</a:t>
            </a:r>
            <a:endParaRPr lang="ru-RU" sz="8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459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2525" y="425450"/>
            <a:ext cx="3790950" cy="595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35638" y="104775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C000"/>
                </a:solidFill>
              </a:rPr>
              <a:t>Занятие</a:t>
            </a:r>
            <a:r>
              <a:rPr lang="ru-RU" sz="3600" b="1">
                <a:solidFill>
                  <a:srgbClr val="FFC000"/>
                </a:solidFill>
                <a:latin typeface="Trebuchet MS" pitchFamily="34" charset="0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788" y="363538"/>
            <a:ext cx="85344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Чем отличаются  звуки и буквы?</a:t>
            </a:r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/>
            </a:r>
            <a:b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</a:br>
            <a:endParaRPr lang="ru-RU" sz="4000" dirty="0">
              <a:latin typeface="+mj-lt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3238" y="1455738"/>
            <a:ext cx="1325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70C0"/>
                </a:solidFill>
              </a:rPr>
              <a:t>ЗВУКИ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14925" y="1449388"/>
            <a:ext cx="147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БУКВЫ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09738" y="1449388"/>
            <a:ext cx="3524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слышим и произносим;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586538" y="1455738"/>
            <a:ext cx="2901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пишем и видим.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1000125" y="1830388"/>
            <a:ext cx="173038" cy="755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655763" y="1865313"/>
            <a:ext cx="2239962" cy="633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12738" y="2628900"/>
            <a:ext cx="1649412" cy="4778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Гласные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014788" y="2525713"/>
            <a:ext cx="1590675" cy="5032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FFFFFF"/>
                </a:solidFill>
                <a:cs typeface="Arial" charset="0"/>
              </a:rPr>
              <a:t>Согласные</a:t>
            </a:r>
          </a:p>
        </p:txBody>
      </p:sp>
      <p:cxnSp>
        <p:nvCxnSpPr>
          <p:cNvPr id="20" name="Прямая со стрелкой 19"/>
          <p:cNvCxnSpPr>
            <a:stCxn id="17" idx="2"/>
          </p:cNvCxnSpPr>
          <p:nvPr/>
        </p:nvCxnSpPr>
        <p:spPr>
          <a:xfrm flipH="1">
            <a:off x="739775" y="3106738"/>
            <a:ext cx="398463" cy="630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484313" y="3106738"/>
            <a:ext cx="612775" cy="644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8263" y="3798888"/>
            <a:ext cx="1465262" cy="4778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FFFFFF"/>
                </a:solidFill>
                <a:cs typeface="Arial" charset="0"/>
              </a:rPr>
              <a:t>УДАРНЫЕ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616075" y="3762375"/>
            <a:ext cx="1646238" cy="4889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rgbClr val="FFFFFF"/>
                </a:solidFill>
                <a:cs typeface="Arial" charset="0"/>
              </a:rPr>
              <a:t>БЕЗУДАРНЫЕ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4014788" y="3081338"/>
            <a:ext cx="106362" cy="498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575300" y="3106738"/>
            <a:ext cx="450850" cy="419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344863" y="3592513"/>
            <a:ext cx="1217612" cy="47466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FFFFFF"/>
                </a:solidFill>
                <a:cs typeface="Arial" charset="0"/>
              </a:rPr>
              <a:t>ГЛУХИЕ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656263" y="3571875"/>
            <a:ext cx="1217612" cy="46513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FFFFFF"/>
                </a:solidFill>
                <a:cs typeface="Arial" charset="0"/>
              </a:rPr>
              <a:t>ЗВОНКИЕ</a:t>
            </a:r>
          </a:p>
        </p:txBody>
      </p:sp>
      <p:cxnSp>
        <p:nvCxnSpPr>
          <p:cNvPr id="32" name="Прямая со стрелкой 31"/>
          <p:cNvCxnSpPr>
            <a:cxnSpLocks/>
          </p:cNvCxnSpPr>
          <p:nvPr/>
        </p:nvCxnSpPr>
        <p:spPr>
          <a:xfrm flipH="1">
            <a:off x="4410075" y="3081338"/>
            <a:ext cx="506413" cy="1438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cxnSpLocks/>
          </p:cNvCxnSpPr>
          <p:nvPr/>
        </p:nvCxnSpPr>
        <p:spPr>
          <a:xfrm>
            <a:off x="5233988" y="3081338"/>
            <a:ext cx="617537" cy="1438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3059113" y="4551363"/>
            <a:ext cx="1350962" cy="4730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FFFFFF"/>
                </a:solidFill>
                <a:cs typeface="Arial" charset="0"/>
              </a:rPr>
              <a:t>ТВЁРДЫЕ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5800725" y="4548188"/>
            <a:ext cx="1393825" cy="4762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FFFFFF"/>
                </a:solidFill>
                <a:cs typeface="Arial" charset="0"/>
              </a:rPr>
              <a:t>МЯГКИЕ</a:t>
            </a:r>
          </a:p>
        </p:txBody>
      </p:sp>
      <p:cxnSp>
        <p:nvCxnSpPr>
          <p:cNvPr id="38" name="Прямая со стрелкой 37"/>
          <p:cNvCxnSpPr>
            <a:stCxn id="18" idx="2"/>
            <a:endCxn id="18" idx="2"/>
          </p:cNvCxnSpPr>
          <p:nvPr/>
        </p:nvCxnSpPr>
        <p:spPr>
          <a:xfrm>
            <a:off x="4810125" y="302895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4810125" y="3113088"/>
            <a:ext cx="198438" cy="2073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180013" y="3106738"/>
            <a:ext cx="425450" cy="2114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5575300" y="5224463"/>
            <a:ext cx="1393825" cy="47466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FFFF"/>
                </a:solidFill>
                <a:cs typeface="Arial" charset="0"/>
              </a:rPr>
              <a:t>непарные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459163" y="5221288"/>
            <a:ext cx="1350962" cy="47466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FFFF"/>
                </a:solidFill>
                <a:cs typeface="Arial" charset="0"/>
              </a:rPr>
              <a:t>парные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09600" y="6069013"/>
            <a:ext cx="105219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 </a:t>
            </a:r>
            <a:r>
              <a:rPr lang="ru-RU" sz="3600"/>
              <a:t>В русском языке </a:t>
            </a:r>
            <a:r>
              <a:rPr lang="ru-RU" sz="3600" b="1" i="1" u="sng">
                <a:solidFill>
                  <a:srgbClr val="002060"/>
                </a:solidFill>
              </a:rPr>
              <a:t>звуков больше, чем</a:t>
            </a:r>
            <a:r>
              <a:rPr lang="ru-RU" sz="3600" b="1" u="sng">
                <a:solidFill>
                  <a:srgbClr val="002060"/>
                </a:solidFill>
              </a:rPr>
              <a:t> </a:t>
            </a:r>
            <a:r>
              <a:rPr lang="ru-RU" sz="3600" b="1" i="1" u="sng">
                <a:solidFill>
                  <a:srgbClr val="002060"/>
                </a:solidFill>
              </a:rPr>
              <a:t>букв.</a:t>
            </a:r>
            <a:endParaRPr lang="ru-RU" sz="3600" u="sng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850" y="609600"/>
            <a:ext cx="5922963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D60093"/>
                </a:solidFill>
              </a:rPr>
              <a:t>ЗАПИШИ В СВОБОДНОЙ СТРОКЕ СЛОВО БУКВАМИ:</a:t>
            </a:r>
            <a:br>
              <a:rPr lang="ru-RU" dirty="0">
                <a:solidFill>
                  <a:srgbClr val="D60093"/>
                </a:solidFill>
              </a:rPr>
            </a:br>
            <a:endParaRPr lang="ru-RU" dirty="0">
              <a:solidFill>
                <a:srgbClr val="D60093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2160588"/>
            <a:ext cx="4184650" cy="57626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</a:rPr>
              <a:t>ЗВУКИ</a:t>
            </a:r>
          </a:p>
        </p:txBody>
      </p:sp>
      <p:graphicFrame>
        <p:nvGraphicFramePr>
          <p:cNvPr id="21578" name="Group 74"/>
          <p:cNvGraphicFramePr>
            <a:graphicFrameLocks noGrp="1"/>
          </p:cNvGraphicFramePr>
          <p:nvPr>
            <p:ph sz="half" idx="2"/>
          </p:nvPr>
        </p:nvGraphicFramePr>
        <p:xfrm>
          <a:off x="715963" y="2736850"/>
          <a:ext cx="4171950" cy="3611563"/>
        </p:xfrm>
        <a:graphic>
          <a:graphicData uri="http://schemas.openxmlformats.org/drawingml/2006/table">
            <a:tbl>
              <a:tblPr/>
              <a:tblGrid>
                <a:gridCol w="4171950">
                  <a:extLst>
                    <a:ext uri="{9D8B030D-6E8A-4147-A177-3AD203B41FA5}"/>
                  </a:extLst>
                </a:gridCol>
              </a:tblGrid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[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Б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ЭЛК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]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EEA2"/>
                        </a:gs>
                        <a:gs pos="50000">
                          <a:srgbClr val="FFF3C5"/>
                        </a:gs>
                        <a:gs pos="100000">
                          <a:srgbClr val="FFF8E2"/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/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[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ЗМ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ИЙ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А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]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EEA2"/>
                        </a:gs>
                        <a:gs pos="50000">
                          <a:srgbClr val="FFF3C5"/>
                        </a:gs>
                        <a:gs pos="100000">
                          <a:srgbClr val="FFF8E2"/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/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[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Й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ЭЛЬ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EEA2"/>
                        </a:gs>
                        <a:gs pos="50000">
                          <a:srgbClr val="FFF3C5"/>
                        </a:gs>
                        <a:gs pos="100000">
                          <a:srgbClr val="FFF8E2"/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/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[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М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ИДВ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ЭТ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’]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EEA2"/>
                        </a:gs>
                        <a:gs pos="50000">
                          <a:srgbClr val="FFF3C5"/>
                        </a:gs>
                        <a:gs pos="100000">
                          <a:srgbClr val="FFF8E2"/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/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[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Д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АТ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ИЛ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]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EEA2"/>
                        </a:gs>
                        <a:gs pos="50000">
                          <a:srgbClr val="FFF3C5"/>
                        </a:gs>
                        <a:gs pos="100000">
                          <a:srgbClr val="FFF8E2"/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/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[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АЛ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ЭН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’]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EEA2"/>
                        </a:gs>
                        <a:gs pos="50000">
                          <a:srgbClr val="FFF3C5"/>
                        </a:gs>
                        <a:gs pos="100000">
                          <a:srgbClr val="FFF8E2"/>
                        </a:gs>
                      </a:gsLst>
                      <a:lin ang="10800000" scaled="1"/>
                    </a:gra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1523" name="Текст 4"/>
          <p:cNvSpPr>
            <a:spLocks noGrp="1"/>
          </p:cNvSpPr>
          <p:nvPr>
            <p:ph type="body" sz="quarter" idx="3"/>
          </p:nvPr>
        </p:nvSpPr>
        <p:spPr>
          <a:xfrm>
            <a:off x="5087938" y="2160588"/>
            <a:ext cx="4186237" cy="576262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solidFill>
                  <a:srgbClr val="0070C0"/>
                </a:solidFill>
              </a:rPr>
              <a:t>БУКВЫ</a:t>
            </a:r>
          </a:p>
        </p:txBody>
      </p:sp>
      <p:sp>
        <p:nvSpPr>
          <p:cNvPr id="21524" name="Line 231"/>
          <p:cNvSpPr>
            <a:spLocks noChangeShapeType="1"/>
          </p:cNvSpPr>
          <p:nvPr/>
        </p:nvSpPr>
        <p:spPr bwMode="auto">
          <a:xfrm>
            <a:off x="5099050" y="3508375"/>
            <a:ext cx="4164013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Line 232"/>
          <p:cNvSpPr>
            <a:spLocks noChangeShapeType="1"/>
          </p:cNvSpPr>
          <p:nvPr/>
        </p:nvSpPr>
        <p:spPr bwMode="auto">
          <a:xfrm>
            <a:off x="5099050" y="4195763"/>
            <a:ext cx="416401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6" name="Line 233"/>
          <p:cNvSpPr>
            <a:spLocks noChangeShapeType="1"/>
          </p:cNvSpPr>
          <p:nvPr/>
        </p:nvSpPr>
        <p:spPr bwMode="auto">
          <a:xfrm>
            <a:off x="5099050" y="4884738"/>
            <a:ext cx="416401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7" name="Line 234"/>
          <p:cNvSpPr>
            <a:spLocks noChangeShapeType="1"/>
          </p:cNvSpPr>
          <p:nvPr/>
        </p:nvSpPr>
        <p:spPr bwMode="auto">
          <a:xfrm>
            <a:off x="5099050" y="5572125"/>
            <a:ext cx="416401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8" name="Line 235"/>
          <p:cNvSpPr>
            <a:spLocks noChangeShapeType="1"/>
          </p:cNvSpPr>
          <p:nvPr/>
        </p:nvSpPr>
        <p:spPr bwMode="auto">
          <a:xfrm>
            <a:off x="5105400" y="2813050"/>
            <a:ext cx="0" cy="345281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9" name="Line 238"/>
          <p:cNvSpPr>
            <a:spLocks noChangeShapeType="1"/>
          </p:cNvSpPr>
          <p:nvPr/>
        </p:nvSpPr>
        <p:spPr bwMode="auto">
          <a:xfrm>
            <a:off x="5099050" y="6257925"/>
            <a:ext cx="416401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" name="Таблица 4"/>
          <p:cNvGraphicFramePr>
            <a:graphicFrameLocks noGrp="1"/>
          </p:cNvGraphicFramePr>
          <p:nvPr/>
        </p:nvGraphicFramePr>
        <p:xfrm>
          <a:off x="5324475" y="2736850"/>
          <a:ext cx="4168775" cy="3609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8774">
                  <a:extLst>
                    <a:ext uri="{9D8B030D-6E8A-4147-A177-3AD203B41FA5}"/>
                  </a:extLst>
                </a:gridCol>
              </a:tblGrid>
              <a:tr h="6016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016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016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016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016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016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5199857" y="2724428"/>
            <a:ext cx="4210051" cy="363855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314156" y="2753015"/>
            <a:ext cx="4178301" cy="60325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БЕЛКА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272881" y="3353259"/>
            <a:ext cx="4178301" cy="60325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sz="2800">
                <a:solidFill>
                  <a:srgbClr val="7030A0"/>
                </a:solidFill>
              </a:rPr>
              <a:t>ЗМЕЙ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296693" y="3917099"/>
            <a:ext cx="4178301" cy="60325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ЕЛЬ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5305424" y="4507457"/>
            <a:ext cx="4178301" cy="60325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МЕДВЕДЬ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305424" y="5097634"/>
            <a:ext cx="4178301" cy="60325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sz="2800">
                <a:solidFill>
                  <a:srgbClr val="7030A0"/>
                </a:solidFill>
              </a:rPr>
              <a:t>ДЬЯТЕЛ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5305424" y="5715386"/>
            <a:ext cx="4178301" cy="60325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ОЛЕНЬ</a:t>
            </a: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3989387" y="2127250"/>
            <a:ext cx="4189413" cy="0"/>
          </a:xfrm>
          <a:prstGeom prst="lin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 flipV="1">
            <a:off x="4185615" y="1534379"/>
            <a:ext cx="4016999" cy="61416"/>
          </a:xfrm>
          <a:prstGeom prst="lin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>
            <a:off x="3989387" y="-55563"/>
            <a:ext cx="4189413" cy="0"/>
          </a:xfrm>
          <a:prstGeom prst="lin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1576" name="Рисунок 2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69038" y="12700"/>
            <a:ext cx="5922962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6"/>
          <p:cNvSpPr txBox="1">
            <a:spLocks noChangeArrowheads="1"/>
          </p:cNvSpPr>
          <p:nvPr/>
        </p:nvSpPr>
        <p:spPr bwMode="auto">
          <a:xfrm>
            <a:off x="768350" y="593725"/>
            <a:ext cx="8769350" cy="631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>
                <a:solidFill>
                  <a:srgbClr val="0070C0"/>
                </a:solidFill>
              </a:rPr>
              <a:t>Как называются эти цветы? </a:t>
            </a:r>
            <a:r>
              <a:rPr lang="ru-RU" sz="2800">
                <a:solidFill>
                  <a:srgbClr val="0070C0"/>
                </a:solidFill>
                <a:latin typeface="Trebuchet MS" pitchFamily="34" charset="0"/>
              </a:rPr>
              <a:t>Подумай, сколько звуков </a:t>
            </a:r>
            <a:r>
              <a:rPr lang="ru-RU" sz="2800">
                <a:solidFill>
                  <a:srgbClr val="0070C0"/>
                </a:solidFill>
              </a:rPr>
              <a:t>и</a:t>
            </a:r>
            <a:r>
              <a:rPr lang="ru-RU" sz="280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ru-RU" sz="2800">
                <a:solidFill>
                  <a:srgbClr val="0070C0"/>
                </a:solidFill>
              </a:rPr>
              <a:t>с</a:t>
            </a:r>
            <a:r>
              <a:rPr lang="ru-RU" sz="2800">
                <a:solidFill>
                  <a:srgbClr val="0070C0"/>
                </a:solidFill>
                <a:latin typeface="Trebuchet MS" pitchFamily="34" charset="0"/>
              </a:rPr>
              <a:t>колько букв в </a:t>
            </a:r>
            <a:r>
              <a:rPr lang="ru-RU" sz="2800">
                <a:solidFill>
                  <a:srgbClr val="0070C0"/>
                </a:solidFill>
              </a:rPr>
              <a:t>каждом </a:t>
            </a:r>
            <a:r>
              <a:rPr lang="ru-RU" sz="2800">
                <a:solidFill>
                  <a:srgbClr val="0070C0"/>
                </a:solidFill>
                <a:latin typeface="Trebuchet MS" pitchFamily="34" charset="0"/>
              </a:rPr>
              <a:t>слове</a:t>
            </a:r>
            <a:r>
              <a:rPr lang="ru-RU" sz="2800">
                <a:solidFill>
                  <a:srgbClr val="0070C0"/>
                </a:solidFill>
              </a:rPr>
              <a:t>.</a:t>
            </a:r>
            <a:r>
              <a:rPr lang="ru-RU" sz="2800">
                <a:solidFill>
                  <a:srgbClr val="0070C0"/>
                </a:solidFill>
                <a:latin typeface="Trebuchet MS" pitchFamily="34" charset="0"/>
              </a:rPr>
              <a:t> Сосчитай и </a:t>
            </a:r>
            <a:r>
              <a:rPr lang="ru-RU" sz="2800">
                <a:solidFill>
                  <a:srgbClr val="0070C0"/>
                </a:solidFill>
              </a:rPr>
              <a:t>выбери из вариантов ответа правильный</a:t>
            </a:r>
            <a:r>
              <a:rPr lang="ru-RU" sz="2800">
                <a:solidFill>
                  <a:srgbClr val="0070C0"/>
                </a:solidFill>
                <a:latin typeface="Trebuchet MS" pitchFamily="34" charset="0"/>
              </a:rPr>
              <a:t>.</a:t>
            </a:r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r>
              <a:rPr lang="ru-RU"/>
              <a:t>   </a:t>
            </a:r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r>
              <a:rPr lang="ru-RU" sz="2400" b="1">
                <a:solidFill>
                  <a:srgbClr val="FF0000"/>
                </a:solidFill>
                <a:latin typeface="Trebuchet MS" pitchFamily="34" charset="0"/>
              </a:rPr>
              <a:t>     звуков-                   звуков -                   звуков -            </a:t>
            </a:r>
          </a:p>
          <a:p>
            <a:pPr algn="just"/>
            <a:r>
              <a:rPr lang="ru-RU" sz="2400" b="1">
                <a:solidFill>
                  <a:srgbClr val="7030A0"/>
                </a:solidFill>
                <a:latin typeface="Trebuchet MS" pitchFamily="34" charset="0"/>
              </a:rPr>
              <a:t>      </a:t>
            </a:r>
          </a:p>
          <a:p>
            <a:pPr algn="just"/>
            <a:r>
              <a:rPr lang="ru-RU" sz="2400" b="1">
                <a:solidFill>
                  <a:srgbClr val="7030A0"/>
                </a:solidFill>
                <a:latin typeface="Trebuchet MS" pitchFamily="34" charset="0"/>
              </a:rPr>
              <a:t>     букв -                     букв -                       букв - </a:t>
            </a:r>
          </a:p>
          <a:p>
            <a:endParaRPr lang="ru-RU">
              <a:latin typeface="Trebuchet MS" pitchFamily="34" charset="0"/>
            </a:endParaRPr>
          </a:p>
        </p:txBody>
      </p:sp>
      <p:pic>
        <p:nvPicPr>
          <p:cNvPr id="22530" name="Рисунок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9963" y="1947863"/>
            <a:ext cx="2262187" cy="254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2575" y="1987550"/>
            <a:ext cx="2054225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Овал 11"/>
          <p:cNvSpPr/>
          <p:nvPr/>
        </p:nvSpPr>
        <p:spPr>
          <a:xfrm>
            <a:off x="11423650" y="5122863"/>
            <a:ext cx="735013" cy="73342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8" name="Овал 17"/>
          <p:cNvSpPr/>
          <p:nvPr/>
        </p:nvSpPr>
        <p:spPr>
          <a:xfrm>
            <a:off x="10529888" y="1895475"/>
            <a:ext cx="735012" cy="71437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9" name="Овал 18"/>
          <p:cNvSpPr/>
          <p:nvPr/>
        </p:nvSpPr>
        <p:spPr>
          <a:xfrm>
            <a:off x="11029950" y="4492625"/>
            <a:ext cx="735013" cy="71437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20" name="Овал 19"/>
          <p:cNvSpPr/>
          <p:nvPr/>
        </p:nvSpPr>
        <p:spPr>
          <a:xfrm>
            <a:off x="9794875" y="3217863"/>
            <a:ext cx="735013" cy="715962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21" name="Овал 20"/>
          <p:cNvSpPr/>
          <p:nvPr/>
        </p:nvSpPr>
        <p:spPr>
          <a:xfrm>
            <a:off x="10612438" y="2887663"/>
            <a:ext cx="735012" cy="715962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22" name="Овал 21"/>
          <p:cNvSpPr/>
          <p:nvPr/>
        </p:nvSpPr>
        <p:spPr>
          <a:xfrm>
            <a:off x="9599613" y="2308225"/>
            <a:ext cx="735012" cy="71437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7</a:t>
            </a:r>
          </a:p>
        </p:txBody>
      </p:sp>
      <p:pic>
        <p:nvPicPr>
          <p:cNvPr id="22538" name="Рисунок 2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38988" y="2103438"/>
            <a:ext cx="18859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Овал 12"/>
          <p:cNvSpPr/>
          <p:nvPr/>
        </p:nvSpPr>
        <p:spPr>
          <a:xfrm>
            <a:off x="9390063" y="1368425"/>
            <a:ext cx="735012" cy="715963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5" name="Овал 14"/>
          <p:cNvSpPr/>
          <p:nvPr/>
        </p:nvSpPr>
        <p:spPr>
          <a:xfrm>
            <a:off x="10544175" y="3919538"/>
            <a:ext cx="735013" cy="715962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6" name="Овал 15"/>
          <p:cNvSpPr/>
          <p:nvPr/>
        </p:nvSpPr>
        <p:spPr>
          <a:xfrm>
            <a:off x="11347450" y="3579813"/>
            <a:ext cx="735013" cy="73342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3" name="Овал 22"/>
          <p:cNvSpPr/>
          <p:nvPr/>
        </p:nvSpPr>
        <p:spPr>
          <a:xfrm>
            <a:off x="11264900" y="1104900"/>
            <a:ext cx="735013" cy="73342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24" name="Овал 23"/>
          <p:cNvSpPr/>
          <p:nvPr/>
        </p:nvSpPr>
        <p:spPr>
          <a:xfrm>
            <a:off x="11264900" y="6035675"/>
            <a:ext cx="735013" cy="73342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25" name="Овал 24"/>
          <p:cNvSpPr/>
          <p:nvPr/>
        </p:nvSpPr>
        <p:spPr>
          <a:xfrm>
            <a:off x="10329863" y="1106488"/>
            <a:ext cx="735012" cy="73342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26" name="Овал 25"/>
          <p:cNvSpPr/>
          <p:nvPr/>
        </p:nvSpPr>
        <p:spPr>
          <a:xfrm>
            <a:off x="11315700" y="2455863"/>
            <a:ext cx="735013" cy="73342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27" name="Овал 26"/>
          <p:cNvSpPr/>
          <p:nvPr/>
        </p:nvSpPr>
        <p:spPr>
          <a:xfrm>
            <a:off x="9963150" y="212725"/>
            <a:ext cx="735013" cy="73342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28" name="Овал 27"/>
          <p:cNvSpPr/>
          <p:nvPr/>
        </p:nvSpPr>
        <p:spPr>
          <a:xfrm>
            <a:off x="10947400" y="169863"/>
            <a:ext cx="735013" cy="733425"/>
          </a:xfrm>
          <a:prstGeom prst="ellipse">
            <a:avLst/>
          </a:prstGeom>
          <a:solidFill>
            <a:srgbClr val="2806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85185E-6 L -8.33333E-7 0.00023 C -0.00286 0.00278 -0.00547 0.00625 -0.00846 0.00879 C -0.01042 0.01088 -0.01471 0.01342 -0.01471 0.01389 C -0.02383 0.02639 -0.01237 0.01088 -0.02109 0.02037 C -0.02226 0.02153 -0.02318 0.02361 -0.02422 0.02477 C -0.02435 0.02477 -0.03229 0.03032 -0.03385 0.03148 L -0.04023 0.03611 C -0.04128 0.03704 -0.04232 0.03727 -0.04336 0.03842 C -0.0444 0.04004 -0.04544 0.0419 -0.04661 0.04305 C -0.04779 0.04421 -0.04935 0.04421 -0.05078 0.04514 C -0.05182 0.04606 -0.05286 0.04699 -0.05391 0.04768 C -0.06263 0.05231 -0.05586 0.04722 -0.06341 0.05231 C -0.06458 0.05278 -0.06575 0.05324 -0.06654 0.0544 C -0.06771 0.05555 -0.06862 0.05764 -0.06979 0.05903 C -0.0707 0.06018 -0.072 0.06018 -0.07292 0.06111 C -0.07513 0.06389 -0.07695 0.06852 -0.07943 0.07014 L -0.08568 0.07477 C -0.08672 0.07569 -0.08776 0.07685 -0.08893 0.07708 C -0.09245 0.0787 -0.09596 0.07916 -0.09935 0.08171 L -0.10573 0.08634 L -0.10885 0.08842 C -0.11055 0.09375 -0.11107 0.09606 -0.11315 0.1 C -0.11419 0.10162 -0.11523 0.10301 -0.11641 0.10463 C -0.1168 0.10671 -0.11693 0.10926 -0.11732 0.11134 C -0.11875 0.11597 -0.12031 0.1169 -0.12266 0.11829 C -0.12448 0.11898 -0.1263 0.11921 -0.12799 0.12037 C -0.14075 0.12801 -0.12695 0.12315 -0.14388 0.12708 C -0.15013 0.13079 -0.14661 0.12847 -0.15443 0.13403 L -0.15755 0.13611 L -0.16068 0.13866 C -0.16328 0.13773 -0.16562 0.13727 -0.16823 0.13611 C -0.16914 0.13588 -0.17018 0.13403 -0.17135 0.13403 C -0.17318 0.13403 -0.17487 0.13565 -0.17669 0.13611 C -0.19101 0.14884 -0.17213 0.13102 -0.18724 0.15 C -0.19206 0.15579 -0.197 0.16065 -0.20195 0.16597 L -0.20833 0.17268 C -0.21393 0.1787 -0.21614 0.18148 -0.22213 0.18634 C -0.22422 0.18796 -0.22617 0.18981 -0.22851 0.19097 C -0.23151 0.19236 -0.23476 0.19236 -0.23802 0.19329 C -0.24075 0.19491 -0.24362 0.19722 -0.24648 0.19791 C -0.25963 0.19977 -0.26055 0.19954 -0.27187 0.20254 C -0.27747 0.2037 -0.28216 0.20509 -0.28763 0.20926 C -0.28867 0.20972 -0.28971 0.21088 -0.29075 0.21134 C -0.29323 0.2125 -0.2957 0.21296 -0.29831 0.21366 C -0.29935 0.21435 -0.30026 0.21551 -0.30143 0.21597 C -0.30351 0.2169 -0.3056 0.21736 -0.30781 0.21829 C -0.30924 0.21875 -0.31055 0.21991 -0.31198 0.22037 C -0.3181 0.2294 -0.31224 0.22176 -0.31836 0.22731 C -0.31979 0.2287 -0.32109 0.23055 -0.32266 0.23194 C -0.32513 0.23426 -0.32747 0.23495 -0.32995 0.23657 C -0.33763 0.2412 -0.32773 0.23657 -0.33841 0.2412 C -0.33945 0.24259 -0.34049 0.24444 -0.34167 0.2456 C -0.3457 0.24977 -0.35338 0.24954 -0.35638 0.25023 C -0.3832 0.27315 -0.35508 0.24954 -0.37331 0.26389 C -0.38047 0.26944 -0.37747 0.26875 -0.38594 0.27268 C -0.39687 0.27847 -0.39687 0.27731 -0.4082 0.27986 C -0.41276 0.28194 -0.41732 0.28472 -0.422 0.28657 C -0.42513 0.28773 -0.42838 0.2875 -0.43138 0.28889 C -0.43372 0.28958 -0.43568 0.29305 -0.43776 0.29352 C -0.44622 0.29514 -0.45482 0.29537 -0.46328 0.2956 L -0.55742 0.29791 C -0.55937 0.29861 -0.56159 0.2993 -0.56367 0.30023 C -0.56745 0.30185 -0.57018 0.30463 -0.57422 0.30463 C -0.60247 0.30625 -0.63073 0.30625 -0.65885 0.30717 C -0.65924 0.30926 -0.65911 0.31227 -0.65989 0.31389 C -0.66081 0.31551 -0.6625 0.31412 -0.66315 0.3162 C -0.66406 0.31944 -0.6638 0.32384 -0.66419 0.32754 C -0.66445 0.33518 -0.66823 0.35162 -0.66315 0.35694 C -0.6625 0.35787 -0.66159 0.35694 -0.66107 0.35694 " pathEditMode="relative" rAng="0" ptsTypes="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294" y="1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65 0.07245 L -0.04765 0.07245 C -0.05195 0.07338 -0.05625 0.07477 -0.06068 0.07593 C -0.06888 0.07778 -0.07721 0.07801 -0.08541 0.08148 C -0.09596 0.08611 -0.08346 0.08079 -0.10469 0.08912 C -0.10612 0.08958 -0.10755 0.09028 -0.10898 0.09097 C -0.14179 0.08912 -0.13841 0.08704 -0.1681 0.09283 C -0.16927 0.09306 -0.17018 0.09421 -0.17135 0.09468 C -0.17383 0.09583 -0.1763 0.09722 -0.1789 0.09838 C -0.18789 0.10903 -0.18398 0.10556 -0.20456 0.10972 C -0.21614 0.11227 -0.23372 0.1162 -0.24661 0.11736 C -0.25768 0.11829 -0.26875 0.11852 -0.27982 0.11921 C -0.28594 0.1206 -0.29206 0.12176 -0.29818 0.12292 C -0.3039 0.12384 -0.30963 0.12384 -0.31536 0.12477 C -0.36875 0.13426 -0.33372 0.13056 -0.36471 0.13426 C -0.40052 0.13889 -0.40026 0.13773 -0.4401 0.1456 C -0.44466 0.14653 -0.44935 0.14769 -0.45403 0.14931 C -0.45833 0.1507 -0.48177 0.15972 -0.48958 0.16435 C -0.51367 0.17847 -0.48828 0.16644 -0.50885 0.17546 C -0.53958 0.20255 -0.50351 0.16759 -0.51627 0.18681 C -0.5181 0.18958 -0.52057 0.19097 -0.52278 0.19259 C -0.52903 0.19769 -0.5431 0.20718 -0.54752 0.20949 C -0.55495 0.2132 -0.57213 0.21921 -0.58086 0.2206 C -0.58984 0.22245 -0.5987 0.22292 -0.60768 0.22454 C -0.64791 0.23195 -0.58971 0.22523 -0.64114 0.23009 C -0.64323 0.23079 -0.64544 0.23125 -0.64752 0.23218 C -0.64857 0.23241 -0.64961 0.23357 -0.65078 0.23403 C -0.65247 0.23472 -0.65443 0.23519 -0.65612 0.23588 C -0.65729 0.23866 -0.65911 0.24329 -0.65911 0.24699 C -0.65911 0.24908 -0.65872 0.25093 -0.65833 0.25278 C -0.6582 0.25741 -0.65846 0.27477 -0.65612 0.28287 C -0.6556 0.28495 -0.65469 0.28658 -0.65403 0.28866 C -0.65508 0.28935 -0.65677 0.28866 -0.65729 0.29051 C -0.65911 0.29722 -0.65521 0.2963 -0.65403 0.2963 " pathEditMode="relative" rAng="0" ptsTypes="AAAAAAAAAAAAAAAAAAAAAAAAAAAAAAAA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73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-0.00208 L -0.00078 -0.00208 C -0.00378 0.00093 -0.00677 0.00394 -0.00951 0.00741 C -0.0125 0.01111 -0.01524 0.01551 -0.01823 0.01898 C -0.02461 0.02639 -0.03138 0.03287 -0.03776 0.04028 C -0.04219 0.04537 -0.04623 0.05116 -0.05078 0.05579 C -0.05534 0.06019 -0.06029 0.0632 -0.06498 0.06736 C -0.09805 0.09676 -0.05547 0.06042 -0.08894 0.0926 C -0.10899 0.11181 -0.10091 0.09699 -0.12474 0.12547 C -0.128 0.12917 -0.13138 0.13264 -0.13451 0.13704 C -0.13763 0.14121 -0.14024 0.14607 -0.14323 0.15047 C -0.14649 0.1551 -0.14987 0.15926 -0.153 0.16389 C -0.1556 0.16783 -0.15808 0.17176 -0.16068 0.1757 C -0.1694 0.18843 -0.16029 0.17315 -0.17045 0.19098 L -0.1737 0.19676 C -0.17435 0.19954 -0.17526 0.20186 -0.17578 0.20463 C -0.17631 0.20648 -0.17591 0.20949 -0.17696 0.21042 C -0.17956 0.2125 -0.18269 0.21158 -0.18568 0.21227 C -0.18959 0.21343 -0.19362 0.21436 -0.19753 0.21621 C -0.20196 0.21829 -0.20612 0.22199 -0.21068 0.22385 C -0.21641 0.22639 -0.22227 0.22709 -0.228 0.22963 C -0.24115 0.23611 -0.25391 0.24514 -0.26719 0.25093 C -0.30287 0.2669 -0.26615 0.24977 -0.30196 0.26829 C -0.31394 0.27454 -0.32071 0.27639 -0.33243 0.2838 C -0.33789 0.28727 -0.34323 0.29121 -0.3487 0.29537 C -0.37123 0.3125 -0.35534 0.30093 -0.37904 0.32639 C -0.38086 0.32824 -0.38282 0.32986 -0.38451 0.33218 C -0.39102 0.34074 -0.38451 0.33588 -0.39102 0.33982 C -0.39245 0.3419 -0.39414 0.34329 -0.39545 0.34561 C -0.39636 0.34723 -0.39701 0.34931 -0.39753 0.35139 C -0.39857 0.3551 -0.39909 0.35903 -0.39974 0.36297 C -0.40052 0.36806 -0.40078 0.37361 -0.40196 0.37848 C -0.40339 0.38426 -0.41355 0.40996 -0.41498 0.4132 C -0.42618 0.43982 -0.44141 0.4676 -0.453 0.49051 C -0.45886 0.50209 -0.46511 0.5132 -0.47045 0.52547 C -0.47552 0.53704 -0.48047 0.54861 -0.48568 0.56019 C -0.50013 0.59283 -0.48308 0.55324 -0.49545 0.58148 C -0.49649 0.58403 -0.49766 0.58658 -0.4987 0.58912 C -0.51003 0.61945 -0.49297 0.57269 -0.50196 0.6007 C -0.50287 0.60348 -0.50404 0.60602 -0.50521 0.60857 C -0.50769 0.63033 -0.51094 0.62616 -0.503 0.62986 C -0.50078 0.62917 -0.49857 0.62871 -0.49649 0.62778 C -0.49427 0.62686 -0.48998 0.62385 -0.48998 0.62385 C -0.48894 0.62454 -0.48789 0.62593 -0.48672 0.62593 C -0.48151 0.62593 -0.47748 0.62292 -0.4737 0.61621 C -0.47292 0.61482 -0.47071 0.61366 -0.47149 0.61227 C -0.47227 0.61088 -0.47357 0.61389 -0.47474 0.61436 C -0.47578 0.61459 -0.47696 0.61436 -0.478 0.61436 " pathEditMode="relative" ptsTypes="AA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0.00023 L 2.08333E-6 -0.00023 L -0.02943 0.00162 C -0.03972 0.00254 -0.04597 0.00278 -0.05547 0.01134 L -0.06419 0.01898 C -0.06563 0.02037 -0.06719 0.02129 -0.06849 0.02291 C -0.07357 0.02801 -0.07865 0.03333 -0.08373 0.03819 C -0.08659 0.04097 -0.08998 0.04213 -0.09245 0.04606 C -0.10196 0.06111 -0.1013 0.06088 -0.11094 0.07315 C -0.11302 0.07569 -0.11524 0.07847 -0.11745 0.08078 C -0.11992 0.08356 -0.12266 0.08565 -0.12513 0.08842 C -0.1263 0.09004 -0.12696 0.09305 -0.12839 0.09444 C -0.12969 0.0956 -0.13125 0.0956 -0.13268 0.09629 C -0.13633 0.09815 -0.14102 0.10115 -0.14466 0.10393 C -0.14779 0.10648 -0.15339 0.1118 -0.15547 0.11551 C -0.15847 0.12083 -0.15677 0.11898 -0.16094 0.12129 C -0.16198 0.12268 -0.16328 0.12361 -0.16419 0.12523 C -0.17136 0.13796 -0.16367 0.12824 -0.17071 0.13889 C -0.17175 0.14028 -0.17292 0.1412 -0.17396 0.14259 C -0.17696 0.14722 -0.17813 0.15046 -0.18047 0.15625 C -0.18294 0.16921 -0.17969 0.15347 -0.1849 0.17153 C -0.18568 0.17477 -0.18607 0.17824 -0.18698 0.18125 C -0.18828 0.18472 -0.19011 0.1875 -0.19141 0.19097 C -0.19271 0.19467 -0.19349 0.19884 -0.19466 0.20254 C -0.19531 0.20463 -0.1961 0.20648 -0.19688 0.20833 C -0.19714 0.21018 -0.19727 0.2125 -0.19792 0.21412 C -0.20391 0.22824 -0.2224 0.24653 -0.22617 0.25092 C -0.24714 0.27569 -0.23386 0.26111 -0.26315 0.28958 L -0.27292 0.29907 C -0.27539 0.30162 -0.27787 0.30463 -0.28047 0.30694 C -0.28412 0.31018 -0.28802 0.3125 -0.29141 0.31666 C -0.2944 0.32014 -0.29779 0.32315 -0.30013 0.32824 C -0.30091 0.32986 -0.30156 0.33194 -0.30222 0.33403 C -0.3043 0.34467 -0.303 0.33773 -0.30547 0.35509 C -0.30625 0.36041 -0.30599 0.3662 -0.30768 0.3706 L -0.3099 0.37639 C -0.31068 0.38055 -0.31172 0.38565 -0.31198 0.39004 C -0.3125 0.39629 -0.31263 0.40301 -0.31315 0.40926 C -0.31315 0.41018 -0.31472 0.42129 -0.31524 0.42291 C -0.31615 0.425 -0.31758 0.42662 -0.31849 0.4287 C -0.32084 0.43356 -0.32513 0.44398 -0.32513 0.44398 C -0.32722 0.45532 -0.32448 0.4449 -0.32943 0.4537 C -0.33034 0.45532 -0.33086 0.45764 -0.33164 0.45949 C -0.33815 0.47569 -0.33594 0.47106 -0.34141 0.48078 C -0.34206 0.48333 -0.34271 0.48611 -0.34349 0.48842 C -0.34688 0.49861 -0.34831 0.50092 -0.35222 0.50972 C -0.35261 0.51227 -0.35274 0.51504 -0.35339 0.51759 C -0.35391 0.51967 -0.35573 0.52106 -0.35547 0.52338 C -0.35521 0.52569 -0.35339 0.52592 -0.35222 0.52708 C -0.35156 0.52916 -0.35104 0.53148 -0.35013 0.53287 C -0.34922 0.53426 -0.34779 0.53379 -0.34688 0.53495 C -0.34597 0.53588 -0.34531 0.5375 -0.34466 0.53865 C -0.34284 0.53819 -0.34102 0.53773 -0.33919 0.5368 C -0.33399 0.53449 -0.33789 0.53495 -0.33373 0.53495 " pathEditMode="relative" ptsTypes="AAAAAAAAAAAAAAAAAAAAAAAAAAAAAAAAAAAAAAAAAAAAAAAAAAAAAA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86 L 0.00052 0.00186 C -0.00351 0.00232 -0.00755 0.00278 -0.01146 0.00371 C -0.01367 0.00417 -0.01588 0.0051 -0.01797 0.00556 C -0.02096 0.00625 -0.02382 0.00695 -0.02669 0.00764 C -0.03007 0.00834 -0.03906 0.00973 -0.04297 0.01135 C -0.04531 0.0125 -0.04739 0.01412 -0.04961 0.01528 C -0.05104 0.01598 -0.05247 0.01667 -0.0539 0.01713 C -0.05573 0.01783 -0.05755 0.01829 -0.05937 0.01922 C -0.06119 0.02014 -0.06302 0.02153 -0.06471 0.02292 C -0.06666 0.02477 -0.06836 0.02709 -0.07018 0.02871 C -0.07161 0.0301 -0.07317 0.03125 -0.07461 0.03264 C -0.07565 0.0338 -0.07669 0.03542 -0.07786 0.03658 C -0.07877 0.0375 -0.08007 0.0375 -0.08112 0.03843 C -0.08294 0.04028 -0.08789 0.04561 -0.08971 0.05 C -0.09323 0.05834 -0.0944 0.06297 -0.09739 0.0713 C -0.10039 0.0801 -0.09935 0.07547 -0.10286 0.08681 C -0.10494 0.09352 -0.10924 0.10996 -0.11041 0.11574 C -0.11132 0.12014 -0.11185 0.12477 -0.11263 0.1294 C -0.11289 0.13125 -0.11328 0.13334 -0.11367 0.13519 C -0.11432 0.13774 -0.11523 0.14028 -0.11588 0.14283 C -0.11666 0.14607 -0.11731 0.14931 -0.11797 0.15255 C -0.11836 0.15579 -0.11862 0.15903 -0.11914 0.16227 C -0.12448 0.19723 -0.11797 0.14792 -0.12343 0.18727 C -0.12461 0.19561 -0.12617 0.21528 -0.12669 0.22014 C -0.12786 0.22871 -0.12903 0.23218 -0.13112 0.23959 C -0.13138 0.24283 -0.13177 0.24607 -0.13216 0.24931 C -0.13242 0.25116 -0.13294 0.25301 -0.1332 0.2551 C -0.13372 0.25764 -0.13398 0.26019 -0.13437 0.26274 C -0.13606 0.27686 -0.13463 0.26783 -0.13646 0.27824 C -0.13685 0.28218 -0.13619 0.28681 -0.13763 0.28982 C -0.1401 0.29514 -0.14466 0.29653 -0.14739 0.30139 C -0.15403 0.3132 -0.15273 0.31366 -0.15937 0.31875 C -0.16041 0.31968 -0.16146 0.32014 -0.16263 0.32084 C -0.16367 0.32199 -0.1651 0.32269 -0.16588 0.32454 C -0.16653 0.32616 -0.1664 0.32871 -0.16692 0.33033 C -0.16744 0.33195 -0.16849 0.33287 -0.16914 0.33426 C -0.1707 0.33797 -0.172 0.3419 -0.17343 0.34584 C -0.17422 0.34792 -0.17435 0.35093 -0.17565 0.35162 L -0.1789 0.35371 C -0.18724 0.35232 -0.19244 0.35 -0.20065 0.35371 C -0.20195 0.35417 -0.20286 0.35625 -0.2039 0.35741 C -0.20534 0.36135 -0.20638 0.36574 -0.2082 0.36899 C -0.20898 0.37037 -0.2095 0.37223 -0.21041 0.37292 C -0.2125 0.37477 -0.21484 0.37547 -0.21692 0.37686 L -0.22018 0.37871 C -0.22135 0.3801 -0.22226 0.38172 -0.22343 0.38264 C -0.22552 0.38426 -0.22994 0.38658 -0.22994 0.38658 C -0.23073 0.38774 -0.23151 0.38889 -0.23216 0.39028 C -0.23411 0.39468 -0.23646 0.40232 -0.23646 0.40764 L -0.23646 0.41366 " pathEditMode="relative" ptsTypes="AAAAAAAAAAAAAAAAAAAAAAAAAAAAAAAAAAAAAAAAAAAAAAAAAAA">
                                      <p:cBhvr>
                                        <p:cTn id="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3 0.00255 L 0.00273 0.00255 C -0.00026 0.00625 -0.003 0.01065 -0.00599 0.01412 C -0.00704 0.01505 -0.00834 0.01505 -0.00925 0.01597 C -0.01081 0.01759 -0.01224 0.01991 -0.01368 0.02176 C -0.02474 0.05139 -0.00886 0.01065 -0.03425 0.06227 C -0.03685 0.06736 -0.03933 0.07269 -0.04193 0.07778 C -0.04441 0.08241 -0.04727 0.08634 -0.04948 0.0912 C -0.05482 0.10255 -0.06016 0.11389 -0.06472 0.12616 C -0.06693 0.13195 -0.06914 0.1375 -0.07123 0.14352 C -0.08021 0.16852 -0.07917 0.17037 -0.09193 0.19954 C -0.09831 0.21412 -0.10066 0.21852 -0.10599 0.23426 C -0.10977 0.24514 -0.11823 0.27477 -0.12019 0.28264 C -0.12123 0.28704 -0.12227 0.29167 -0.12344 0.29607 C -0.12553 0.30347 -0.12722 0.30695 -0.12995 0.31343 C -0.13034 0.31597 -0.13034 0.31875 -0.13112 0.3213 C -0.13151 0.32292 -0.13256 0.32361 -0.13321 0.325 C -0.13412 0.32685 -0.13464 0.32894 -0.13542 0.33079 C -0.13581 0.33287 -0.1362 0.33472 -0.13646 0.33657 C -0.13711 0.3419 -0.13724 0.34884 -0.13868 0.35394 C -0.1392 0.35602 -0.14024 0.35787 -0.14089 0.35995 C -0.14245 0.36482 -0.14336 0.3706 -0.14519 0.37523 C -0.14597 0.37732 -0.14675 0.37917 -0.1474 0.38102 C -0.14818 0.38357 -0.14857 0.38657 -0.14948 0.38889 C -0.15039 0.39097 -0.1517 0.39259 -0.15287 0.39468 C -0.15313 0.39653 -0.15365 0.39838 -0.15391 0.40046 C -0.15469 0.40556 -0.15534 0.41065 -0.15612 0.41597 L -0.15717 0.42361 L -0.15938 0.43912 C -0.15964 0.44352 -0.1599 0.44815 -0.16042 0.45255 C -0.16094 0.45648 -0.16185 0.46042 -0.16263 0.46412 C -0.16289 0.4662 -0.16316 0.46806 -0.16368 0.46991 C -0.16641 0.47986 -0.16498 0.47523 -0.16797 0.48357 L -0.17019 0.49514 L -0.17123 0.50093 C -0.17084 0.5213 -0.17045 0.54884 -0.16914 0.57037 C -0.16888 0.57431 -0.16836 0.57824 -0.16797 0.58195 C -0.16563 0.63657 -0.16823 0.58542 -0.16589 0.6206 C -0.16537 0.62708 -0.16524 0.63357 -0.16472 0.64005 C -0.16446 0.64375 -0.16329 0.65324 -0.16263 0.65741 C -0.16172 0.66273 -0.16042 0.66782 -0.15938 0.67292 C -0.15899 0.67801 -0.15821 0.6831 -0.15821 0.6882 C -0.15821 0.69282 -0.15977 0.69861 -0.16146 0.70185 C -0.16237 0.70347 -0.16368 0.7044 -0.16472 0.70556 C -0.1655 0.70764 -0.16641 0.70926 -0.16693 0.71157 C -0.16784 0.71528 -0.16914 0.72315 -0.16914 0.72315 C -0.16875 0.72894 -0.16888 0.73472 -0.16797 0.74051 C -0.16771 0.74213 -0.16654 0.74282 -0.16589 0.74421 C -0.16446 0.74745 -0.16355 0.75185 -0.16146 0.75394 C -0.16055 0.75509 -0.15938 0.75532 -0.15821 0.75579 C -0.15756 0.75718 -0.15704 0.75903 -0.15612 0.75972 C -0.15404 0.76157 -0.1517 0.76227 -0.14948 0.76366 C -0.14388 0.7669 -0.1474 0.76528 -0.13868 0.76759 C -0.125 0.76482 -0.12787 0.76435 -0.11042 0.76759 C -0.10925 0.76759 -0.10821 0.76875 -0.10717 0.76945 C -0.1017 0.77917 -0.10873 0.76759 -0.1017 0.77523 C -0.1 0.77708 -0.09831 0.78218 -0.0974 0.78495 C -0.09519 0.79607 -0.09401 0.7963 -0.09623 0.8081 C -0.09675 0.81019 -0.0974 0.8125 -0.09844 0.81389 C -0.09935 0.81505 -0.10066 0.81505 -0.1017 0.81574 C -0.10274 0.81782 -0.10365 0.82037 -0.10495 0.82153 C -0.10495 0.82153 -0.11316 0.82639 -0.11472 0.82732 L -0.11797 0.8294 L -0.12123 0.83125 C -0.12566 0.83912 -0.12084 0.83171 -0.12774 0.83704 C -0.12904 0.83796 -0.12995 0.83958 -0.13112 0.84097 C -0.13138 0.84282 -0.13321 0.84583 -0.13217 0.84676 C -0.13008 0.84815 -0.12787 0.84537 -0.12566 0.84468 C -0.12487 0.84468 -0.12422 0.84468 -0.12344 0.84468 " pathEditMode="relative" ptsTypes="AAAAAAAAAAAAAAAAAAAAAAAAAAAAAAAAAAAAAAAAAAAAAAAAAAAAAAAAAAAAAAAAAAAAA">
                                      <p:cBhvr>
                                        <p:cTn id="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5" grpId="0" animBg="1"/>
      <p:bldP spid="23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131763" y="357188"/>
            <a:ext cx="97012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932313"/>
                </a:solidFill>
                <a:latin typeface="Trebuchet MS" pitchFamily="34" charset="0"/>
              </a:rPr>
              <a:t>Прочитай слова. Найди и оставь</a:t>
            </a:r>
            <a:r>
              <a:rPr lang="ru-RU" sz="2400" b="1">
                <a:solidFill>
                  <a:srgbClr val="932313"/>
                </a:solidFill>
              </a:rPr>
              <a:t> около Незнайки</a:t>
            </a:r>
            <a:r>
              <a:rPr lang="ru-RU" sz="2400" b="1">
                <a:solidFill>
                  <a:srgbClr val="932313"/>
                </a:solidFill>
                <a:latin typeface="Trebuchet MS" pitchFamily="34" charset="0"/>
              </a:rPr>
              <a:t> только те, в которых звуков больше</a:t>
            </a:r>
            <a:r>
              <a:rPr lang="ru-RU" sz="2400" b="1">
                <a:solidFill>
                  <a:srgbClr val="932313"/>
                </a:solidFill>
              </a:rPr>
              <a:t>,</a:t>
            </a:r>
            <a:r>
              <a:rPr lang="ru-RU" sz="2400" b="1">
                <a:solidFill>
                  <a:srgbClr val="932313"/>
                </a:solidFill>
                <a:latin typeface="Trebuchet MS" pitchFamily="34" charset="0"/>
              </a:rPr>
              <a:t> чем букв. А остальным облакам помоги «улететь» с помощью компьютерной мыши.</a:t>
            </a:r>
            <a:endParaRPr lang="ru-RU" sz="2800" b="1">
              <a:solidFill>
                <a:srgbClr val="932313"/>
              </a:solidFill>
              <a:latin typeface="Trebuchet MS" pitchFamily="34" charset="0"/>
            </a:endParaRPr>
          </a:p>
        </p:txBody>
      </p:sp>
      <p:pic>
        <p:nvPicPr>
          <p:cNvPr id="23554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" y="3051175"/>
            <a:ext cx="3260725" cy="380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узырек для мыслей: облако 5"/>
          <p:cNvSpPr/>
          <p:nvPr/>
        </p:nvSpPr>
        <p:spPr>
          <a:xfrm>
            <a:off x="4300538" y="3241675"/>
            <a:ext cx="2239962" cy="1471613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</a:rPr>
              <a:t>ёж</a:t>
            </a:r>
          </a:p>
        </p:txBody>
      </p:sp>
      <p:sp>
        <p:nvSpPr>
          <p:cNvPr id="7" name="Пузырек для мыслей: облако 6"/>
          <p:cNvSpPr/>
          <p:nvPr/>
        </p:nvSpPr>
        <p:spPr>
          <a:xfrm>
            <a:off x="6832600" y="3484563"/>
            <a:ext cx="2239963" cy="1470025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лето</a:t>
            </a:r>
          </a:p>
        </p:txBody>
      </p:sp>
      <p:sp>
        <p:nvSpPr>
          <p:cNvPr id="10" name="Пузырек для мыслей: облако 9"/>
          <p:cNvSpPr/>
          <p:nvPr/>
        </p:nvSpPr>
        <p:spPr>
          <a:xfrm>
            <a:off x="4976813" y="4929188"/>
            <a:ext cx="2238375" cy="1471612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</a:rPr>
              <a:t>сорока</a:t>
            </a:r>
          </a:p>
        </p:txBody>
      </p:sp>
      <p:sp>
        <p:nvSpPr>
          <p:cNvPr id="11" name="Пузырек для мыслей: облако 10"/>
          <p:cNvSpPr/>
          <p:nvPr/>
        </p:nvSpPr>
        <p:spPr>
          <a:xfrm>
            <a:off x="7340600" y="1543050"/>
            <a:ext cx="2239963" cy="1471613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</a:rPr>
              <a:t>трава</a:t>
            </a:r>
          </a:p>
        </p:txBody>
      </p:sp>
      <p:sp>
        <p:nvSpPr>
          <p:cNvPr id="12" name="Пузырек для мыслей: облако 11"/>
          <p:cNvSpPr/>
          <p:nvPr/>
        </p:nvSpPr>
        <p:spPr>
          <a:xfrm>
            <a:off x="4803775" y="1582738"/>
            <a:ext cx="2238375" cy="1470025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поле</a:t>
            </a:r>
          </a:p>
        </p:txBody>
      </p:sp>
      <p:sp>
        <p:nvSpPr>
          <p:cNvPr id="13" name="Пузырек для мыслей: облако 12"/>
          <p:cNvSpPr/>
          <p:nvPr/>
        </p:nvSpPr>
        <p:spPr>
          <a:xfrm>
            <a:off x="2266950" y="1533525"/>
            <a:ext cx="2238375" cy="1471613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</a:rPr>
              <a:t>яблоко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9138" y="2941638"/>
            <a:ext cx="3084512" cy="369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узырек для мыслей: облако 5"/>
          <p:cNvSpPr/>
          <p:nvPr/>
        </p:nvSpPr>
        <p:spPr>
          <a:xfrm>
            <a:off x="4713288" y="2692400"/>
            <a:ext cx="2239962" cy="1471613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</a:rPr>
              <a:t>ёж</a:t>
            </a:r>
          </a:p>
        </p:txBody>
      </p:sp>
      <p:sp>
        <p:nvSpPr>
          <p:cNvPr id="7" name="Пузырек для мыслей: облако 6"/>
          <p:cNvSpPr/>
          <p:nvPr/>
        </p:nvSpPr>
        <p:spPr>
          <a:xfrm>
            <a:off x="7593013" y="3749675"/>
            <a:ext cx="2239962" cy="1470025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лето</a:t>
            </a:r>
          </a:p>
        </p:txBody>
      </p:sp>
      <p:sp>
        <p:nvSpPr>
          <p:cNvPr id="10" name="Пузырек для мыслей: облако 9"/>
          <p:cNvSpPr/>
          <p:nvPr/>
        </p:nvSpPr>
        <p:spPr>
          <a:xfrm>
            <a:off x="4894263" y="5167313"/>
            <a:ext cx="2239962" cy="1471612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</a:rPr>
              <a:t>сорока</a:t>
            </a:r>
          </a:p>
        </p:txBody>
      </p:sp>
      <p:sp>
        <p:nvSpPr>
          <p:cNvPr id="11" name="Пузырек для мыслей: облако 10"/>
          <p:cNvSpPr/>
          <p:nvPr/>
        </p:nvSpPr>
        <p:spPr>
          <a:xfrm>
            <a:off x="7513638" y="1579563"/>
            <a:ext cx="2239962" cy="1471612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</a:rPr>
              <a:t>трава</a:t>
            </a:r>
          </a:p>
        </p:txBody>
      </p:sp>
      <p:sp>
        <p:nvSpPr>
          <p:cNvPr id="12" name="Пузырек для мыслей: облако 11"/>
          <p:cNvSpPr/>
          <p:nvPr/>
        </p:nvSpPr>
        <p:spPr>
          <a:xfrm>
            <a:off x="4714875" y="441325"/>
            <a:ext cx="2238375" cy="1470025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поле</a:t>
            </a:r>
          </a:p>
        </p:txBody>
      </p:sp>
      <p:sp>
        <p:nvSpPr>
          <p:cNvPr id="13" name="Пузырек для мыслей: облако 12"/>
          <p:cNvSpPr/>
          <p:nvPr/>
        </p:nvSpPr>
        <p:spPr>
          <a:xfrm>
            <a:off x="1836738" y="881063"/>
            <a:ext cx="2238375" cy="1471612"/>
          </a:xfrm>
          <a:prstGeom prst="cloudCallout">
            <a:avLst/>
          </a:prstGeom>
          <a:solidFill>
            <a:srgbClr val="2EE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</a:rPr>
              <a:t>яблоко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1246188" y="779463"/>
            <a:ext cx="8043862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2806BA"/>
                </a:solidFill>
              </a:rPr>
              <a:t>Найди</a:t>
            </a:r>
            <a:r>
              <a:rPr lang="ru-RU" sz="3200">
                <a:solidFill>
                  <a:srgbClr val="2806BA"/>
                </a:solidFill>
                <a:latin typeface="Trebuchet MS" pitchFamily="34" charset="0"/>
              </a:rPr>
              <a:t> слов</a:t>
            </a:r>
            <a:r>
              <a:rPr lang="ru-RU" sz="3200">
                <a:solidFill>
                  <a:srgbClr val="2806BA"/>
                </a:solidFill>
              </a:rPr>
              <a:t>а</a:t>
            </a:r>
            <a:r>
              <a:rPr lang="ru-RU" sz="3200">
                <a:solidFill>
                  <a:srgbClr val="2806BA"/>
                </a:solidFill>
                <a:latin typeface="Trebuchet MS" pitchFamily="34" charset="0"/>
              </a:rPr>
              <a:t>, в котор</a:t>
            </a:r>
            <a:r>
              <a:rPr lang="ru-RU" sz="3200">
                <a:solidFill>
                  <a:srgbClr val="2806BA"/>
                </a:solidFill>
              </a:rPr>
              <a:t>ых</a:t>
            </a:r>
            <a:r>
              <a:rPr lang="ru-RU" sz="3200">
                <a:solidFill>
                  <a:srgbClr val="2806BA"/>
                </a:solidFill>
                <a:latin typeface="Trebuchet MS" pitchFamily="34" charset="0"/>
              </a:rPr>
              <a:t> неверно определено количество звуков:</a:t>
            </a:r>
          </a:p>
          <a:p>
            <a:endParaRPr lang="ru-RU" sz="6000">
              <a:solidFill>
                <a:srgbClr val="2806BA"/>
              </a:solidFill>
              <a:latin typeface="Trebuchet MS" pitchFamily="34" charset="0"/>
            </a:endParaRPr>
          </a:p>
          <a:p>
            <a:r>
              <a:rPr lang="ru-RU" sz="6000">
                <a:solidFill>
                  <a:srgbClr val="D60093"/>
                </a:solidFill>
              </a:rPr>
              <a:t>п</a:t>
            </a:r>
            <a:r>
              <a:rPr lang="ru-RU" sz="6000">
                <a:solidFill>
                  <a:srgbClr val="D60093"/>
                </a:solidFill>
                <a:latin typeface="Trebuchet MS" pitchFamily="34" charset="0"/>
              </a:rPr>
              <a:t>еть – 4 звука</a:t>
            </a:r>
          </a:p>
          <a:p>
            <a:r>
              <a:rPr lang="ru-RU" sz="6000">
                <a:solidFill>
                  <a:srgbClr val="D60093"/>
                </a:solidFill>
              </a:rPr>
              <a:t>ю</a:t>
            </a:r>
            <a:r>
              <a:rPr lang="ru-RU" sz="6000">
                <a:solidFill>
                  <a:srgbClr val="D60093"/>
                </a:solidFill>
                <a:latin typeface="Trebuchet MS" pitchFamily="34" charset="0"/>
              </a:rPr>
              <a:t>ла  – 4 звука</a:t>
            </a:r>
          </a:p>
          <a:p>
            <a:r>
              <a:rPr lang="ru-RU" sz="6000">
                <a:solidFill>
                  <a:srgbClr val="D60093"/>
                </a:solidFill>
              </a:rPr>
              <a:t>у</a:t>
            </a:r>
            <a:r>
              <a:rPr lang="ru-RU" sz="6000">
                <a:solidFill>
                  <a:srgbClr val="D60093"/>
                </a:solidFill>
                <a:latin typeface="Trebuchet MS" pitchFamily="34" charset="0"/>
              </a:rPr>
              <a:t>лей – 4 звука</a:t>
            </a:r>
          </a:p>
          <a:p>
            <a:r>
              <a:rPr lang="ru-RU" sz="6000">
                <a:solidFill>
                  <a:srgbClr val="D60093"/>
                </a:solidFill>
              </a:rPr>
              <a:t>ё</a:t>
            </a:r>
            <a:r>
              <a:rPr lang="ru-RU" sz="6000">
                <a:solidFill>
                  <a:srgbClr val="D60093"/>
                </a:solidFill>
                <a:latin typeface="Trebuchet MS" pitchFamily="34" charset="0"/>
              </a:rPr>
              <a:t>лка – 4 звука</a:t>
            </a:r>
          </a:p>
          <a:p>
            <a:r>
              <a:rPr lang="ru-RU" sz="6000">
                <a:solidFill>
                  <a:srgbClr val="499200"/>
                </a:solidFill>
                <a:latin typeface="Trebuchet MS" pitchFamily="34" charset="0"/>
              </a:rPr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17263" y="3592513"/>
            <a:ext cx="46513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9600" b="1" dirty="0">
                <a:solidFill>
                  <a:srgbClr val="92D050"/>
                </a:solidFill>
                <a:latin typeface="+mn-lt"/>
              </a:rPr>
              <a:t>3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186738" y="1698625"/>
            <a:ext cx="681037" cy="900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480800" y="1858963"/>
            <a:ext cx="465138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9600" b="1" dirty="0">
                <a:solidFill>
                  <a:srgbClr val="90C026"/>
                </a:solidFill>
                <a:latin typeface="+mn-lt"/>
              </a:rPr>
              <a:t>5</a:t>
            </a:r>
          </a:p>
        </p:txBody>
      </p:sp>
      <p:pic>
        <p:nvPicPr>
          <p:cNvPr id="25605" name="Рисунок 9"/>
          <p:cNvPicPr>
            <a:picLocks noChangeAspect="1"/>
          </p:cNvPicPr>
          <p:nvPr/>
        </p:nvPicPr>
        <p:blipFill>
          <a:blip r:embed="rId2"/>
          <a:srcRect l="21848"/>
          <a:stretch>
            <a:fillRect/>
          </a:stretch>
        </p:blipFill>
        <p:spPr bwMode="auto">
          <a:xfrm>
            <a:off x="6467475" y="1787525"/>
            <a:ext cx="320675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674225" y="5949950"/>
            <a:ext cx="254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solidFill>
                  <a:srgbClr val="90C026"/>
                </a:solidFill>
                <a:latin typeface="Trebuchet MS" pitchFamily="34" charset="0"/>
              </a:rPr>
              <a:t>звуков</a:t>
            </a:r>
            <a:endParaRPr lang="ru-RU" sz="6000">
              <a:solidFill>
                <a:srgbClr val="90C0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0.00023 L 6.25E-7 0.00024 L -0.01133 -0.00902 C -0.01289 -0.01041 -0.01445 -0.0118 -0.01615 -0.01273 C -0.01823 -0.01365 -0.02031 -0.01412 -0.0224 -0.01458 C -0.02344 -0.01574 -0.02474 -0.01736 -0.02591 -0.01805 C -0.04727 -0.02963 -0.01641 -0.00879 -0.03828 -0.02338 C -0.04089 -0.02523 -0.04323 -0.02731 -0.0457 -0.02893 C -0.04831 -0.03055 -0.05143 -0.03101 -0.0543 -0.0324 C -0.07383 -0.04259 -0.0513 -0.03356 -0.07266 -0.04143 C -0.07865 -0.0456 -0.08516 -0.05069 -0.09115 -0.05393 C -0.09635 -0.05671 -0.10065 -0.05763 -0.10599 -0.05925 C -0.11471 -0.06574 -0.1069 -0.06064 -0.11576 -0.06458 C -0.1207 -0.06666 -0.12552 -0.07037 -0.1306 -0.07175 C -0.13307 -0.07222 -0.13555 -0.07268 -0.13776 -0.07338 C -0.14037 -0.07453 -0.14518 -0.07708 -0.14518 -0.07708 C -0.178 -0.07476 -0.18971 -0.07245 -0.22878 -0.08078 C -0.25508 -0.08611 -0.26159 -0.09444 -0.28294 -0.10578 C -0.3625 -0.14745 -0.29427 -0.11296 -0.33958 -0.13078 C -0.3444 -0.13263 -0.34948 -0.13495 -0.3543 -0.13796 C -0.36406 -0.14351 -0.37357 -0.15162 -0.38385 -0.15578 C -0.41628 -0.16875 -0.40156 -0.1655 -0.428 -0.16828 C -0.43255 -0.16782 -0.43698 -0.16736 -0.44154 -0.16643 C -0.44284 -0.1662 -0.44401 -0.16458 -0.44518 -0.16458 C -0.44896 -0.16458 -0.45273 -0.1655 -0.45625 -0.16643 C -0.46068 -0.16736 -0.47604 -0.17175 -0.48086 -0.17361 C -0.48581 -0.17569 -0.49063 -0.17847 -0.4957 -0.18078 C -0.51537 -0.18935 -0.50352 -0.18263 -0.52383 -0.19328 C -0.53242 -0.19791 -0.54557 -0.20625 -0.55352 -0.21111 C -0.55547 -0.21226 -0.55781 -0.21296 -0.55951 -0.21458 C -0.56836 -0.22291 -0.55755 -0.2125 -0.56823 -0.22361 C -0.56927 -0.22476 -0.57044 -0.22615 -0.57188 -0.22731 C -0.57305 -0.228 -0.57422 -0.22824 -0.57552 -0.2287 C -0.57969 -0.22824 -0.58372 -0.22777 -0.58789 -0.22731 C -0.59531 -0.22638 -0.60273 -0.22754 -0.61003 -0.22546 C -0.61146 -0.225 -0.61133 -0.22152 -0.6125 -0.22013 C -0.61458 -0.21713 -0.61732 -0.21527 -0.61979 -0.21296 C -0.62109 -0.21157 -0.62214 -0.20995 -0.62357 -0.20925 C -0.62865 -0.20694 -0.62604 -0.20856 -0.63099 -0.20393 C -0.63255 -0.20023 -0.63555 -0.19768 -0.63581 -0.19328 L -0.63685 -0.17708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849" y="-1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12 0.70208 L -0.00912 0.70254 L -0.02071 0.69097 C -0.02227 0.68935 -0.02383 0.6875 -0.02552 0.68657 C -0.02761 0.68518 -0.02982 0.68495 -0.0319 0.68426 C -0.03308 0.68264 -0.03438 0.68078 -0.03555 0.67986 C -0.05729 0.66551 -0.02578 0.6912 -0.04805 0.67314 C -0.05078 0.67106 -0.05313 0.66828 -0.05573 0.66643 C -0.05834 0.66435 -0.06159 0.66365 -0.06446 0.66203 C -0.08438 0.64953 -0.06146 0.66041 -0.08321 0.65069 C -0.0892 0.64583 -0.09584 0.63935 -0.10209 0.63518 C -0.10729 0.63194 -0.11172 0.63078 -0.11706 0.62893 C -0.12604 0.6206 -0.11797 0.62708 -0.12709 0.62199 C -0.13216 0.61944 -0.13698 0.61481 -0.14219 0.61319 C -0.14466 0.6125 -0.14714 0.61203 -0.14948 0.61111 C -0.15222 0.60972 -0.15703 0.60648 -0.15703 0.60671 C -0.19037 0.60949 -0.20248 0.61227 -0.24219 0.60208 C -0.26901 0.59514 -0.27565 0.58518 -0.2974 0.57106 C -0.37839 0.51921 -0.30886 0.56203 -0.35508 0.53981 C -0.36003 0.5375 -0.36537 0.53449 -0.37005 0.53102 C -0.38008 0.52407 -0.38972 0.51389 -0.40013 0.50879 C -0.43321 0.49282 -0.41823 0.49676 -0.44519 0.49328 C -0.44987 0.49398 -0.4543 0.49467 -0.45899 0.4956 C -0.46029 0.49583 -0.46146 0.49791 -0.46263 0.49791 C -0.46654 0.49791 -0.47032 0.49676 -0.47396 0.4956 C -0.47852 0.49467 -0.49401 0.48912 -0.49909 0.4868 C -0.50404 0.48402 -0.50899 0.48078 -0.51407 0.47777 C -0.53412 0.46713 -0.52214 0.47546 -0.54284 0.46227 C -0.55157 0.45671 -0.56485 0.44606 -0.57305 0.44004 C -0.575 0.43865 -0.57748 0.43796 -0.57917 0.43564 C -0.58815 0.42546 -0.57722 0.43842 -0.58802 0.42453 C -0.5892 0.42314 -0.59037 0.42152 -0.5918 0.42014 C -0.59297 0.41898 -0.59414 0.41875 -0.59545 0.41828 C -0.59974 0.41875 -0.60378 0.41944 -0.60808 0.42014 C -0.61563 0.42129 -0.62318 0.41967 -0.6306 0.42245 C -0.63203 0.42291 -0.6319 0.42708 -0.63308 0.42893 C -0.63529 0.43264 -0.63815 0.43518 -0.64063 0.43796 C -0.64193 0.43958 -0.64297 0.44166 -0.6444 0.44236 C -0.64961 0.44537 -0.64688 0.44328 -0.65196 0.44884 C -0.65352 0.45347 -0.65651 0.45694 -0.65677 0.46227 L -0.65795 0.4824 " pathEditMode="relative" rAng="0" ptsTypes="AAAAAAAAAAAAAAAAAAAAAAAAAAAAAAAAAAAAAAA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48" y="-14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0.02592 L 3.54167E-6 0.02639 C -0.00039 -0.00787 0.00013 -0.04167 -0.00118 -0.075 C -0.00131 -0.07755 -0.00326 -0.07778 -0.0043 -0.0794 C -0.0056 -0.08148 -0.0069 -0.08403 -0.00834 -0.08565 C -0.01029 -0.08797 -0.01276 -0.08912 -0.01459 -0.0919 C -0.02032 -0.09977 -0.02591 -0.10787 -0.03112 -0.11713 C -0.03386 -0.12223 -0.03646 -0.12755 -0.03946 -0.13195 C -0.04584 -0.14167 -0.05326 -0.14838 -0.05899 -0.15926 C -0.0625 -0.16574 -0.06589 -0.17223 -0.0694 -0.17824 C -0.07722 -0.19144 -0.08568 -0.20255 -0.09323 -0.21598 C -0.10196 -0.23218 -0.10469 -0.23773 -0.11394 -0.25186 C -0.13789 -0.28843 -0.11315 -0.25 -0.13151 -0.275 C -0.13985 -0.28635 -0.13321 -0.28172 -0.14076 -0.28565 C -0.1418 -0.28704 -0.14284 -0.28866 -0.14388 -0.28982 C -0.14987 -0.29584 -0.15599 -0.28936 -0.1625 -0.28773 L -0.17383 -0.28148 C -0.17839 -0.27871 -0.18282 -0.27523 -0.18724 -0.27315 C -0.19167 -0.27061 -0.19636 -0.26898 -0.20078 -0.26667 C -0.21315 -0.25996 -0.21368 -0.25741 -0.22552 -0.25186 C -0.22943 -0.25 -0.23321 -0.24931 -0.23698 -0.24792 C -0.23998 -0.2463 -0.2431 -0.24514 -0.24623 -0.24352 C -0.24831 -0.24236 -0.25026 -0.24028 -0.25248 -0.23936 C -0.25482 -0.2382 -0.2573 -0.23797 -0.25977 -0.23727 C -0.2625 -0.23519 -0.26433 -0.23426 -0.26693 -0.23102 C -0.26784 -0.22963 -0.2681 -0.22778 -0.26901 -0.22662 C -0.26993 -0.2257 -0.2711 -0.22547 -0.27214 -0.22454 C -0.27969 -0.21806 -0.27279 -0.22223 -0.28047 -0.21829 C -0.28321 -0.21551 -0.28607 -0.2132 -0.28855 -0.20973 C -0.28972 -0.20857 -0.29063 -0.20625 -0.29167 -0.20579 C -0.29545 -0.20394 -0.29935 -0.2044 -0.30313 -0.20348 C -0.3237 -0.19838 -0.31146 -0.20186 -0.32175 -0.19723 C -0.32513 -0.19561 -0.32696 -0.19561 -0.32995 -0.19306 C -0.33151 -0.1919 -0.33269 -0.19005 -0.33425 -0.18889 C -0.33998 -0.1838 -0.33451 -0.18982 -0.34141 -0.18449 C -0.34284 -0.18357 -0.34414 -0.18125 -0.34545 -0.18033 C -0.34727 -0.17917 -0.34909 -0.17917 -0.35065 -0.17824 C -0.35274 -0.17709 -0.3569 -0.17385 -0.3569 -0.17361 C -0.35795 -0.17199 -0.35912 -0.17014 -0.36003 -0.1676 C -0.36159 -0.16389 -0.36211 -0.15787 -0.3642 -0.1551 C -0.36953 -0.14792 -0.36524 -0.15278 -0.37344 -0.14676 C -0.3819 -0.14051 -0.37539 -0.14375 -0.3849 -0.14051 C -0.3862 -0.13889 -0.3875 -0.13681 -0.38894 -0.13611 C -0.39024 -0.13542 -0.40378 -0.13218 -0.40443 -0.13195 C -0.40651 -0.13056 -0.40886 -0.13033 -0.41068 -0.12778 C -0.41472 -0.12223 -0.41263 -0.12431 -0.4168 -0.12153 C -0.41836 -0.11875 -0.4194 -0.11528 -0.4211 -0.11297 L -0.42722 -0.10463 C -0.42826 -0.10301 -0.42943 -0.10209 -0.43034 -0.10023 C -0.43112 -0.09908 -0.43151 -0.09699 -0.43243 -0.0963 C -0.43503 -0.09398 -0.44063 -0.0919 -0.44063 -0.09167 C -0.44167 -0.09051 -0.44284 -0.08912 -0.44375 -0.08773 C -0.44375 -0.0875 -0.44636 -0.08241 -0.44675 -0.08148 " pathEditMode="relative" rAng="0" ptsTypes="AAAAAAAAAAAAAAAAAAAAAAAAAAAAAAAAAAAAAAAAAAAAAAAAAAA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44" y="-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549</TotalTime>
  <Words>184</Words>
  <Application>Microsoft Office PowerPoint</Application>
  <PresentationFormat>Произвольный</PresentationFormat>
  <Paragraphs>99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Trebuchet MS</vt:lpstr>
      <vt:lpstr>Wingdings 3</vt:lpstr>
      <vt:lpstr>Calibri</vt:lpstr>
      <vt:lpstr>Аспект</vt:lpstr>
      <vt:lpstr>Аспект</vt:lpstr>
      <vt:lpstr>Аспект</vt:lpstr>
      <vt:lpstr>Аспект</vt:lpstr>
      <vt:lpstr>Незнайка   на планете   «Фонетика»</vt:lpstr>
      <vt:lpstr> </vt:lpstr>
      <vt:lpstr>Слайд 3</vt:lpstr>
      <vt:lpstr>ЗАПИШИ В СВОБОДНОЙ СТРОКЕ СЛОВО БУКВАМИ: 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Незнайка   на планете   «Фонетика»</dc:title>
  <dc:creator>алексей петров</dc:creator>
  <cp:lastModifiedBy>Компьютер</cp:lastModifiedBy>
  <cp:revision>50</cp:revision>
  <dcterms:created xsi:type="dcterms:W3CDTF">2020-03-10T07:55:51Z</dcterms:created>
  <dcterms:modified xsi:type="dcterms:W3CDTF">2020-03-17T16:04:48Z</dcterms:modified>
</cp:coreProperties>
</file>