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5050"/>
    <a:srgbClr val="FFFF66"/>
    <a:srgbClr val="00CC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45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2D78E-DA15-4904-95B6-411EDE9AB08F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0A5F9-1523-498E-A061-70DD485BC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A9F51-3C3E-4920-B7E8-93B2865AFFF9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583E8-2D2B-4338-BDFD-DACC6B262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AF9BE-C57F-4E16-8972-0BC08C4812CA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41D09-00C0-4D08-A1E9-A003BA963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2481-57D6-4480-8055-D451B84F5F1E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6C941-CDA0-465E-99B8-B40AFB737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2E72-E9D4-4F49-B790-DF53DE5DF0F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37C9-CB31-4304-A0C1-53043626C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AB048-5455-4DEF-BDDB-C5C6F7B25457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2779-671C-42FD-9E7B-C684586E6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C77AA-E6F7-4D0D-A4D4-D11E315C367D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D2FB1-E68A-47F5-B6C3-5CBD879DC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B3CA-F64B-4012-A83D-51FB4F44B4A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34175-ED81-4182-80DB-2358AEF03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E0D0-4B62-4456-BC93-3EA456034BCD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8BBF4-E7C1-4404-A1CF-A367C2069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44005-AEC1-404B-9E0C-6243FECBBB4D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EEB3-6DEE-438F-B002-EE804453A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D01B-6F2B-40D1-B701-917F7DFD723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28EE-BBB4-4EA2-B662-FD93E841D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12BC8A-0158-4413-B6D5-6D3019F329F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7830CD-2867-440C-BC51-4568399E9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98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837" y="365125"/>
            <a:ext cx="5818049" cy="6075363"/>
          </a:xfrm>
          <a:noFill/>
          <a:effectLst>
            <a:glow rad="1397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Незнайка </a:t>
            </a:r>
            <a:b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планете </a:t>
            </a:r>
            <a:b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«Фонетика»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365125"/>
            <a:ext cx="4757531" cy="627100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3318" name="TextBox 5"/>
          <p:cNvSpPr txBox="1">
            <a:spLocks noChangeArrowheads="1"/>
          </p:cNvSpPr>
          <p:nvPr/>
        </p:nvSpPr>
        <p:spPr bwMode="auto">
          <a:xfrm rot="-532780">
            <a:off x="1946275" y="3735388"/>
            <a:ext cx="97155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  </a:t>
            </a:r>
          </a:p>
          <a:p>
            <a:r>
              <a:rPr lang="en-US" sz="2000" b="1">
                <a:latin typeface="Calibri" pitchFamily="34" charset="0"/>
              </a:rPr>
              <a:t>   </a:t>
            </a:r>
            <a:r>
              <a:rPr lang="ru-RU" sz="2000" b="1">
                <a:latin typeface="Calibri" pitchFamily="34" charset="0"/>
              </a:rPr>
              <a:t> </a:t>
            </a:r>
            <a:r>
              <a:rPr lang="en-US" sz="2000" b="1">
                <a:latin typeface="Calibri" pitchFamily="34" charset="0"/>
              </a:rPr>
              <a:t>          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н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’]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о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ф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э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98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6444" r="7941"/>
          <a:stretch/>
        </p:blipFill>
        <p:spPr>
          <a:xfrm>
            <a:off x="4863548" y="884419"/>
            <a:ext cx="2464904" cy="5868649"/>
          </a:xfrm>
          <a:prstGeom prst="rect">
            <a:avLst/>
          </a:prstGeom>
          <a:pattFill prst="ltUpDiag">
            <a:fgClr>
              <a:srgbClr val="FF5050"/>
            </a:fgClr>
            <a:bgClr>
              <a:schemeClr val="bg1"/>
            </a:bgClr>
          </a:pattFill>
          <a:effectLst>
            <a:glow rad="1130300">
              <a:schemeClr val="accent2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 extrusionH="76200">
            <a:bevelB/>
            <a:extrusionClr>
              <a:srgbClr val="FF505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4287838" y="0"/>
            <a:ext cx="3881437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  </a:t>
            </a: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Занятие 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4420" y="2398425"/>
            <a:ext cx="3747541" cy="193899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FF0000"/>
                </a:solidFill>
                <a:latin typeface="Trebuchet MS" pitchFamily="34" charset="0"/>
              </a:rPr>
              <a:t>ГЛАСНЫЕ ЗВУКИ</a:t>
            </a:r>
            <a:r>
              <a:rPr lang="ru-RU" sz="6000" b="1">
                <a:solidFill>
                  <a:srgbClr val="FF0000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9639" y="2413416"/>
            <a:ext cx="3597640" cy="212365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УДАРНЫЕ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И БЕЗУДАРНЫЕ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98888" y="2413000"/>
            <a:ext cx="644525" cy="4540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9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[</a:t>
            </a:r>
            <a:endParaRPr lang="ru-RU" sz="289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6892925" y="2398713"/>
            <a:ext cx="600075" cy="4538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9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]</a:t>
            </a:r>
            <a:endParaRPr lang="ru-RU" sz="289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98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662" y="-39757"/>
            <a:ext cx="4859338" cy="38304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42913"/>
            <a:ext cx="66278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B050"/>
                </a:solidFill>
                <a:latin typeface="Trebuchet MS" pitchFamily="34" charset="0"/>
              </a:rPr>
              <a:t>В каждом слове один из слогов произносится сильнее и громче других.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8" y="2638425"/>
            <a:ext cx="1354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B050"/>
                </a:solidFill>
                <a:latin typeface="Trebuchet MS" pitchFamily="34" charset="0"/>
              </a:rPr>
              <a:t>Это</a:t>
            </a:r>
            <a:r>
              <a:rPr lang="ru-RU" sz="3600" b="1">
                <a:solidFill>
                  <a:srgbClr val="00B050"/>
                </a:solidFill>
              </a:rPr>
              <a:t> </a:t>
            </a:r>
            <a:r>
              <a:rPr lang="en-US" sz="3600" b="1">
                <a:solidFill>
                  <a:srgbClr val="00B050"/>
                </a:solidFill>
              </a:rPr>
              <a:t>-</a:t>
            </a:r>
            <a:r>
              <a:rPr lang="ru-RU" sz="3600" b="1">
                <a:solidFill>
                  <a:srgbClr val="00B050"/>
                </a:solidFill>
              </a:rPr>
              <a:t> </a:t>
            </a:r>
            <a:endParaRPr lang="ru-RU" sz="36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4788" y="3911600"/>
            <a:ext cx="692308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800" b="1">
                <a:solidFill>
                  <a:srgbClr val="00B050"/>
                </a:solidFill>
                <a:latin typeface="Trebuchet MS" pitchFamily="34" charset="0"/>
              </a:rPr>
              <a:t>Гласный звук этого слога – </a:t>
            </a:r>
            <a:endParaRPr lang="ru-RU" sz="38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11325" y="2589213"/>
            <a:ext cx="3779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ударный слог.</a:t>
            </a:r>
            <a:endParaRPr lang="ru-RU" sz="3600">
              <a:latin typeface="Calibri" pitchFamily="34" charset="0"/>
            </a:endParaRP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357188" y="6183313"/>
            <a:ext cx="1254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788" y="4873625"/>
            <a:ext cx="9005887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B050"/>
                </a:solidFill>
                <a:latin typeface="Trebuchet MS" pitchFamily="34" charset="0"/>
              </a:rPr>
              <a:t>Например: 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[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з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’</a:t>
            </a:r>
            <a:r>
              <a:rPr lang="en-US" sz="3600" b="1" dirty="0">
                <a:solidFill>
                  <a:srgbClr val="002060"/>
                </a:solidFill>
                <a:latin typeface="Trebuchet MS" pitchFamily="34" charset="0"/>
              </a:rPr>
              <a:t>ó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н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’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т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’</a:t>
            </a:r>
            <a:r>
              <a:rPr lang="ru-RU" sz="3600" b="1" dirty="0" err="1">
                <a:solidFill>
                  <a:schemeClr val="bg2">
                    <a:lumMod val="25000"/>
                  </a:schemeClr>
                </a:solidFill>
              </a:rPr>
              <a:t>ик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]</a:t>
            </a:r>
            <a:r>
              <a:rPr lang="ru-RU" sz="3600" b="1" dirty="0">
                <a:solidFill>
                  <a:srgbClr val="00B050"/>
                </a:solidFill>
                <a:latin typeface="Trebuchet MS" pitchFamily="34" charset="0"/>
              </a:rPr>
              <a:t>, 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[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н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’</a:t>
            </a:r>
            <a:r>
              <a:rPr lang="ru-RU" sz="3600" b="1" dirty="0" err="1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ипаг</a:t>
            </a:r>
            <a:r>
              <a:rPr lang="en-US" sz="3600" b="1" dirty="0">
                <a:solidFill>
                  <a:srgbClr val="002060"/>
                </a:solidFill>
                <a:latin typeface="Trebuchet MS" pitchFamily="34" charset="0"/>
              </a:rPr>
              <a:t>ó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да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]</a:t>
            </a:r>
            <a:r>
              <a:rPr lang="ru-RU" sz="3600" b="1" dirty="0">
                <a:solidFill>
                  <a:srgbClr val="00B050"/>
                </a:solidFill>
                <a:latin typeface="Trebuchet MS" pitchFamily="34" charset="0"/>
              </a:rPr>
              <a:t>.</a:t>
            </a:r>
            <a:r>
              <a:rPr lang="en-US" sz="3600" b="1" dirty="0">
                <a:solidFill>
                  <a:srgbClr val="00B050"/>
                </a:solidFill>
                <a:latin typeface="Trebuchet MS" pitchFamily="34" charset="0"/>
              </a:rPr>
              <a:t> 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 flipH="1">
            <a:off x="6613525" y="3911600"/>
            <a:ext cx="5578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ударный гласный звук.</a:t>
            </a:r>
            <a:endParaRPr lang="ru-RU" sz="3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98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9457" y="513025"/>
            <a:ext cx="5128758" cy="233954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Назовите все гласные звуки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066" y="6350"/>
            <a:ext cx="5206584" cy="4104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8500" y="5408613"/>
            <a:ext cx="108886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B050"/>
                </a:solidFill>
                <a:latin typeface="Trebuchet MS" pitchFamily="34" charset="0"/>
              </a:rPr>
              <a:t>В русском языке </a:t>
            </a:r>
            <a:r>
              <a:rPr lang="ru-RU" sz="4800" b="1">
                <a:solidFill>
                  <a:srgbClr val="FF0000"/>
                </a:solidFill>
                <a:latin typeface="Trebuchet MS" pitchFamily="34" charset="0"/>
              </a:rPr>
              <a:t>6</a:t>
            </a:r>
            <a:r>
              <a:rPr lang="ru-RU" sz="4800" b="1">
                <a:solidFill>
                  <a:srgbClr val="00B050"/>
                </a:solidFill>
                <a:latin typeface="Trebuchet MS" pitchFamily="34" charset="0"/>
              </a:rPr>
              <a:t> гласных звуков.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3328988" y="3322638"/>
            <a:ext cx="101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Trebuchet MS" pitchFamily="34" charset="0"/>
              </a:rPr>
              <a:t> </a:t>
            </a:r>
            <a:endParaRPr lang="ru-RU" sz="4000" b="1">
              <a:solidFill>
                <a:srgbClr val="00B050"/>
              </a:solidFill>
              <a:latin typeface="Trebuchet MS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348413" y="3829050"/>
            <a:ext cx="1441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и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. </a:t>
            </a:r>
            <a:endParaRPr lang="ru-RU" sz="54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100638" y="3817938"/>
            <a:ext cx="14398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э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, </a:t>
            </a:r>
            <a:endParaRPr lang="ru-RU" sz="54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836988" y="3821113"/>
            <a:ext cx="15446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ы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, </a:t>
            </a:r>
            <a:endParaRPr lang="ru-RU" sz="54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674938" y="3824288"/>
            <a:ext cx="13922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о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, </a:t>
            </a:r>
            <a:endParaRPr lang="ru-RU" sz="54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06538" y="3829050"/>
            <a:ext cx="13636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у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, </a:t>
            </a:r>
            <a:endParaRPr lang="ru-RU" sz="540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44488" y="3832225"/>
            <a:ext cx="13636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[</a:t>
            </a:r>
            <a:r>
              <a:rPr lang="ru-RU" sz="5400" b="1">
                <a:solidFill>
                  <a:srgbClr val="7030A0"/>
                </a:solidFill>
                <a:latin typeface="Trebuchet MS" pitchFamily="34" charset="0"/>
              </a:rPr>
              <a:t>а</a:t>
            </a:r>
            <a:r>
              <a:rPr lang="en-US" sz="5400" b="1">
                <a:solidFill>
                  <a:srgbClr val="7030A0"/>
                </a:solidFill>
                <a:latin typeface="Trebuchet MS" pitchFamily="34" charset="0"/>
              </a:rPr>
              <a:t>]</a:t>
            </a:r>
            <a:r>
              <a:rPr lang="ru-RU" sz="5400" b="1">
                <a:solidFill>
                  <a:srgbClr val="00B050"/>
                </a:solidFill>
                <a:latin typeface="Trebuchet MS" pitchFamily="34" charset="0"/>
              </a:rPr>
              <a:t>, </a:t>
            </a:r>
            <a:endParaRPr lang="ru-RU" sz="5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8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98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8375" y="265113"/>
            <a:ext cx="9605963" cy="1373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548235"/>
                </a:solidFill>
                <a:latin typeface="Trebuchet MS" pitchFamily="34" charset="0"/>
              </a:rPr>
              <a:t>Прочитай слова. Помоги Незнайке с помощью кнопки мыши построить башню из тех слов, в которых  ударение падает на первый слог.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3388" y="5426075"/>
            <a:ext cx="1852612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ямка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47788" y="3063875"/>
            <a:ext cx="1852612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шипы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73500" y="3063875"/>
            <a:ext cx="1854200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океан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43388" y="4692650"/>
            <a:ext cx="1852612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юла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19375" y="3954463"/>
            <a:ext cx="2236788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Trebuchet MS" panose="020B0603020202020204" pitchFamily="34" charset="0"/>
              </a:rPr>
              <a:t>река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8800" y="3937000"/>
            <a:ext cx="1852613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  <a:latin typeface="Trebuchet MS" pitchFamily="34" charset="0"/>
                <a:cs typeface="Arial" charset="0"/>
              </a:rPr>
              <a:t>карта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43200" y="5426075"/>
            <a:ext cx="1852613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кучка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11300" y="4724400"/>
            <a:ext cx="1854200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Trebuchet MS" panose="020B0603020202020204" pitchFamily="34" charset="0"/>
              </a:rPr>
              <a:t>лыжи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78425" y="3862388"/>
            <a:ext cx="2122488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Никита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743200" y="2173288"/>
            <a:ext cx="1852613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ёлка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68900" y="5472113"/>
            <a:ext cx="1854200" cy="6254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зима</a:t>
            </a:r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8393113" y="1830388"/>
            <a:ext cx="2601912" cy="847725"/>
          </a:xfrm>
          <a:prstGeom prst="triangle">
            <a:avLst>
              <a:gd name="adj" fmla="val 50971"/>
            </a:avLst>
          </a:prstGeom>
          <a:blipFill>
            <a:blip r:embed="rId2"/>
            <a:tile tx="0" ty="0" sx="100000" sy="100000" flip="none" algn="tl"/>
          </a:blip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83" y="496454"/>
            <a:ext cx="1981200" cy="22622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0.00231 L -0.00195 0.00231 L 0.00781 0.00394 C 0.01016 0.0044 0.0125 0.00532 0.01472 0.00579 C 0.0207 0.00648 0.02656 0.00671 0.03255 0.00741 C 0.0362 0.00787 0.03972 0.00856 0.04336 0.00926 C 0.05195 0.01204 0.06055 0.01458 0.06901 0.01806 C 0.07344 0.01968 0.07748 0.02315 0.0819 0.025 C 0.08711 0.02731 0.09245 0.02801 0.09766 0.03032 C 0.10195 0.03218 0.10612 0.03565 0.11042 0.03727 C 0.11927 0.04074 0.12826 0.04306 0.13711 0.04606 C 0.1418 0.04769 0.14636 0.05 0.15091 0.05139 C 0.16341 0.05509 0.17617 0.05602 0.18841 0.06181 C 0.19206 0.06366 0.19557 0.06574 0.19935 0.06713 C 0.20222 0.06806 0.20521 0.06806 0.2082 0.06898 C 0.21406 0.07037 0.22005 0.07269 0.22591 0.07407 C 0.24154 0.07824 0.23164 0.07269 0.25456 0.08125 C 0.25925 0.08287 0.26367 0.08611 0.26836 0.08819 C 0.26966 0.08866 0.2711 0.08912 0.27227 0.09005 C 0.2737 0.09074 0.28307 0.09699 0.2862 0.10046 C 0.2875 0.10208 0.2888 0.10394 0.29011 0.10579 C 0.29102 0.10694 0.29219 0.10764 0.2931 0.10926 C 0.29453 0.11181 0.29557 0.11528 0.29701 0.11806 C 0.30143 0.12662 0.30261 0.1287 0.30886 0.1338 C 0.31198 0.13657 0.3155 0.13843 0.31875 0.14074 C 0.32175 0.14306 0.32461 0.14537 0.32761 0.14792 C 0.33581 0.15463 0.34492 0.15926 0.35222 0.16898 C 0.35977 0.17894 0.36797 0.1875 0.375 0.19861 C 0.39583 0.23218 0.4056 0.24329 0.42031 0.29352 C 0.42396 0.30579 0.42787 0.31782 0.43125 0.33032 C 0.43451 0.34282 0.43516 0.3581 0.44011 0.36898 C 0.44701 0.38449 0.44167 0.37106 0.44597 0.38472 C 0.44662 0.38657 0.4474 0.38819 0.44792 0.39005 C 0.45169 0.40347 0.44284 0.38611 0.45287 0.41273 C 0.45547 0.41968 0.45456 0.41597 0.45586 0.42338 C 0.45625 0.4287 0.45573 0.43819 0.45886 0.44259 C 0.45964 0.44375 0.46081 0.44375 0.46185 0.44444 C 0.46628 0.44977 0.46393 0.4463 0.46875 0.45486 C 0.46966 0.45671 0.4711 0.45787 0.47162 0.46019 C 0.47526 0.47292 0.47188 0.46273 0.47565 0.4706 C 0.47682 0.47338 0.4806 0.48356 0.48255 0.48472 L 0.4944 0.49167 C 0.49766 0.49375 0.49727 0.49167 0.49727 0.49514 " pathEditMode="relative" ptsTypes="AAAAAAAAAAAAAAAAAAAAAAAAAAAAAAAAAAAAAAAAAAA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-4.79167E-6 0.00023 C 0.003 -0.00301 0.00612 -0.00625 0.00938 -0.0088 C 0.01211 -0.01135 0.02045 -0.01574 0.02266 -0.01621 C 0.02631 -0.01713 0.02995 -0.0169 0.03347 -0.01783 C 0.07787 -0.0294 0.05079 -0.02524 0.08152 -0.02894 C 0.13581 -0.04051 0.10847 -0.03704 0.16355 -0.03936 C 0.17396 -0.0382 0.18438 -0.0375 0.19454 -0.03565 C 0.19909 -0.03496 0.20352 -0.03311 0.20808 -0.03218 C 0.21472 -0.03102 0.22162 -0.02987 0.22826 -0.02894 C 0.2418 -0.02987 0.25547 -0.03033 0.26902 -0.03218 C 0.27305 -0.03264 0.27735 -0.03473 0.28152 -0.03565 L 0.3112 -0.04306 C 0.32279 -0.04584 0.33438 -0.04908 0.3461 -0.05186 C 0.36693 -0.05672 0.37162 -0.05741 0.39701 -0.06436 C 0.40235 -0.06621 0.40782 -0.06899 0.41355 -0.06991 C 0.42305 -0.07084 0.43295 -0.07084 0.44271 -0.07084 C 0.44571 -0.07084 0.47305 -0.07061 0.48204 -0.06783 C 0.48972 -0.06598 0.49375 -0.06389 0.5004 -0.06088 C 0.50157 -0.05949 0.50287 -0.05857 0.50443 -0.05741 C 0.50547 -0.05625 0.50639 -0.05463 0.50743 -0.05371 C 0.50821 -0.05301 0.50925 -0.05209 0.51016 -0.05186 C 0.52579 -0.05024 0.54167 -0.04931 0.55743 -0.04838 C 0.56758 -0.04468 0.57787 -0.04213 0.58842 -0.03774 C 0.59779 -0.0338 0.60717 -0.02871 0.61628 -0.02338 C 0.62305 -0.01945 0.63086 -0.01551 0.63737 -0.01088 C 0.65652 0.00231 0.62969 -0.01436 0.64415 -0.00533 C 0.64961 0.00926 0.64245 -0.00741 0.64909 0.00185 C 0.65105 0.00486 0.65482 0.0125 0.65482 0.01273 C 0.65547 0.01597 0.65639 0.01944 0.65678 0.02314 C 0.6573 0.02824 0.65782 0.03426 0.6586 0.03888 C 0.65912 0.04282 0.66055 0.04976 0.66055 0.05023 C 0.66277 0.08009 0.65925 0.04305 0.66537 0.07638 L 0.66719 0.08773 C 0.66732 0.08888 0.66875 0.10509 0.66915 0.10717 C 0.66954 0.10926 0.67045 0.11064 0.6711 0.1125 C 0.67279 0.12314 0.67253 0.11689 0.67253 0.13101 " pathEditMode="relative" rAng="0" ptsTypes="AAAAAAAAAAAAAAAAAAAAAAAAAAAAAAAAAAA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20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47 0.00324 L 0.00547 0.00347 C 0.00872 0.00162 0.01211 0.00023 0.01523 -0.00185 C 0.01641 -0.00278 0.01719 -0.00463 0.01823 -0.00532 C 0.02018 -0.00694 0.02214 -0.0081 0.02422 -0.00903 C 0.02604 -0.00972 0.02813 -0.00995 0.03008 -0.01065 C 0.03333 -0.0118 0.03997 -0.01412 0.03997 -0.01389 L 0.08633 -0.0125 C 0.0875 -0.01227 0.09258 -0.01042 0.09427 -0.00903 C 0.09531 -0.0081 0.09609 -0.00625 0.09714 -0.00532 C 0.10286 -0.00116 0.10625 0.00023 0.11198 0.00162 C 0.11523 0.00232 0.11862 0.00278 0.12188 0.00324 L 0.13372 0.00509 C 0.14323 0.00625 0.15273 0.00718 0.16237 0.00857 C 0.18021 0.01157 0.17461 0.0125 0.19297 0.01736 C 0.20729 0.0213 0.22214 0.02176 0.23633 0.02801 C 0.24453 0.03148 0.25273 0.03565 0.26094 0.03843 C 0.27669 0.04352 0.27253 0.0419 0.29258 0.0507 C 0.30143 0.05463 0.29727 0.05347 0.30547 0.05764 C 0.30664 0.05833 0.30807 0.0588 0.30938 0.05949 C 0.31029 0.06065 0.31146 0.06157 0.31237 0.06296 C 0.31341 0.06458 0.31406 0.06713 0.31523 0.06829 C 0.31641 0.06945 0.31784 0.06945 0.31914 0.07014 L 0.36367 0.06482 C 0.37148 0.06366 0.37943 0.06273 0.38737 0.06134 C 0.39023 0.06065 0.39323 0.06042 0.39622 0.05949 C 0.40026 0.05833 0.41927 0.05255 0.42682 0.04907 C 0.4431 0.04144 0.4306 0.04537 0.44258 0.0419 C 0.44479 0.04051 0.45247 0.03681 0.45547 0.0331 C 0.45651 0.03171 0.45716 0.0294 0.45833 0.02801 C 0.45924 0.02685 0.46042 0.02708 0.46133 0.02616 C 0.46302 0.02454 0.46445 0.02222 0.46628 0.02083 C 0.46979 0.01806 0.47357 0.01667 0.47708 0.01389 C 0.48346 0.00857 0.48945 0.00139 0.49583 -0.0037 C 0.51003 -0.01481 0.5237 -0.02778 0.53828 -0.03704 C 0.54297 -0.04005 0.54766 -0.04236 0.55208 -0.04583 C 0.56706 -0.05694 0.58177 -0.06898 0.59648 -0.08079 C 0.59987 -0.08356 0.60313 -0.0868 0.60638 -0.08958 L 0.61029 -0.09305 L 0.61432 -0.09676 C 0.61497 -0.09838 0.61549 -0.10023 0.61628 -0.10185 C 0.61784 -0.10555 0.61979 -0.10856 0.62122 -0.1125 C 0.62174 -0.11412 0.62174 -0.11597 0.62214 -0.11782 C 0.62266 -0.11968 0.62344 -0.1213 0.62409 -0.12292 C 0.62318 -0.12407 0.6224 -0.12639 0.62122 -0.12639 C 0.62005 -0.12639 0.61927 -0.12384 0.61823 -0.12292 C 0.61732 -0.12222 0.61615 -0.12222 0.61523 -0.1213 C 0.61315 -0.11921 0.61133 -0.11667 0.60938 -0.11412 C 0.60833 -0.11296 0.60755 -0.11134 0.60638 -0.11065 L 0.60339 -0.10903 C 0.60273 -0.10718 0.60221 -0.10532 0.60143 -0.1037 C 0.60091 -0.10231 0.6 -0.10162 0.59948 -0.10023 C 0.59831 -0.09676 0.59766 -0.08657 0.59753 -0.08449 L 0.59453 -0.08611 " pathEditMode="relative" rAng="0" ptsTypes="AAAAAAAA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24" y="-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37 -0.00162 L -0.04037 -0.00139 C -0.03581 -0.00232 -0.03099 -0.00232 -0.0263 -0.00348 C -0.02435 -0.00394 -0.02253 -0.00649 -0.02044 -0.00672 L -0.01133 -0.00857 C 0.00417 -0.01713 -0.01784 -0.00463 0.00573 -0.02037 C 0.00872 -0.02223 0.01185 -0.02338 0.01484 -0.02547 C 0.02226 -0.0301 0.02943 -0.03612 0.03698 -0.04051 C 0.04831 -0.04723 0.05924 -0.05741 0.07122 -0.06065 L 0.10833 -0.07061 C 0.11315 -0.07176 0.11784 -0.07269 0.12239 -0.07385 C 0.13802 -0.07871 0.15325 -0.08542 0.16875 -0.08912 L 0.18281 -0.0926 L 0.19896 -0.09584 C 0.20325 -0.097 0.20768 -0.09862 0.21198 -0.09908 C 0.22474 -0.10139 0.25651 -0.1044 0.26836 -0.10579 C 0.27174 -0.10625 0.27513 -0.10718 0.27838 -0.10764 C 0.28776 -0.11158 0.27617 -0.10625 0.29153 -0.11598 C 0.29544 -0.11852 0.29961 -0.12014 0.30364 -0.12269 C 0.30833 -0.1257 0.31289 -0.12963 0.31771 -0.13287 C 0.32265 -0.13588 0.32773 -0.1382 0.33268 -0.14121 C 0.35065 -0.15209 0.36784 -0.16551 0.38607 -0.17477 L 0.4263 -0.19491 C 0.43242 -0.19792 0.43841 -0.20186 0.4444 -0.2051 C 0.4638 -0.21436 0.48333 -0.22223 0.50273 -0.23195 C 0.50846 -0.23473 0.51419 -0.23774 0.51979 -0.24028 C 0.52448 -0.24237 0.5293 -0.24352 0.53398 -0.24537 L 0.55508 -0.25371 C 0.55638 -0.25487 0.55768 -0.25625 0.55911 -0.25718 C 0.56028 -0.25764 0.56198 -0.25764 0.56315 -0.25857 C 0.57643 -0.2713 0.55521 -0.25672 0.57018 -0.26713 C 0.57747 -0.27246 0.58463 -0.27825 0.59232 -0.28218 C 0.59896 -0.28565 0.60599 -0.28774 0.61237 -0.29237 C 0.62135 -0.29862 0.61706 -0.29607 0.62552 -0.3007 C 0.62734 -0.30371 0.62799 -0.30533 0.6306 -0.30741 C 0.63151 -0.30834 0.63255 -0.3088 0.63359 -0.30903 C 0.64049 -0.3125 0.63463 -0.30903 0.64362 -0.3125 C 0.64466 -0.31297 0.64557 -0.31366 0.64661 -0.31389 C 0.65495 -0.31366 0.66328 -0.31343 0.67187 -0.3125 C 0.67318 -0.31227 0.67448 -0.31158 0.67578 -0.31065 C 0.67682 -0.30996 0.67786 -0.30857 0.6789 -0.30741 C 0.67956 -0.30579 0.68034 -0.30417 0.68086 -0.30232 C 0.68177 -0.29908 0.68216 -0.29375 0.68281 -0.29051 C 0.68307 -0.28936 0.68346 -0.28843 0.68398 -0.28727 " pathEditMode="relative" rAng="0" ptsTypes="AAAAAAAAAAAAAAAAAAAAAAAAAAAAAAAAAAAAAAAAAA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11" y="-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05 0.03078 L 0.02005 0.03101 C 0.0194 0.02476 0.01875 0.01898 0.0181 0.01319 C 0.01784 0.01088 0.01719 0.00856 0.01719 0.00601 C 0.01719 -0.0169 0.01745 -0.02223 0.02005 -0.04121 C 0.02201 -0.05463 0.02357 -0.06829 0.02604 -0.08172 C 0.02813 -0.09306 0.0332 -0.10834 0.03685 -0.11852 C 0.03906 -0.12454 0.04115 -0.13056 0.04375 -0.13588 C 0.053 -0.1551 0.06263 -0.17362 0.0724 -0.19213 C 0.07943 -0.20556 0.0905 -0.22616 0.1 -0.23774 C 0.10482 -0.24352 0.10951 -0.24977 0.11485 -0.25348 C 0.12604 -0.26158 0.12149 -0.25764 0.12865 -0.26412 C 0.13386 -0.28704 0.12656 -0.25625 0.13451 -0.28334 C 0.13646 -0.28959 0.13737 -0.29653 0.13945 -0.30255 C 0.14167 -0.30903 0.14466 -0.31459 0.1474 -0.32014 C 0.15417 -0.3338 0.16094 -0.34769 0.1681 -0.36042 C 0.17214 -0.3676 0.17695 -0.37292 0.18099 -0.37987 C 0.19597 -0.40556 0.18972 -0.40139 0.20664 -0.42547 C 0.22656 -0.45371 0.26419 -0.50116 0.28555 -0.51667 C 0.2961 -0.52431 0.30638 -0.53264 0.31719 -0.53936 C 0.32201 -0.5426 0.34948 -0.55139 0.35065 -0.55162 C 0.36029 -0.55116 0.36979 -0.55139 0.3793 -0.55 C 0.38268 -0.54954 0.38594 -0.54769 0.38919 -0.54653 C 0.41732 -0.53635 0.39388 -0.54561 0.41094 -0.53774 C 0.41745 -0.53473 0.42409 -0.53241 0.4306 -0.52894 C 0.43659 -0.52593 0.44597 -0.51899 0.45143 -0.5132 C 0.45886 -0.50487 0.46693 -0.49792 0.47305 -0.48681 C 0.4737 -0.48565 0.47435 -0.48426 0.475 -0.48334 C 0.478 -0.47917 0.48086 -0.47825 0.48294 -0.47107 C 0.4836 -0.46875 0.48438 -0.46644 0.4849 -0.46412 C 0.48568 -0.46065 0.48542 -0.45602 0.48685 -0.45348 L 0.49375 -0.44121 C 0.49714 -0.42385 0.49154 -0.45047 0.49779 -0.43079 C 0.49883 -0.42732 0.50013 -0.4176 0.50078 -0.4132 C 0.50039 -0.40139 0.50065 -0.38959 0.49974 -0.37801 C 0.49948 -0.375 0.49935 -0.38403 0.4987 -0.38681 C 0.49662 -0.397 0.49675 -0.38866 0.49675 -0.39375 " pathEditMode="relative" rAng="0" ptsTypes="AAAAAAAAAAAAAAAAAAAAAAAAAAAAAAAAAAAA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93" y="-2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3" grpId="0" animBg="1"/>
      <p:bldP spid="14" grpId="0" animBg="1"/>
      <p:bldP spid="15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100000">
              <a:srgbClr val="FFA8A8"/>
            </a:gs>
            <a:gs pos="100000">
              <a:srgbClr val="FF5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42875"/>
            <a:ext cx="3717925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4313" y="688975"/>
            <a:ext cx="89439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7030A0"/>
                </a:solidFill>
                <a:latin typeface="Trebuchet MS" pitchFamily="34" charset="0"/>
              </a:rPr>
              <a:t>Без твоей помощи Незнайка не справится. Прочитай слова</a:t>
            </a:r>
            <a:r>
              <a:rPr lang="ru-RU" sz="2800" b="1">
                <a:solidFill>
                  <a:srgbClr val="7030A0"/>
                </a:solidFill>
              </a:rPr>
              <a:t>,</a:t>
            </a:r>
            <a:r>
              <a:rPr lang="ru-RU" sz="2800" b="1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ru-RU" sz="2800" b="1">
                <a:solidFill>
                  <a:srgbClr val="7030A0"/>
                </a:solidFill>
              </a:rPr>
              <a:t>с</a:t>
            </a:r>
            <a:r>
              <a:rPr lang="ru-RU" sz="2800" b="1">
                <a:solidFill>
                  <a:srgbClr val="7030A0"/>
                </a:solidFill>
                <a:latin typeface="Trebuchet MS" pitchFamily="34" charset="0"/>
              </a:rPr>
              <a:t> помощью кнопки мыши</a:t>
            </a:r>
            <a:r>
              <a:rPr lang="ru-RU" sz="2800" b="1">
                <a:solidFill>
                  <a:srgbClr val="7030A0"/>
                </a:solidFill>
              </a:rPr>
              <a:t> по</a:t>
            </a:r>
            <a:r>
              <a:rPr lang="ru-RU" sz="2800" b="1">
                <a:solidFill>
                  <a:srgbClr val="7030A0"/>
                </a:solidFill>
                <a:latin typeface="Trebuchet MS" pitchFamily="34" charset="0"/>
              </a:rPr>
              <a:t>ставь правильно ударение.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9338" y="2668588"/>
            <a:ext cx="21891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свекла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1544638" y="2533650"/>
            <a:ext cx="463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1843088" y="2546350"/>
            <a:ext cx="330200" cy="301625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14413" y="5070475"/>
            <a:ext cx="26574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щавель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56125" y="3754438"/>
            <a:ext cx="21891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торты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14413" y="3767138"/>
            <a:ext cx="21891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звонит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98988" y="2670175"/>
            <a:ext cx="27955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красивее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78350" y="5070475"/>
            <a:ext cx="2795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километр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6415088" y="4906963"/>
            <a:ext cx="330200" cy="301625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2325688" y="4919663"/>
            <a:ext cx="330200" cy="303212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4991100" y="3603625"/>
            <a:ext cx="330200" cy="301625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5975350" y="2517775"/>
            <a:ext cx="330200" cy="301625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2368550" y="3622675"/>
            <a:ext cx="330200" cy="301625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/>
            </a:extLst>
          </p:cNvPr>
          <p:cNvSpPr txBox="1"/>
          <p:nvPr/>
        </p:nvSpPr>
        <p:spPr>
          <a:xfrm rot="20259932">
            <a:off x="20638" y="3013075"/>
            <a:ext cx="8489950" cy="1784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1000" b="1" dirty="0">
                <a:latin typeface="Trebuchet MS" panose="020B0603020202020204" pitchFamily="34" charset="0"/>
              </a:rPr>
              <a:t>МОЛОДЕЦ!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5" grpId="0"/>
      <p:bldP spid="16" grpId="0"/>
      <p:bldP spid="17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FFA8A8"/>
            </a:gs>
            <a:gs pos="100000">
              <a:srgbClr val="FF5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9425" y="584200"/>
            <a:ext cx="11542713" cy="13112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2060"/>
                </a:solidFill>
                <a:latin typeface="Trebuchet MS" pitchFamily="34" charset="0"/>
              </a:rPr>
              <a:t>СМЫСЛ СЛОВ</a:t>
            </a:r>
            <a:r>
              <a:rPr lang="ru-RU" sz="4000" b="1">
                <a:solidFill>
                  <a:srgbClr val="002060"/>
                </a:solidFill>
              </a:rPr>
              <a:t>А</a:t>
            </a:r>
            <a:r>
              <a:rPr lang="ru-RU" sz="4000" b="1">
                <a:solidFill>
                  <a:srgbClr val="002060"/>
                </a:solidFill>
                <a:latin typeface="Trebuchet MS" pitchFamily="34" charset="0"/>
              </a:rPr>
              <a:t> МОЖЕТ ЗАВИС</a:t>
            </a:r>
            <a:r>
              <a:rPr lang="ru-RU" sz="4000" b="1">
                <a:solidFill>
                  <a:srgbClr val="002060"/>
                </a:solidFill>
              </a:rPr>
              <a:t>Е</a:t>
            </a:r>
            <a:r>
              <a:rPr lang="ru-RU" sz="4000" b="1">
                <a:solidFill>
                  <a:srgbClr val="002060"/>
                </a:solidFill>
                <a:latin typeface="Trebuchet MS" pitchFamily="34" charset="0"/>
              </a:rPr>
              <a:t>ТЬ ОТ </a:t>
            </a:r>
            <a:r>
              <a:rPr lang="ru-RU" sz="4000" b="1">
                <a:solidFill>
                  <a:srgbClr val="002060"/>
                </a:solidFill>
              </a:rPr>
              <a:t>МЕСТА </a:t>
            </a:r>
            <a:r>
              <a:rPr lang="ru-RU" sz="4000" b="1">
                <a:solidFill>
                  <a:srgbClr val="FF0000"/>
                </a:solidFill>
                <a:latin typeface="Trebuchet MS" pitchFamily="34" charset="0"/>
              </a:rPr>
              <a:t>УДАРЕНИЯ.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9425" y="3859213"/>
            <a:ext cx="2968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B050"/>
                </a:solidFill>
                <a:latin typeface="Trebuchet MS" pitchFamily="34" charset="0"/>
              </a:rPr>
              <a:t>НАПРИМЕР: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479425" y="2160588"/>
            <a:ext cx="11422063" cy="14462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7030A0"/>
                </a:solidFill>
                <a:latin typeface="Trebuchet MS" panose="020B0603020202020204" pitchFamily="34" charset="0"/>
              </a:rPr>
              <a:t>ОМОГРАФЫ-</a:t>
            </a:r>
          </a:p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слова, которые совпадают в написании, но различаются в произношении (из-за различий в ударении).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87763" y="3859213"/>
            <a:ext cx="38369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rebuchet MS" pitchFamily="34" charset="0"/>
              </a:rPr>
              <a:t>з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А</a:t>
            </a:r>
            <a:r>
              <a:rPr lang="ru-RU" sz="3600">
                <a:latin typeface="Trebuchet MS" pitchFamily="34" charset="0"/>
              </a:rPr>
              <a:t>мок – зам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О</a:t>
            </a:r>
            <a:r>
              <a:rPr lang="ru-RU" sz="3600">
                <a:latin typeface="Trebuchet MS" pitchFamily="34" charset="0"/>
              </a:rPr>
              <a:t>к;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87763" y="4435475"/>
            <a:ext cx="38369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rebuchet MS" pitchFamily="34" charset="0"/>
              </a:rPr>
              <a:t>м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У</a:t>
            </a:r>
            <a:r>
              <a:rPr lang="ru-RU" sz="3600">
                <a:latin typeface="Trebuchet MS" pitchFamily="34" charset="0"/>
              </a:rPr>
              <a:t>ка – мук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А</a:t>
            </a:r>
            <a:r>
              <a:rPr lang="ru-RU" sz="3600">
                <a:latin typeface="Trebuchet MS" pitchFamily="34" charset="0"/>
              </a:rPr>
              <a:t>;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87763" y="5064125"/>
            <a:ext cx="38369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rebuchet MS" pitchFamily="34" charset="0"/>
              </a:rPr>
              <a:t>пл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А</a:t>
            </a:r>
            <a:r>
              <a:rPr lang="ru-RU" sz="3600">
                <a:latin typeface="Trebuchet MS" pitchFamily="34" charset="0"/>
              </a:rPr>
              <a:t>чу – плач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У</a:t>
            </a:r>
            <a:r>
              <a:rPr lang="ru-RU" sz="3600">
                <a:latin typeface="Trebuchet MS" pitchFamily="34" charset="0"/>
              </a:rPr>
              <a:t>;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87763" y="5627688"/>
            <a:ext cx="4092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rebuchet MS" pitchFamily="34" charset="0"/>
              </a:rPr>
              <a:t>кр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У</a:t>
            </a:r>
            <a:r>
              <a:rPr lang="ru-RU" sz="3600">
                <a:latin typeface="Trebuchet MS" pitchFamily="34" charset="0"/>
              </a:rPr>
              <a:t>жки – кружк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И</a:t>
            </a:r>
            <a:r>
              <a:rPr lang="ru-RU" sz="3600"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 rot="20800516">
            <a:off x="247252" y="2644169"/>
            <a:ext cx="7030428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CCFF"/>
                </a:solidFill>
                <a:latin typeface="Trebuchet MS" panose="020B0603020202020204" pitchFamily="34" charset="0"/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149</Words>
  <Application>Microsoft Office PowerPoint</Application>
  <PresentationFormat>Произвольный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Calibri</vt:lpstr>
      <vt:lpstr>Trebuchet MS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Незнайка   на планете   «Фонетика»</dc:title>
  <dc:creator>алексей петров</dc:creator>
  <cp:lastModifiedBy>Компьютер</cp:lastModifiedBy>
  <cp:revision>42</cp:revision>
  <dcterms:created xsi:type="dcterms:W3CDTF">2020-03-13T12:39:42Z</dcterms:created>
  <dcterms:modified xsi:type="dcterms:W3CDTF">2020-03-17T16:25:35Z</dcterms:modified>
</cp:coreProperties>
</file>