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  <p:sldId id="266" r:id="rId4"/>
    <p:sldId id="263" r:id="rId5"/>
    <p:sldId id="264" r:id="rId6"/>
    <p:sldId id="267" r:id="rId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663300"/>
    <a:srgbClr val="008000"/>
    <a:srgbClr val="0000FF"/>
    <a:srgbClr val="990099"/>
    <a:srgbClr val="FF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ей петров" userId="8b3f949dd210058d" providerId="LiveId" clId="{52C94876-4D92-4B9A-92F6-F334CAAD36EB}"/>
    <pc:docChg chg="modSld">
      <pc:chgData name="алексей петров" userId="8b3f949dd210058d" providerId="LiveId" clId="{52C94876-4D92-4B9A-92F6-F334CAAD36EB}" dt="2020-06-01T17:54:26.375" v="4" actId="14100"/>
      <pc:docMkLst>
        <pc:docMk/>
      </pc:docMkLst>
      <pc:sldChg chg="modSp mod">
        <pc:chgData name="алексей петров" userId="8b3f949dd210058d" providerId="LiveId" clId="{52C94876-4D92-4B9A-92F6-F334CAAD36EB}" dt="2020-06-01T17:54:26.375" v="4" actId="14100"/>
        <pc:sldMkLst>
          <pc:docMk/>
          <pc:sldMk cId="0" sldId="266"/>
        </pc:sldMkLst>
        <pc:spChg chg="mod">
          <ac:chgData name="алексей петров" userId="8b3f949dd210058d" providerId="LiveId" clId="{52C94876-4D92-4B9A-92F6-F334CAAD36EB}" dt="2020-06-01T17:54:26.375" v="4" actId="14100"/>
          <ac:spMkLst>
            <pc:docMk/>
            <pc:sldMk cId="0" sldId="26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8219-0372-40E0-9C15-589EDBF5A4C2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8BC0D-09F6-4DA4-97DC-CAD6F5CB5F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F276B-D422-42A8-BD6B-3A311C8F7421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3780E-DF94-45B6-8A2D-2FB509F69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D7E1B-62BF-4906-ABB8-5EFBBE961919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C2636-FDF2-4DFA-BB5A-659CA4203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23113-75CC-49DE-B91B-664B5786D52F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BC262-F285-4114-841E-C95BA32C6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86946-28CB-426A-B387-E6EE57304C8C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89CE8-A42F-4C04-98F2-F572AD66A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B464B-A11C-426B-A34C-A16C9B16E79A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282F0-A144-432D-884A-4FADFB181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AF381-7452-4F38-BFFF-EAEA1A7C53A4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44A0-643F-4DEF-AC96-F8E10FEE6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714D3-D615-46BF-9B14-8E0D4B99C8B3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EFDF9-F58A-472B-AD6B-0268CB73F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E88C7-1611-431B-B5E1-EBA66DE0D354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41E5C-F635-4FA3-9956-DF1E9BCE7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442ED-A17E-4B31-B2DF-429DFFA2257B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77360-EBD0-42CF-8F3A-F4F33ADCC8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5E339-7B3D-488A-A5BC-22A18B494C39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18A5B-8F8A-4CEC-9919-5826E09CB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99BC24-13F8-468E-A481-A2E9C2AD2454}" type="datetimeFigureOut">
              <a:rPr lang="ru-RU"/>
              <a:pPr>
                <a:defRPr/>
              </a:pPr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DCE728-8692-40B3-A4F7-0C3FCFAAF0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0099"/>
            </a:gs>
            <a:gs pos="99000">
              <a:srgbClr val="990099">
                <a:alpha val="47000"/>
              </a:srgbClr>
            </a:gs>
            <a:gs pos="100000">
              <a:srgbClr val="990099">
                <a:alpha val="30000"/>
                <a:lumMod val="94000"/>
                <a:lumOff val="6000"/>
              </a:srgbClr>
            </a:gs>
            <a:gs pos="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4837" y="365125"/>
            <a:ext cx="5818049" cy="6075363"/>
          </a:xfr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b="1" dirty="0">
                <a:pattFill prst="trellis">
                  <a:fgClr>
                    <a:srgbClr val="FFFF00"/>
                  </a:fgClr>
                  <a:bgClr>
                    <a:schemeClr val="bg1"/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Незнайка </a:t>
            </a:r>
            <a:br>
              <a:rPr lang="ru-RU" sz="7200" b="1" dirty="0">
                <a:pattFill prst="trellis">
                  <a:fgClr>
                    <a:srgbClr val="FFFF00"/>
                  </a:fgClr>
                  <a:bgClr>
                    <a:schemeClr val="bg1"/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7200" b="1" dirty="0">
                <a:pattFill prst="trellis">
                  <a:fgClr>
                    <a:srgbClr val="FFFF00"/>
                  </a:fgClr>
                  <a:bgClr>
                    <a:schemeClr val="bg1"/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pattFill prst="trellis">
                  <a:fgClr>
                    <a:srgbClr val="FFFF00"/>
                  </a:fgClr>
                  <a:bgClr>
                    <a:schemeClr val="bg1"/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планете </a:t>
            </a:r>
            <a:br>
              <a:rPr lang="ru-RU" sz="7200" b="1" dirty="0">
                <a:pattFill prst="trellis">
                  <a:fgClr>
                    <a:srgbClr val="FFFF00"/>
                  </a:fgClr>
                  <a:bgClr>
                    <a:schemeClr val="bg1"/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7200" b="1" dirty="0">
                <a:pattFill prst="trellis">
                  <a:fgClr>
                    <a:srgbClr val="FFFF00"/>
                  </a:fgClr>
                  <a:bgClr>
                    <a:schemeClr val="bg1"/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200" b="1" dirty="0">
                <a:pattFill prst="trellis">
                  <a:fgClr>
                    <a:srgbClr val="FFFF00"/>
                  </a:fgClr>
                  <a:bgClr>
                    <a:schemeClr val="bg1"/>
                  </a:bgClr>
                </a:patt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«Фонетика»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365125"/>
            <a:ext cx="4757531" cy="627100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 rot="-532780">
            <a:off x="1946275" y="3735388"/>
            <a:ext cx="971550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Calibri" pitchFamily="34" charset="0"/>
              </a:rPr>
              <a:t>  </a:t>
            </a:r>
          </a:p>
          <a:p>
            <a:r>
              <a:rPr lang="en-US" sz="2000" b="1">
                <a:latin typeface="Calibri" pitchFamily="34" charset="0"/>
              </a:rPr>
              <a:t>   </a:t>
            </a:r>
            <a:r>
              <a:rPr lang="ru-RU" sz="2000" b="1">
                <a:latin typeface="Calibri" pitchFamily="34" charset="0"/>
              </a:rPr>
              <a:t> </a:t>
            </a:r>
            <a:r>
              <a:rPr lang="en-US" sz="2000" b="1">
                <a:latin typeface="Calibri" pitchFamily="34" charset="0"/>
              </a:rPr>
              <a:t>          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п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н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’]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    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о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endParaRPr lang="en-US" sz="2000" b="1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ф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    [</a:t>
            </a:r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э</a:t>
            </a:r>
            <a:r>
              <a:rPr lang="en-US" sz="2000" b="1">
                <a:solidFill>
                  <a:srgbClr val="002060"/>
                </a:solidFill>
                <a:latin typeface="Calibri" pitchFamily="34" charset="0"/>
              </a:rPr>
              <a:t>]</a:t>
            </a:r>
          </a:p>
          <a:p>
            <a:endParaRPr lang="ru-RU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0099"/>
            </a:gs>
            <a:gs pos="99000">
              <a:srgbClr val="990099">
                <a:alpha val="47000"/>
              </a:srgbClr>
            </a:gs>
            <a:gs pos="100000">
              <a:srgbClr val="990099">
                <a:alpha val="30000"/>
                <a:lumMod val="94000"/>
                <a:lumOff val="6000"/>
              </a:srgbClr>
            </a:gs>
            <a:gs pos="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505" y="1469036"/>
            <a:ext cx="7480091" cy="53889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8034338" y="0"/>
            <a:ext cx="4032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Занятие 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7513" y="384175"/>
            <a:ext cx="99552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Согласные звуки: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278063"/>
            <a:ext cx="4737100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твёрдые</a:t>
            </a:r>
            <a:r>
              <a:rPr lang="ru-RU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мягкие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29488" y="3678238"/>
            <a:ext cx="47371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парные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+mn-cs"/>
              </a:rPr>
              <a:t>непарные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F3FB1"/>
            </a:gs>
            <a:gs pos="68000">
              <a:srgbClr val="C57EC9"/>
            </a:gs>
            <a:gs pos="0">
              <a:schemeClr val="accent1">
                <a:lumMod val="5000"/>
                <a:lumOff val="95000"/>
              </a:schemeClr>
            </a:gs>
            <a:gs pos="100000">
              <a:srgbClr val="99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71550" y="377825"/>
            <a:ext cx="10553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08000"/>
                </a:solidFill>
                <a:latin typeface="Trebuchet MS" pitchFamily="34" charset="0"/>
              </a:rPr>
              <a:t>Согласные </a:t>
            </a:r>
            <a:r>
              <a:rPr lang="ru-RU" sz="4000">
                <a:solidFill>
                  <a:srgbClr val="008000"/>
                </a:solidFill>
              </a:rPr>
              <a:t>звуки </a:t>
            </a:r>
            <a:r>
              <a:rPr lang="ru-RU" sz="4000">
                <a:solidFill>
                  <a:srgbClr val="008000"/>
                </a:solidFill>
                <a:latin typeface="Trebuchet MS" pitchFamily="34" charset="0"/>
              </a:rPr>
              <a:t>образуют пары по </a:t>
            </a:r>
            <a:r>
              <a:rPr lang="ru-RU" sz="4000" b="1">
                <a:solidFill>
                  <a:srgbClr val="663300"/>
                </a:solidFill>
                <a:latin typeface="Trebuchet MS" pitchFamily="34" charset="0"/>
              </a:rPr>
              <a:t>твёрдости</a:t>
            </a:r>
            <a:r>
              <a:rPr lang="ru-RU" sz="4000" b="1">
                <a:solidFill>
                  <a:srgbClr val="008000"/>
                </a:solidFill>
                <a:latin typeface="Trebuchet MS" pitchFamily="34" charset="0"/>
              </a:rPr>
              <a:t> </a:t>
            </a:r>
            <a:r>
              <a:rPr lang="ru-RU" sz="4000">
                <a:solidFill>
                  <a:srgbClr val="008000"/>
                </a:solidFill>
              </a:rPr>
              <a:t>/</a:t>
            </a:r>
            <a:r>
              <a:rPr lang="ru-RU" sz="4000" b="1">
                <a:solidFill>
                  <a:srgbClr val="008000"/>
                </a:solidFill>
                <a:latin typeface="Trebuchet MS" pitchFamily="34" charset="0"/>
              </a:rPr>
              <a:t> </a:t>
            </a:r>
            <a:r>
              <a:rPr lang="ru-RU" sz="4000" b="1">
                <a:solidFill>
                  <a:srgbClr val="FF0000"/>
                </a:solidFill>
                <a:latin typeface="Trebuchet MS" pitchFamily="34" charset="0"/>
              </a:rPr>
              <a:t>мягкости</a:t>
            </a:r>
            <a:r>
              <a:rPr lang="ru-RU" sz="4000" b="1">
                <a:solidFill>
                  <a:srgbClr val="008000"/>
                </a:solidFill>
                <a:latin typeface="Trebuchet MS" pitchFamily="34" charset="0"/>
              </a:rPr>
              <a:t>, </a:t>
            </a:r>
            <a:r>
              <a:rPr lang="ru-RU" sz="4000">
                <a:solidFill>
                  <a:srgbClr val="008000"/>
                </a:solidFill>
                <a:latin typeface="Trebuchet MS" pitchFamily="34" charset="0"/>
              </a:rPr>
              <a:t>например: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13183" y="1963738"/>
            <a:ext cx="19602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663300"/>
                </a:solidFill>
                <a:latin typeface="Trebuchet MS" pitchFamily="34" charset="0"/>
              </a:rPr>
              <a:t>[</a:t>
            </a:r>
            <a:r>
              <a:rPr lang="ru-RU" sz="3600" b="1" dirty="0">
                <a:solidFill>
                  <a:srgbClr val="663300"/>
                </a:solidFill>
                <a:latin typeface="Trebuchet MS" pitchFamily="34" charset="0"/>
              </a:rPr>
              <a:t>л</a:t>
            </a:r>
            <a:r>
              <a:rPr lang="en-US" sz="3600" b="1" dirty="0">
                <a:solidFill>
                  <a:srgbClr val="663300"/>
                </a:solidFill>
                <a:latin typeface="Trebuchet MS" pitchFamily="34" charset="0"/>
              </a:rPr>
              <a:t>]</a:t>
            </a:r>
            <a:r>
              <a:rPr lang="en-US" sz="3600" dirty="0">
                <a:latin typeface="Trebuchet MS" pitchFamily="34" charset="0"/>
              </a:rPr>
              <a:t>–</a:t>
            </a:r>
            <a:r>
              <a:rPr lang="en-US" sz="3600" dirty="0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 dirty="0">
                <a:solidFill>
                  <a:srgbClr val="FF0000"/>
                </a:solidFill>
                <a:latin typeface="Trebuchet MS" pitchFamily="34" charset="0"/>
              </a:rPr>
              <a:t>л</a:t>
            </a:r>
            <a:r>
              <a:rPr lang="en-US" sz="3600" dirty="0">
                <a:solidFill>
                  <a:srgbClr val="FF0000"/>
                </a:solidFill>
                <a:latin typeface="Trebuchet MS" pitchFamily="34" charset="0"/>
              </a:rPr>
              <a:t>’]</a:t>
            </a:r>
            <a:r>
              <a:rPr lang="ru-RU" sz="3600" dirty="0">
                <a:latin typeface="Trebuchet MS" pitchFamily="34" charset="0"/>
              </a:rPr>
              <a:t>;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05138" y="1963738"/>
            <a:ext cx="21383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6633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663300"/>
                </a:solidFill>
                <a:latin typeface="Trebuchet MS" pitchFamily="34" charset="0"/>
              </a:rPr>
              <a:t>р</a:t>
            </a:r>
            <a:r>
              <a:rPr lang="en-US" sz="3600" b="1">
                <a:solidFill>
                  <a:srgbClr val="663300"/>
                </a:solidFill>
                <a:latin typeface="Trebuchet MS" pitchFamily="34" charset="0"/>
              </a:rPr>
              <a:t>’]</a:t>
            </a:r>
            <a:r>
              <a:rPr lang="en-US" sz="3600">
                <a:latin typeface="Trebuchet MS" pitchFamily="34" charset="0"/>
              </a:rPr>
              <a:t>–</a:t>
            </a:r>
            <a:r>
              <a:rPr lang="en-US" sz="3600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р</a:t>
            </a:r>
            <a:r>
              <a:rPr lang="en-US" sz="3600">
                <a:solidFill>
                  <a:srgbClr val="FF0000"/>
                </a:solidFill>
                <a:latin typeface="Trebuchet MS" pitchFamily="34" charset="0"/>
              </a:rPr>
              <a:t>]</a:t>
            </a:r>
            <a:r>
              <a:rPr lang="ru-RU" sz="3600">
                <a:latin typeface="Trebuchet MS" pitchFamily="34" charset="0"/>
              </a:rPr>
              <a:t>;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16475" y="1963738"/>
            <a:ext cx="3303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US" sz="3600" b="1">
                <a:solidFill>
                  <a:srgbClr val="6633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663300"/>
                </a:solidFill>
                <a:latin typeface="Trebuchet MS" pitchFamily="34" charset="0"/>
              </a:rPr>
              <a:t>ф</a:t>
            </a:r>
            <a:r>
              <a:rPr lang="en-US" sz="3600" b="1">
                <a:solidFill>
                  <a:srgbClr val="663300"/>
                </a:solidFill>
                <a:latin typeface="Trebuchet MS" pitchFamily="34" charset="0"/>
              </a:rPr>
              <a:t>]</a:t>
            </a:r>
            <a:r>
              <a:rPr lang="en-US" sz="3600">
                <a:latin typeface="Trebuchet MS" pitchFamily="34" charset="0"/>
              </a:rPr>
              <a:t>–</a:t>
            </a:r>
            <a:r>
              <a:rPr lang="en-US" sz="3600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ф</a:t>
            </a:r>
            <a:r>
              <a:rPr lang="en-US" sz="3600">
                <a:solidFill>
                  <a:srgbClr val="FF0000"/>
                </a:solidFill>
                <a:latin typeface="Trebuchet MS" pitchFamily="34" charset="0"/>
              </a:rPr>
              <a:t>’]</a:t>
            </a:r>
            <a:r>
              <a:rPr lang="ru-RU" sz="3600">
                <a:solidFill>
                  <a:srgbClr val="FF00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4563" y="2816225"/>
            <a:ext cx="105521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rgbClr val="002060"/>
                </a:solidFill>
                <a:latin typeface="Trebuchet MS" panose="020B0603020202020204" pitchFamily="34" charset="0"/>
              </a:rPr>
              <a:t>Непарными </a:t>
            </a: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твёрдыми</a:t>
            </a:r>
            <a:r>
              <a:rPr lang="ru-RU" sz="4000" dirty="0">
                <a:solidFill>
                  <a:srgbClr val="800080"/>
                </a:solidFill>
                <a:latin typeface="Trebuchet MS" panose="020B0603020202020204" pitchFamily="34" charset="0"/>
              </a:rPr>
              <a:t> </a:t>
            </a:r>
            <a:r>
              <a:rPr lang="ru-RU" sz="4000" dirty="0">
                <a:solidFill>
                  <a:srgbClr val="002060"/>
                </a:solidFill>
                <a:latin typeface="Trebuchet MS" panose="020B0603020202020204" pitchFamily="34" charset="0"/>
              </a:rPr>
              <a:t>являются: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58888" y="3867150"/>
            <a:ext cx="11715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[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ж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]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,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60750" y="3867150"/>
            <a:ext cx="103346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[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ц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]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52675" y="3867150"/>
            <a:ext cx="130651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[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ш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]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,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 flipH="1">
            <a:off x="928688" y="4837113"/>
            <a:ext cx="10034587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Непарными </a:t>
            </a:r>
            <a:r>
              <a:rPr lang="ru-RU" sz="4000" b="1">
                <a:solidFill>
                  <a:srgbClr val="FF0000"/>
                </a:solidFill>
                <a:latin typeface="Trebuchet MS" pitchFamily="34" charset="0"/>
              </a:rPr>
              <a:t>мягкими</a:t>
            </a:r>
            <a:r>
              <a:rPr lang="ru-RU" sz="4000">
                <a:solidFill>
                  <a:srgbClr val="800080"/>
                </a:solidFill>
                <a:latin typeface="Trebuchet MS" pitchFamily="34" charset="0"/>
              </a:rPr>
              <a:t> </a:t>
            </a:r>
            <a:r>
              <a:rPr lang="ru-RU" sz="4000">
                <a:solidFill>
                  <a:srgbClr val="002060"/>
                </a:solidFill>
                <a:latin typeface="Trebuchet MS" pitchFamily="34" charset="0"/>
              </a:rPr>
              <a:t>являются:</a:t>
            </a:r>
          </a:p>
          <a:p>
            <a:endParaRPr lang="ru-RU"/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46188" y="5499100"/>
            <a:ext cx="1171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й</a:t>
            </a:r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417763" y="5499100"/>
            <a:ext cx="1171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ч</a:t>
            </a:r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,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489325" y="5499100"/>
            <a:ext cx="1271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щ</a:t>
            </a:r>
            <a:r>
              <a:rPr lang="en-US" sz="3600" b="1">
                <a:solidFill>
                  <a:srgbClr val="FF0000"/>
                </a:solidFill>
                <a:latin typeface="Trebuchet MS" pitchFamily="34" charset="0"/>
              </a:rPr>
              <a:t>’]</a:t>
            </a:r>
            <a:r>
              <a:rPr lang="ru-RU" sz="3600" b="1">
                <a:solidFill>
                  <a:srgbClr val="FF0000"/>
                </a:solidFill>
                <a:latin typeface="Trebuchet MS" pitchFamily="34" charset="0"/>
              </a:rPr>
              <a:t>.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1041" y="3075861"/>
            <a:ext cx="3230387" cy="3522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3" grpId="0"/>
      <p:bldP spid="9" grpId="0"/>
      <p:bldP spid="17" grpId="0"/>
      <p:bldP spid="18" grpId="0"/>
      <p:bldP spid="2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0099"/>
            </a:gs>
            <a:gs pos="99000">
              <a:srgbClr val="990099">
                <a:alpha val="47000"/>
              </a:srgbClr>
            </a:gs>
            <a:gs pos="100000">
              <a:srgbClr val="990099">
                <a:alpha val="30000"/>
                <a:lumMod val="94000"/>
                <a:lumOff val="6000"/>
              </a:srgbClr>
            </a:gs>
            <a:gs pos="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9550" y="300038"/>
            <a:ext cx="119824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663300"/>
                </a:solidFill>
                <a:latin typeface="Trebuchet MS" pitchFamily="34" charset="0"/>
              </a:rPr>
              <a:t>Прочитай слова</a:t>
            </a:r>
            <a:r>
              <a:rPr lang="ru-RU" sz="2800" b="1">
                <a:solidFill>
                  <a:srgbClr val="663300"/>
                </a:solidFill>
              </a:rPr>
              <a:t>,</a:t>
            </a:r>
            <a:r>
              <a:rPr lang="ru-RU" sz="2800" b="1">
                <a:solidFill>
                  <a:srgbClr val="663300"/>
                </a:solidFill>
                <a:latin typeface="Trebuchet MS" pitchFamily="34" charset="0"/>
              </a:rPr>
              <a:t> </a:t>
            </a:r>
            <a:r>
              <a:rPr lang="ru-RU" sz="2800" b="1">
                <a:solidFill>
                  <a:srgbClr val="663300"/>
                </a:solidFill>
              </a:rPr>
              <a:t>кликни кнопкой мыши </a:t>
            </a:r>
            <a:r>
              <a:rPr lang="ru-RU" sz="2800" b="1">
                <a:solidFill>
                  <a:srgbClr val="663300"/>
                </a:solidFill>
                <a:latin typeface="Trebuchet MS" pitchFamily="34" charset="0"/>
              </a:rPr>
              <a:t>то, в котором все согласные звуки твёрдые.</a:t>
            </a: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1693863" y="1916113"/>
            <a:ext cx="2189162" cy="1109662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невод</a:t>
            </a: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8734425" y="1878013"/>
            <a:ext cx="2189163" cy="1109662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наряд</a:t>
            </a: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6373813" y="1857375"/>
            <a:ext cx="2187575" cy="1108075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набор</a:t>
            </a: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011613" y="1878013"/>
            <a:ext cx="2189162" cy="1109662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няня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9550" y="3482975"/>
            <a:ext cx="119824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FF"/>
                </a:solidFill>
                <a:latin typeface="Trebuchet MS" pitchFamily="34" charset="0"/>
              </a:rPr>
              <a:t>Прочитай слова</a:t>
            </a:r>
            <a:r>
              <a:rPr lang="ru-RU" sz="2800" b="1">
                <a:solidFill>
                  <a:srgbClr val="0000FF"/>
                </a:solidFill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Trebuchet MS" pitchFamily="34" charset="0"/>
              </a:rPr>
              <a:t> </a:t>
            </a:r>
            <a:r>
              <a:rPr lang="ru-RU" sz="2800" b="1">
                <a:solidFill>
                  <a:srgbClr val="0000FF"/>
                </a:solidFill>
              </a:rPr>
              <a:t>кликни кнопкой мыши </a:t>
            </a:r>
            <a:r>
              <a:rPr lang="ru-RU" sz="2800" b="1">
                <a:solidFill>
                  <a:srgbClr val="0000FF"/>
                </a:solidFill>
                <a:latin typeface="Trebuchet MS" pitchFamily="34" charset="0"/>
              </a:rPr>
              <a:t>то, в котором все согласные звуки мягкие.</a:t>
            </a: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8734425" y="4873625"/>
            <a:ext cx="2189163" cy="1108075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Настя</a:t>
            </a: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6373813" y="4875213"/>
            <a:ext cx="2187575" cy="1109662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нога</a:t>
            </a: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4011613" y="4895850"/>
            <a:ext cx="2189162" cy="1109663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неделя</a:t>
            </a: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1693863" y="4873625"/>
            <a:ext cx="2189162" cy="1108075"/>
          </a:xfrm>
          <a:prstGeom prst="flowChartPunchedTap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Trebuchet MS" panose="020B0603020202020204" pitchFamily="34" charset="0"/>
              </a:rPr>
              <a:t>нора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1393825"/>
            <a:ext cx="1466850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Рисунок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50" y="4522788"/>
            <a:ext cx="1466850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6" grpId="1" animBg="1"/>
      <p:bldP spid="7" grpId="0" animBg="1"/>
      <p:bldP spid="8" grpId="0"/>
      <p:bldP spid="9" grpId="0" animBg="1"/>
      <p:bldP spid="10" grpId="0" animBg="1"/>
      <p:bldP spid="11" grpId="0" animBg="1"/>
      <p:bldP spid="11" grpId="1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0099"/>
            </a:gs>
            <a:gs pos="99000">
              <a:srgbClr val="990099">
                <a:alpha val="47000"/>
              </a:srgbClr>
            </a:gs>
            <a:gs pos="100000">
              <a:srgbClr val="990099">
                <a:alpha val="30000"/>
                <a:lumMod val="94000"/>
                <a:lumOff val="6000"/>
              </a:srgbClr>
            </a:gs>
            <a:gs pos="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4175" y="411163"/>
            <a:ext cx="10866438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2060"/>
                </a:solidFill>
              </a:rPr>
              <a:t>Кликни кнопкой мыши, чтобы подчеркнуть слова</a:t>
            </a:r>
            <a:r>
              <a:rPr lang="ru-RU" sz="3200" b="1">
                <a:solidFill>
                  <a:srgbClr val="002060"/>
                </a:solidFill>
                <a:latin typeface="Trebuchet MS" pitchFamily="34" charset="0"/>
              </a:rPr>
              <a:t>, которые начинаются с мягкого непарного </a:t>
            </a:r>
            <a:r>
              <a:rPr lang="ru-RU" sz="3200" b="1">
                <a:solidFill>
                  <a:srgbClr val="002060"/>
                </a:solidFill>
              </a:rPr>
              <a:t>звонкого непарного </a:t>
            </a:r>
            <a:r>
              <a:rPr lang="ru-RU" sz="3200" b="1">
                <a:solidFill>
                  <a:srgbClr val="002060"/>
                </a:solidFill>
                <a:latin typeface="Trebuchet MS" pitchFamily="34" charset="0"/>
              </a:rPr>
              <a:t>согласного звука.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325" y="2073965"/>
            <a:ext cx="5016362" cy="43732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60425" y="2228850"/>
            <a:ext cx="2455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ШАХМАТЫ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9525" y="3209925"/>
            <a:ext cx="20351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ГОРОД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85813" y="3176588"/>
            <a:ext cx="20399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НОСОРОГ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98700" y="2686050"/>
            <a:ext cx="20780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   РАКЕТА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81425" y="2068513"/>
            <a:ext cx="20415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ЧЕЛОВЕК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313363" y="2538413"/>
            <a:ext cx="204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ЮБИЛЕЙ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22325" y="4637088"/>
            <a:ext cx="20399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ЯБЛОКО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76663" y="4668838"/>
            <a:ext cx="204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ЙОД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92350" y="3851275"/>
            <a:ext cx="204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ШОРОХ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837113" y="3851275"/>
            <a:ext cx="204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8000"/>
                </a:solidFill>
                <a:latin typeface="Trebuchet MS" pitchFamily="34" charset="0"/>
              </a:rPr>
              <a:t>  ЩЕНОК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5100" y="5702300"/>
            <a:ext cx="7764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rebuchet MS" pitchFamily="34" charset="0"/>
              </a:rPr>
              <a:t>Произнеси слово, в котором два звука </a:t>
            </a:r>
            <a:r>
              <a:rPr lang="en-US" sz="2800" b="1">
                <a:solidFill>
                  <a:srgbClr val="FF0000"/>
                </a:solidFill>
                <a:latin typeface="Trebuchet MS" pitchFamily="34" charset="0"/>
              </a:rPr>
              <a:t>[</a:t>
            </a:r>
            <a:r>
              <a:rPr lang="ru-RU" sz="2800" b="1">
                <a:solidFill>
                  <a:srgbClr val="FF0000"/>
                </a:solidFill>
                <a:latin typeface="Trebuchet MS" pitchFamily="34" charset="0"/>
              </a:rPr>
              <a:t>й</a:t>
            </a:r>
            <a:r>
              <a:rPr lang="en-US" sz="2800" b="1">
                <a:solidFill>
                  <a:srgbClr val="FF0000"/>
                </a:solidFill>
                <a:latin typeface="Trebuchet MS" pitchFamily="34" charset="0"/>
              </a:rPr>
              <a:t>’]</a:t>
            </a:r>
            <a:r>
              <a:rPr lang="ru-RU" sz="2800" b="1">
                <a:solidFill>
                  <a:srgbClr val="FF0000"/>
                </a:solidFill>
                <a:latin typeface="Trebuchet MS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AF3FB1"/>
            </a:gs>
            <a:gs pos="68000">
              <a:srgbClr val="C57EC9"/>
            </a:gs>
            <a:gs pos="0">
              <a:schemeClr val="accent1">
                <a:lumMod val="5000"/>
                <a:lumOff val="95000"/>
              </a:schemeClr>
            </a:gs>
            <a:gs pos="100000">
              <a:srgbClr val="99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лачко с текстом: овальное 4"/>
          <p:cNvSpPr/>
          <p:nvPr/>
        </p:nvSpPr>
        <p:spPr>
          <a:xfrm rot="20860452">
            <a:off x="1943100" y="130175"/>
            <a:ext cx="3821113" cy="1963738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dirty="0">
                <a:solidFill>
                  <a:srgbClr val="002060"/>
                </a:solidFill>
              </a:rPr>
              <a:t>[</a:t>
            </a:r>
            <a:r>
              <a:rPr lang="ru-RU" sz="7200" dirty="0">
                <a:solidFill>
                  <a:srgbClr val="002060"/>
                </a:solidFill>
              </a:rPr>
              <a:t>й</a:t>
            </a:r>
            <a:r>
              <a:rPr lang="en-US" sz="7200" dirty="0">
                <a:solidFill>
                  <a:srgbClr val="002060"/>
                </a:solidFill>
              </a:rPr>
              <a:t>’</a:t>
            </a:r>
            <a:r>
              <a:rPr lang="ru-RU" sz="7200" dirty="0">
                <a:solidFill>
                  <a:srgbClr val="002060"/>
                </a:solidFill>
              </a:rPr>
              <a:t>от</a:t>
            </a:r>
            <a:r>
              <a:rPr lang="en-US" sz="7200" dirty="0">
                <a:solidFill>
                  <a:srgbClr val="002060"/>
                </a:solidFill>
              </a:rPr>
              <a:t>]</a:t>
            </a:r>
            <a:endParaRPr lang="ru-RU" sz="7200" dirty="0">
              <a:solidFill>
                <a:srgbClr val="002060"/>
              </a:solidFill>
            </a:endParaRPr>
          </a:p>
        </p:txBody>
      </p:sp>
      <p:sp>
        <p:nvSpPr>
          <p:cNvPr id="6" name="Облачко с текстом: прямоугольное со скругленными углами 5"/>
          <p:cNvSpPr>
            <a:spLocks noChangeArrowheads="1"/>
          </p:cNvSpPr>
          <p:nvPr/>
        </p:nvSpPr>
        <p:spPr bwMode="auto">
          <a:xfrm rot="1755708">
            <a:off x="7200900" y="1538288"/>
            <a:ext cx="4276725" cy="2005012"/>
          </a:xfrm>
          <a:prstGeom prst="wedgeRoundRectCallout">
            <a:avLst>
              <a:gd name="adj1" fmla="val -19546"/>
              <a:gd name="adj2" fmla="val 42579"/>
              <a:gd name="adj3" fmla="val 16667"/>
            </a:avLst>
          </a:prstGeom>
          <a:solidFill>
            <a:srgbClr val="FFFFCC"/>
          </a:solidFill>
          <a:ln w="12700" algn="ctr">
            <a:solidFill>
              <a:srgbClr val="127056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lt1"/>
                </a:solidFill>
                <a:latin typeface="+mn-lt"/>
                <a:cs typeface="+mn-cs"/>
              </a:rPr>
              <a:t>Х</a:t>
            </a:r>
            <a:r>
              <a:rPr lang="en-US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[</a:t>
            </a:r>
            <a:r>
              <a:rPr lang="ru-RU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й</a:t>
            </a:r>
            <a:r>
              <a:rPr lang="en-US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’</a:t>
            </a:r>
            <a:r>
              <a:rPr lang="ru-RU" sz="3600" b="1" dirty="0" err="1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уб</a:t>
            </a:r>
            <a:r>
              <a:rPr lang="en-US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’</a:t>
            </a:r>
            <a:r>
              <a:rPr lang="ru-RU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ил</a:t>
            </a:r>
            <a:r>
              <a:rPr lang="en-US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’</a:t>
            </a:r>
            <a:r>
              <a:rPr lang="ru-RU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эй</a:t>
            </a:r>
            <a:r>
              <a:rPr lang="en-US" sz="3600" b="1" dirty="0">
                <a:solidFill>
                  <a:srgbClr val="FF0000"/>
                </a:solidFill>
                <a:latin typeface="Trebuchet MS" panose="020B0603020202020204" pitchFamily="34" charset="0"/>
                <a:cs typeface="+mn-cs"/>
              </a:rPr>
              <a:t>’]</a:t>
            </a:r>
            <a:endParaRPr lang="ru-RU" sz="3600" b="1" dirty="0">
              <a:solidFill>
                <a:srgbClr val="FF0000"/>
              </a:solidFill>
              <a:latin typeface="Trebuchet MS" panose="020B0603020202020204" pitchFamily="34" charset="0"/>
              <a:cs typeface="+mn-cs"/>
            </a:endParaRPr>
          </a:p>
        </p:txBody>
      </p:sp>
      <p:sp>
        <p:nvSpPr>
          <p:cNvPr id="7" name="Облачко с текстом: прямоугольное 6"/>
          <p:cNvSpPr/>
          <p:nvPr/>
        </p:nvSpPr>
        <p:spPr>
          <a:xfrm rot="19883118">
            <a:off x="554038" y="2832100"/>
            <a:ext cx="3178175" cy="2247900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002060"/>
                </a:solidFill>
                <a:latin typeface="Trebuchet MS" panose="020B0603020202020204" pitchFamily="34" charset="0"/>
              </a:rPr>
              <a:t>[</a:t>
            </a:r>
            <a:r>
              <a:rPr lang="ru-RU" sz="4400" b="1" dirty="0">
                <a:solidFill>
                  <a:srgbClr val="002060"/>
                </a:solidFill>
                <a:latin typeface="Trebuchet MS" panose="020B0603020202020204" pitchFamily="34" charset="0"/>
              </a:rPr>
              <a:t>й</a:t>
            </a:r>
            <a:r>
              <a:rPr lang="en-US" sz="4400" b="1" dirty="0">
                <a:solidFill>
                  <a:srgbClr val="002060"/>
                </a:solidFill>
                <a:latin typeface="Trebuchet MS" panose="020B0603020202020204" pitchFamily="34" charset="0"/>
              </a:rPr>
              <a:t>’</a:t>
            </a:r>
            <a:r>
              <a:rPr lang="ru-RU" sz="4400" b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аблака</a:t>
            </a:r>
            <a:r>
              <a:rPr lang="en-US" sz="4400" b="1" dirty="0">
                <a:solidFill>
                  <a:srgbClr val="002060"/>
                </a:solidFill>
                <a:latin typeface="Trebuchet MS" panose="020B0603020202020204" pitchFamily="34" charset="0"/>
              </a:rPr>
              <a:t>]</a:t>
            </a:r>
            <a:endParaRPr lang="ru-RU" sz="4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199</Words>
  <Application>Microsoft Office PowerPoint</Application>
  <PresentationFormat>Широкоэкранный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Office Theme</vt:lpstr>
      <vt:lpstr>Незнайка   на планете   «Фонетика»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Незнайка   на планете   «Фонетика»</dc:title>
  <dc:creator>алексей петров</dc:creator>
  <cp:lastModifiedBy>алексей петров</cp:lastModifiedBy>
  <cp:revision>21</cp:revision>
  <dcterms:created xsi:type="dcterms:W3CDTF">2020-03-16T12:50:23Z</dcterms:created>
  <dcterms:modified xsi:type="dcterms:W3CDTF">2020-06-01T17:56:46Z</dcterms:modified>
</cp:coreProperties>
</file>