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7000" autoAdjust="0"/>
  </p:normalViewPr>
  <p:slideViewPr>
    <p:cSldViewPr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B36EAE-A80A-457D-8E58-D50446A31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141984"/>
            <a:ext cx="10945216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3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72819"/>
            <a:ext cx="109728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16838"/>
            <a:ext cx="53848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16838"/>
            <a:ext cx="53848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764708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1844828"/>
            <a:ext cx="6815668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1916838"/>
            <a:ext cx="4011084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037C4E2-D6F7-4067-B383-06EBB1AACB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916838"/>
            <a:ext cx="109728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конкурсы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6D01610-ADD1-458E-B0FB-5A85AA22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Министерство просвещения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B28BBB8-23AA-47B2-B645-7BB72F916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Конкурс грантов </a:t>
            </a:r>
            <a:r>
              <a:rPr lang="ru-RU" dirty="0">
                <a:solidFill>
                  <a:schemeClr val="tx1"/>
                </a:solidFill>
              </a:rPr>
              <a:t>в форме субсидий </a:t>
            </a:r>
            <a:r>
              <a:rPr lang="ru-RU" dirty="0" smtClean="0">
                <a:solidFill>
                  <a:schemeClr val="tx1"/>
                </a:solidFill>
              </a:rPr>
              <a:t>некоммерческим </a:t>
            </a:r>
            <a:r>
              <a:rPr lang="ru-RU" dirty="0">
                <a:solidFill>
                  <a:schemeClr val="tx1"/>
                </a:solidFill>
              </a:rPr>
              <a:t>организациям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проведение всероссийских, окружных и межрегиональных мероприятий в </a:t>
            </a:r>
            <a:r>
              <a:rPr lang="ru-RU" sz="4000" b="1" dirty="0">
                <a:solidFill>
                  <a:schemeClr val="tx1"/>
                </a:solidFill>
              </a:rPr>
              <a:t>сфере патриотического воспитания</a:t>
            </a:r>
            <a:r>
              <a:rPr lang="ru-RU" dirty="0">
                <a:solidFill>
                  <a:schemeClr val="tx1"/>
                </a:solidFill>
              </a:rPr>
              <a:t> с участием детей и молодежи в рамках федерального проекта «Патриотическое воспитание граждан Российской Федерации» национального проекта «Образование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Сроки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с 20 </a:t>
            </a:r>
            <a:r>
              <a:rPr lang="ru-RU" dirty="0">
                <a:solidFill>
                  <a:schemeClr val="tx1"/>
                </a:solidFill>
              </a:rPr>
              <a:t>февраля 2021 г. 10.00 часов по московскому времени до 22 марта 2021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48680"/>
            <a:ext cx="10972800" cy="63093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Номинации: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1 </a:t>
            </a:r>
            <a:r>
              <a:rPr lang="ru-RU" sz="4000" dirty="0">
                <a:solidFill>
                  <a:schemeClr val="tx1"/>
                </a:solidFill>
              </a:rPr>
              <a:t>«Проведение Всероссийских конкурсов для обучающихся и членов их семей, направленных на </a:t>
            </a:r>
            <a:r>
              <a:rPr lang="ru-RU" sz="4000" b="1" dirty="0">
                <a:solidFill>
                  <a:schemeClr val="tx1"/>
                </a:solidFill>
              </a:rPr>
              <a:t>изучение истории семьи</a:t>
            </a:r>
            <a:r>
              <a:rPr lang="ru-RU" sz="4000" dirty="0">
                <a:solidFill>
                  <a:schemeClr val="tx1"/>
                </a:solidFill>
              </a:rPr>
              <a:t>, укрепление семейных традиций и ценностей, популяризацию истории родного края». </a:t>
            </a:r>
            <a:r>
              <a:rPr lang="ru-RU" sz="4000" dirty="0">
                <a:solidFill>
                  <a:schemeClr val="tx1"/>
                </a:solidFill>
              </a:rPr>
              <a:t>Предельный объем финансирования по лоту – 35 000 000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2 </a:t>
            </a:r>
            <a:r>
              <a:rPr lang="ru-RU" sz="4000" dirty="0">
                <a:solidFill>
                  <a:schemeClr val="tx1"/>
                </a:solidFill>
              </a:rPr>
              <a:t>«Организация и проведение всероссийских акций в целях популяризации </a:t>
            </a:r>
            <a:r>
              <a:rPr lang="ru-RU" sz="4000" b="1" dirty="0">
                <a:solidFill>
                  <a:schemeClr val="tx1"/>
                </a:solidFill>
              </a:rPr>
              <a:t>внутреннего туризма, </a:t>
            </a:r>
            <a:r>
              <a:rPr lang="ru-RU" sz="4000" dirty="0">
                <a:solidFill>
                  <a:schemeClr val="tx1"/>
                </a:solidFill>
              </a:rPr>
              <a:t>межрегиональных краеведческих экспедиций и туристских слетов». </a:t>
            </a:r>
            <a:r>
              <a:rPr lang="ru-RU" sz="4000" dirty="0" smtClean="0">
                <a:solidFill>
                  <a:schemeClr val="tx1"/>
                </a:solidFill>
              </a:rPr>
              <a:t>Предельный </a:t>
            </a:r>
            <a:r>
              <a:rPr lang="ru-RU" sz="4000" dirty="0">
                <a:solidFill>
                  <a:schemeClr val="tx1"/>
                </a:solidFill>
              </a:rPr>
              <a:t>объем финансирования по лоту 37 000 000 руб.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3 </a:t>
            </a:r>
            <a:r>
              <a:rPr lang="ru-RU" sz="4000" dirty="0">
                <a:solidFill>
                  <a:schemeClr val="tx1"/>
                </a:solidFill>
              </a:rPr>
              <a:t>«Проведение просветительских и обучающих мероприятий, в </a:t>
            </a:r>
            <a:r>
              <a:rPr lang="ru-RU" sz="4000" dirty="0" smtClean="0">
                <a:solidFill>
                  <a:schemeClr val="tx1"/>
                </a:solidFill>
              </a:rPr>
              <a:t>том числе </a:t>
            </a:r>
            <a:r>
              <a:rPr lang="ru-RU" sz="4000" dirty="0">
                <a:solidFill>
                  <a:schemeClr val="tx1"/>
                </a:solidFill>
              </a:rPr>
              <a:t>для родителей учащихся, по вопросам самостоятельного изучения истории семьи и воспитания</a:t>
            </a:r>
            <a:r>
              <a:rPr lang="ru-RU" sz="4000" dirty="0" smtClean="0">
                <a:solidFill>
                  <a:schemeClr val="tx1"/>
                </a:solidFill>
              </a:rPr>
              <a:t>». Предельный </a:t>
            </a:r>
            <a:r>
              <a:rPr lang="ru-RU" sz="4000" dirty="0">
                <a:solidFill>
                  <a:schemeClr val="tx1"/>
                </a:solidFill>
              </a:rPr>
              <a:t>объем финансирования по лоту – 15 000 000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4 </a:t>
            </a:r>
            <a:r>
              <a:rPr lang="ru-RU" sz="4000" dirty="0">
                <a:solidFill>
                  <a:schemeClr val="tx1"/>
                </a:solidFill>
              </a:rPr>
              <a:t>«Проведение культурно-просветительских выставочных мероприятий, направленных на популяризацию памятных дат истории Отечества и творчества видных деятелей российской истории и культуры». </a:t>
            </a:r>
            <a:r>
              <a:rPr lang="ru-RU" sz="4000" dirty="0">
                <a:solidFill>
                  <a:schemeClr val="tx1"/>
                </a:solidFill>
              </a:rPr>
              <a:t>Предельный объем финансирования по лоту – 39 000 000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6 </a:t>
            </a:r>
            <a:r>
              <a:rPr lang="ru-RU" sz="4000" dirty="0">
                <a:solidFill>
                  <a:schemeClr val="tx1"/>
                </a:solidFill>
              </a:rPr>
              <a:t>«Проведение всероссийских творческих мероприятий, направленных на популяризацию традиционной культуры народов Российской Федерации</a:t>
            </a:r>
            <a:r>
              <a:rPr lang="ru-RU" sz="4000" dirty="0" smtClean="0">
                <a:solidFill>
                  <a:schemeClr val="tx1"/>
                </a:solidFill>
              </a:rPr>
              <a:t>». Предельный </a:t>
            </a:r>
            <a:r>
              <a:rPr lang="ru-RU" sz="4000" dirty="0">
                <a:solidFill>
                  <a:schemeClr val="tx1"/>
                </a:solidFill>
              </a:rPr>
              <a:t>объем финансирования по лоту – 60 000 000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7 </a:t>
            </a:r>
            <a:r>
              <a:rPr lang="ru-RU" sz="4000" dirty="0">
                <a:solidFill>
                  <a:schemeClr val="tx1"/>
                </a:solidFill>
              </a:rPr>
              <a:t>«Проведение ежегодных мероприятий, приуроченных к памятным датам Великой Отечественной войны, включая Всероссийский слет активистов движения «Пост № 1» и Межрегиональные топографические игры «По тылам фронтов». Предельный объем финансирования по лоту – 35 000 000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8 </a:t>
            </a:r>
            <a:r>
              <a:rPr lang="ru-RU" sz="4000" dirty="0">
                <a:solidFill>
                  <a:schemeClr val="tx1"/>
                </a:solidFill>
              </a:rPr>
              <a:t>«Проведение мероприятий, направленных на реализацию масштабных проектов в сфере добровольчества и социального проектирования». Предельный объем финансирования по лоту – 32 000 000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Лот № 9 </a:t>
            </a:r>
            <a:r>
              <a:rPr lang="ru-RU" sz="4000" dirty="0">
                <a:solidFill>
                  <a:schemeClr val="tx1"/>
                </a:solidFill>
              </a:rPr>
              <a:t>«Проведение обучающих мероприятий по вопросам формирования гражданской идентичности и межнационального согласия». Предельный объем финансирования по лоту – 52 000 000 руб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4277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ФА «</a:t>
            </a:r>
            <a:r>
              <a:rPr lang="ru-RU" dirty="0" err="1" smtClean="0">
                <a:solidFill>
                  <a:schemeClr val="tx1"/>
                </a:solidFill>
              </a:rPr>
              <a:t>Росмолодежь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Всероссийский </a:t>
            </a:r>
            <a:r>
              <a:rPr lang="ru-RU" dirty="0">
                <a:solidFill>
                  <a:schemeClr val="tx1"/>
                </a:solidFill>
              </a:rPr>
              <a:t>конкурс молодежных проектов среди </a:t>
            </a:r>
            <a:r>
              <a:rPr lang="ru-RU" dirty="0" smtClean="0">
                <a:solidFill>
                  <a:schemeClr val="tx1"/>
                </a:solidFill>
              </a:rPr>
              <a:t>вузов.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Максимальная </a:t>
            </a:r>
            <a:r>
              <a:rPr lang="ru-RU" dirty="0">
                <a:solidFill>
                  <a:schemeClr val="tx1"/>
                </a:solidFill>
              </a:rPr>
              <a:t>сумма для вузов: 15 млн рублей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Не </a:t>
            </a:r>
            <a:r>
              <a:rPr lang="ru-RU" dirty="0">
                <a:solidFill>
                  <a:schemeClr val="tx1"/>
                </a:solidFill>
              </a:rPr>
              <a:t>более 3 проектов в одной номинации, в </a:t>
            </a:r>
            <a:r>
              <a:rPr lang="ru-RU" dirty="0" smtClean="0">
                <a:solidFill>
                  <a:schemeClr val="tx1"/>
                </a:solidFill>
              </a:rPr>
              <a:t>номинации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может </a:t>
            </a:r>
            <a:r>
              <a:rPr lang="ru-RU" dirty="0">
                <a:solidFill>
                  <a:schemeClr val="tx1"/>
                </a:solidFill>
              </a:rPr>
              <a:t>получить поддержку только 1 проект.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Всероссийский </a:t>
            </a:r>
            <a:r>
              <a:rPr lang="ru-RU" dirty="0">
                <a:solidFill>
                  <a:schemeClr val="tx1"/>
                </a:solidFill>
              </a:rPr>
              <a:t>конкурс молодежных проектов среди физических лиц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До 3 млн. руб.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53855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Номинации ВКМП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968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Всероссийский конкурс молодежных проектов для вузов проходит по следующим направлениям: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«Добровольчество»;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«Инициативы творческой молодежи»;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«Мероприятия, направленные на развитие </a:t>
            </a:r>
            <a:r>
              <a:rPr lang="ru-RU" dirty="0" err="1">
                <a:solidFill>
                  <a:schemeClr val="tx1"/>
                </a:solidFill>
              </a:rPr>
              <a:t>надпрофессиональных</a:t>
            </a:r>
            <a:r>
              <a:rPr lang="ru-RU" dirty="0">
                <a:solidFill>
                  <a:schemeClr val="tx1"/>
                </a:solidFill>
              </a:rPr>
              <a:t> навыков»;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«Молодежные медиа»;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«Патриотическое воспитание»;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«Профилактика негативных проявлений в молодежной среде и межнациональное взаимодействие»;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«Развитие социальных лифтов»;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«Развитие студенческих клубов»;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«Спорт, ЗОЖ, туризм»;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«Студенческие отряды»;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«Студенческое самоуправление»;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«Укрепление семейных ценностей».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33920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ближайшее время: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марта - </a:t>
            </a:r>
            <a:r>
              <a:rPr lang="ru-RU" dirty="0" err="1">
                <a:solidFill>
                  <a:schemeClr val="tx1"/>
                </a:solidFill>
              </a:rPr>
              <a:t>вебинар</a:t>
            </a:r>
            <a:r>
              <a:rPr lang="ru-RU" dirty="0">
                <a:solidFill>
                  <a:schemeClr val="tx1"/>
                </a:solidFill>
              </a:rPr>
              <a:t>, посвященный Всероссийскому конкурсу молодежных проектов среди физических лиц.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марта - </a:t>
            </a:r>
            <a:r>
              <a:rPr lang="ru-RU" dirty="0" err="1">
                <a:solidFill>
                  <a:schemeClr val="tx1"/>
                </a:solidFill>
              </a:rPr>
              <a:t>вебинар</a:t>
            </a:r>
            <a:r>
              <a:rPr lang="ru-RU" dirty="0">
                <a:solidFill>
                  <a:schemeClr val="tx1"/>
                </a:solidFill>
              </a:rPr>
              <a:t>, посвященный ВКМП среди образовательных организаций высшего образования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085466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672" y="278958"/>
            <a:ext cx="8784976" cy="61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7386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1258</TotalTime>
  <Words>520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Новые конкурсы </vt:lpstr>
      <vt:lpstr>Министерство просвещения  Российской Федерации</vt:lpstr>
      <vt:lpstr>Презентация PowerPoint</vt:lpstr>
      <vt:lpstr>ФА «Росмолодежь»</vt:lpstr>
      <vt:lpstr>Номинации ВКМП</vt:lpstr>
      <vt:lpstr>В ближайшее время: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Лысенко Олег Владиславович</cp:lastModifiedBy>
  <cp:revision>135</cp:revision>
  <dcterms:created xsi:type="dcterms:W3CDTF">2013-10-16T06:54:36Z</dcterms:created>
  <dcterms:modified xsi:type="dcterms:W3CDTF">2021-02-25T10:14:16Z</dcterms:modified>
</cp:coreProperties>
</file>