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1" r:id="rId4"/>
    <p:sldId id="264" r:id="rId5"/>
    <p:sldId id="260" r:id="rId6"/>
    <p:sldId id="271" r:id="rId7"/>
    <p:sldId id="274" r:id="rId8"/>
    <p:sldId id="275" r:id="rId9"/>
    <p:sldId id="272" r:id="rId10"/>
    <p:sldId id="273" r:id="rId11"/>
    <p:sldId id="276" r:id="rId12"/>
    <p:sldId id="277" r:id="rId1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5B"/>
    <a:srgbClr val="DED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7000" autoAdjust="0"/>
  </p:normalViewPr>
  <p:slideViewPr>
    <p:cSldViewPr>
      <p:cViewPr>
        <p:scale>
          <a:sx n="75" d="100"/>
          <a:sy n="75" d="100"/>
        </p:scale>
        <p:origin x="-2976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14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00E98-CB22-4935-8163-1E519442B16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3F8334-FBB8-4865-A895-FA67CE3E135F}">
      <dgm:prSet phldrT="[Текст]" custT="1"/>
      <dgm:spPr>
        <a:solidFill>
          <a:srgbClr val="FFC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chemeClr val="tx1"/>
              </a:solidFill>
            </a:rPr>
            <a:t>социально-педагогический</a:t>
          </a:r>
          <a:endParaRPr lang="ru-RU" sz="1300" b="1" dirty="0">
            <a:solidFill>
              <a:schemeClr val="tx1"/>
            </a:solidFill>
          </a:endParaRPr>
        </a:p>
      </dgm:t>
    </dgm:pt>
    <dgm:pt modelId="{833544ED-63CD-4478-9362-1EC9D009730D}" type="parTrans" cxnId="{287DD171-9D82-4883-BB92-1CF9972EE490}">
      <dgm:prSet/>
      <dgm:spPr/>
      <dgm:t>
        <a:bodyPr/>
        <a:lstStyle/>
        <a:p>
          <a:endParaRPr lang="ru-RU"/>
        </a:p>
      </dgm:t>
    </dgm:pt>
    <dgm:pt modelId="{EE282FD3-D7D1-424B-99DB-021B943BC433}" type="sibTrans" cxnId="{287DD171-9D82-4883-BB92-1CF9972EE490}">
      <dgm:prSet/>
      <dgm:spPr/>
      <dgm:t>
        <a:bodyPr/>
        <a:lstStyle/>
        <a:p>
          <a:endParaRPr lang="ru-RU"/>
        </a:p>
      </dgm:t>
    </dgm:pt>
    <dgm:pt modelId="{53A72BBD-5740-4C02-B332-71517D7B7418}">
      <dgm:prSet phldrT="[Текст]" custT="1"/>
      <dgm:spPr>
        <a:gradFill flip="none" rotWithShape="0">
          <a:gsLst>
            <a:gs pos="0">
              <a:srgbClr val="FFC000">
                <a:tint val="66000"/>
                <a:satMod val="160000"/>
              </a:srgbClr>
            </a:gs>
            <a:gs pos="50000">
              <a:srgbClr val="FFC000">
                <a:tint val="44500"/>
                <a:satMod val="160000"/>
              </a:srgbClr>
            </a:gs>
            <a:gs pos="100000">
              <a:srgbClr val="FFC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ru-RU" sz="2000" dirty="0" smtClean="0"/>
            <a:t> </a:t>
          </a:r>
          <a:r>
            <a:rPr lang="ru-RU" sz="1600" dirty="0" smtClean="0"/>
            <a:t>между социальным заказом государства, общества и конфессий на воспитание личности с высоким уровнем духовности и нравственности и недостаточной реализацией образовательными учреждениями данного направления  личностного развития обучающихся</a:t>
          </a:r>
          <a:endParaRPr lang="ru-RU" sz="1600" dirty="0"/>
        </a:p>
      </dgm:t>
    </dgm:pt>
    <dgm:pt modelId="{410F621F-5531-446A-A7DD-0F080DB4DF02}" type="parTrans" cxnId="{027023EB-B94E-4B09-B23F-CF256886569B}">
      <dgm:prSet/>
      <dgm:spPr/>
      <dgm:t>
        <a:bodyPr/>
        <a:lstStyle/>
        <a:p>
          <a:endParaRPr lang="ru-RU"/>
        </a:p>
      </dgm:t>
    </dgm:pt>
    <dgm:pt modelId="{AC224889-99BE-457C-9F77-1C6A448CDD06}" type="sibTrans" cxnId="{027023EB-B94E-4B09-B23F-CF256886569B}">
      <dgm:prSet/>
      <dgm:spPr/>
      <dgm:t>
        <a:bodyPr/>
        <a:lstStyle/>
        <a:p>
          <a:endParaRPr lang="ru-RU"/>
        </a:p>
      </dgm:t>
    </dgm:pt>
    <dgm:pt modelId="{6FAB8538-556E-4F13-AFFF-6A00FAE04744}">
      <dgm:prSet phldrT="[Текст]" custT="1"/>
      <dgm:spPr>
        <a:solidFill>
          <a:srgbClr val="92D05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научно-теоретический</a:t>
          </a:r>
          <a:endParaRPr lang="ru-RU" sz="1400" b="1" dirty="0">
            <a:solidFill>
              <a:schemeClr val="tx1"/>
            </a:solidFill>
          </a:endParaRPr>
        </a:p>
      </dgm:t>
    </dgm:pt>
    <dgm:pt modelId="{1B19334B-FF54-44EC-94CE-44C1698CE2AF}" type="parTrans" cxnId="{0F513C8B-6187-4355-B414-49F0DD96E986}">
      <dgm:prSet/>
      <dgm:spPr/>
      <dgm:t>
        <a:bodyPr/>
        <a:lstStyle/>
        <a:p>
          <a:endParaRPr lang="ru-RU"/>
        </a:p>
      </dgm:t>
    </dgm:pt>
    <dgm:pt modelId="{41540224-BAE9-4090-876C-DD5D6D928BC6}" type="sibTrans" cxnId="{0F513C8B-6187-4355-B414-49F0DD96E986}">
      <dgm:prSet/>
      <dgm:spPr/>
      <dgm:t>
        <a:bodyPr/>
        <a:lstStyle/>
        <a:p>
          <a:endParaRPr lang="ru-RU"/>
        </a:p>
      </dgm:t>
    </dgm:pt>
    <dgm:pt modelId="{B1AE38C3-7208-4E5C-9B51-33D9CA6B3F48}">
      <dgm:prSet phldrT="[Текст]"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ru-RU" sz="2000" dirty="0" smtClean="0"/>
            <a:t> </a:t>
          </a:r>
          <a:r>
            <a:rPr lang="ru-RU" sz="1600" dirty="0" smtClean="0"/>
            <a:t>между признанием образовательного потенциала богатых традиций и опыта духовно-нравственного воспитания и развития личности ребенка в концепциях разных наук о человеке и недостаточностью вариативного обоснования  данного направления личностного развития в педагогике</a:t>
          </a:r>
          <a:endParaRPr lang="ru-RU" sz="1600" dirty="0"/>
        </a:p>
      </dgm:t>
    </dgm:pt>
    <dgm:pt modelId="{A954FC69-3A68-415F-9F12-3B72C48FFF15}" type="parTrans" cxnId="{C470374A-DFD5-412A-86AA-5BF6041F6973}">
      <dgm:prSet/>
      <dgm:spPr/>
      <dgm:t>
        <a:bodyPr/>
        <a:lstStyle/>
        <a:p>
          <a:endParaRPr lang="ru-RU"/>
        </a:p>
      </dgm:t>
    </dgm:pt>
    <dgm:pt modelId="{D7553A4A-1D41-4838-ABCC-181AC03C24D3}" type="sibTrans" cxnId="{C470374A-DFD5-412A-86AA-5BF6041F6973}">
      <dgm:prSet/>
      <dgm:spPr/>
      <dgm:t>
        <a:bodyPr/>
        <a:lstStyle/>
        <a:p>
          <a:endParaRPr lang="ru-RU"/>
        </a:p>
      </dgm:t>
    </dgm:pt>
    <dgm:pt modelId="{443E2519-43EA-4C80-80A2-357BB60093FA}">
      <dgm:prSet phldrT="[Текст]" custT="1"/>
      <dgm:spPr>
        <a:solidFill>
          <a:srgbClr val="00B0F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научно-методический</a:t>
          </a:r>
          <a:r>
            <a:rPr lang="ru-RU" sz="1400" b="1" dirty="0" smtClean="0"/>
            <a:t> </a:t>
          </a:r>
          <a:endParaRPr lang="en-US" sz="1400" b="1" dirty="0" smtClean="0"/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/>
        </a:p>
      </dgm:t>
    </dgm:pt>
    <dgm:pt modelId="{35D381CE-FECE-466D-8393-3E4278C064CE}" type="parTrans" cxnId="{4A24B944-A10B-4D4C-99D4-7BA226830CC2}">
      <dgm:prSet/>
      <dgm:spPr/>
      <dgm:t>
        <a:bodyPr/>
        <a:lstStyle/>
        <a:p>
          <a:endParaRPr lang="ru-RU"/>
        </a:p>
      </dgm:t>
    </dgm:pt>
    <dgm:pt modelId="{C692674F-4BD0-4DD3-AF53-8149020C039D}" type="sibTrans" cxnId="{4A24B944-A10B-4D4C-99D4-7BA226830CC2}">
      <dgm:prSet/>
      <dgm:spPr/>
      <dgm:t>
        <a:bodyPr/>
        <a:lstStyle/>
        <a:p>
          <a:endParaRPr lang="ru-RU"/>
        </a:p>
      </dgm:t>
    </dgm:pt>
    <dgm:pt modelId="{20E3AEE9-A5A0-477E-87AF-915682E3EC27}">
      <dgm:prSet phldrT="[Текст]"/>
      <dgm:spPr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ru-RU" dirty="0" smtClean="0"/>
            <a:t>между стремлением общеобразовательных учреждений к реализации концептуальных оснований и документальных материалов, регламентирующих духовно-нравственное развитие личности гражданина России в соответствии с требованиями к современному образованию и ограниченностью методических рекомендаций по организации педагогического процесса духовно-нравственного воспитания</a:t>
          </a:r>
          <a:endParaRPr lang="ru-RU" dirty="0"/>
        </a:p>
      </dgm:t>
    </dgm:pt>
    <dgm:pt modelId="{BE36E6F6-148F-4CB9-84F8-A9C5EA8D1978}" type="parTrans" cxnId="{9FA3E52F-A8FF-4AFE-80CF-A5F743BB77DC}">
      <dgm:prSet/>
      <dgm:spPr/>
      <dgm:t>
        <a:bodyPr/>
        <a:lstStyle/>
        <a:p>
          <a:endParaRPr lang="ru-RU"/>
        </a:p>
      </dgm:t>
    </dgm:pt>
    <dgm:pt modelId="{132DE215-8CBB-464B-9452-8E77A1531658}" type="sibTrans" cxnId="{9FA3E52F-A8FF-4AFE-80CF-A5F743BB77DC}">
      <dgm:prSet/>
      <dgm:spPr/>
      <dgm:t>
        <a:bodyPr/>
        <a:lstStyle/>
        <a:p>
          <a:endParaRPr lang="ru-RU"/>
        </a:p>
      </dgm:t>
    </dgm:pt>
    <dgm:pt modelId="{CE3AC585-6545-49F7-B9DF-F889F0C8AEB7}" type="pres">
      <dgm:prSet presAssocID="{DE600E98-CB22-4935-8163-1E519442B16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487A9A-EB25-410D-9089-8DCF53FEF814}" type="pres">
      <dgm:prSet presAssocID="{F33F8334-FBB8-4865-A895-FA67CE3E135F}" presName="composite" presStyleCnt="0"/>
      <dgm:spPr/>
    </dgm:pt>
    <dgm:pt modelId="{FB1090D7-19CD-45BD-B599-22E2E1E98793}" type="pres">
      <dgm:prSet presAssocID="{F33F8334-FBB8-4865-A895-FA67CE3E135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E7DC0-82F6-4D1C-8F8C-1B2C300C8C15}" type="pres">
      <dgm:prSet presAssocID="{F33F8334-FBB8-4865-A895-FA67CE3E135F}" presName="descendantText" presStyleLbl="alignAcc1" presStyleIdx="0" presStyleCnt="3" custScaleX="99737" custLinFactNeighborX="-297" custLinFactNeighborY="-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54D959-946E-4255-B520-198189B70271}" type="pres">
      <dgm:prSet presAssocID="{EE282FD3-D7D1-424B-99DB-021B943BC433}" presName="sp" presStyleCnt="0"/>
      <dgm:spPr/>
    </dgm:pt>
    <dgm:pt modelId="{84B9EB7F-33E3-48DD-9F45-ABFD41FCDB04}" type="pres">
      <dgm:prSet presAssocID="{6FAB8538-556E-4F13-AFFF-6A00FAE04744}" presName="composite" presStyleCnt="0"/>
      <dgm:spPr/>
    </dgm:pt>
    <dgm:pt modelId="{A44D3CF2-8BA7-47A4-9FF4-74EAEF8F1E4F}" type="pres">
      <dgm:prSet presAssocID="{6FAB8538-556E-4F13-AFFF-6A00FAE0474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A5FFDD-E6EB-4436-8604-3A0D945A5E5F}" type="pres">
      <dgm:prSet presAssocID="{6FAB8538-556E-4F13-AFFF-6A00FAE04744}" presName="descendantText" presStyleLbl="alignAcc1" presStyleIdx="1" presStyleCnt="3" custScaleX="99989" custLinFactNeighborX="397" custLinFactNeighborY="-3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202F5-E96D-4574-A715-0D14E5479D79}" type="pres">
      <dgm:prSet presAssocID="{41540224-BAE9-4090-876C-DD5D6D928BC6}" presName="sp" presStyleCnt="0"/>
      <dgm:spPr/>
    </dgm:pt>
    <dgm:pt modelId="{CB4642F8-B1D5-4F81-ADC3-DDB9F1660490}" type="pres">
      <dgm:prSet presAssocID="{443E2519-43EA-4C80-80A2-357BB60093FA}" presName="composite" presStyleCnt="0"/>
      <dgm:spPr/>
    </dgm:pt>
    <dgm:pt modelId="{F71D3AA4-DA4C-4BC1-BF35-17EAA3BEEC4D}" type="pres">
      <dgm:prSet presAssocID="{443E2519-43EA-4C80-80A2-357BB60093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8DB356-F5E3-4022-8AE5-CFAC3A81120C}" type="pres">
      <dgm:prSet presAssocID="{443E2519-43EA-4C80-80A2-357BB60093F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B6D742-021A-4177-B424-6D65A5A44678}" type="presOf" srcId="{B1AE38C3-7208-4E5C-9B51-33D9CA6B3F48}" destId="{E5A5FFDD-E6EB-4436-8604-3A0D945A5E5F}" srcOrd="0" destOrd="0" presId="urn:microsoft.com/office/officeart/2005/8/layout/chevron2"/>
    <dgm:cxn modelId="{9FA3E52F-A8FF-4AFE-80CF-A5F743BB77DC}" srcId="{443E2519-43EA-4C80-80A2-357BB60093FA}" destId="{20E3AEE9-A5A0-477E-87AF-915682E3EC27}" srcOrd="0" destOrd="0" parTransId="{BE36E6F6-148F-4CB9-84F8-A9C5EA8D1978}" sibTransId="{132DE215-8CBB-464B-9452-8E77A1531658}"/>
    <dgm:cxn modelId="{85F84FBC-225B-4231-AD53-4B93B387E4A3}" type="presOf" srcId="{443E2519-43EA-4C80-80A2-357BB60093FA}" destId="{F71D3AA4-DA4C-4BC1-BF35-17EAA3BEEC4D}" srcOrd="0" destOrd="0" presId="urn:microsoft.com/office/officeart/2005/8/layout/chevron2"/>
    <dgm:cxn modelId="{287DD171-9D82-4883-BB92-1CF9972EE490}" srcId="{DE600E98-CB22-4935-8163-1E519442B166}" destId="{F33F8334-FBB8-4865-A895-FA67CE3E135F}" srcOrd="0" destOrd="0" parTransId="{833544ED-63CD-4478-9362-1EC9D009730D}" sibTransId="{EE282FD3-D7D1-424B-99DB-021B943BC433}"/>
    <dgm:cxn modelId="{C470374A-DFD5-412A-86AA-5BF6041F6973}" srcId="{6FAB8538-556E-4F13-AFFF-6A00FAE04744}" destId="{B1AE38C3-7208-4E5C-9B51-33D9CA6B3F48}" srcOrd="0" destOrd="0" parTransId="{A954FC69-3A68-415F-9F12-3B72C48FFF15}" sibTransId="{D7553A4A-1D41-4838-ABCC-181AC03C24D3}"/>
    <dgm:cxn modelId="{63DA7AAA-6244-4958-9669-DB88E498267A}" type="presOf" srcId="{53A72BBD-5740-4C02-B332-71517D7B7418}" destId="{4C4E7DC0-82F6-4D1C-8F8C-1B2C300C8C15}" srcOrd="0" destOrd="0" presId="urn:microsoft.com/office/officeart/2005/8/layout/chevron2"/>
    <dgm:cxn modelId="{0F513C8B-6187-4355-B414-49F0DD96E986}" srcId="{DE600E98-CB22-4935-8163-1E519442B166}" destId="{6FAB8538-556E-4F13-AFFF-6A00FAE04744}" srcOrd="1" destOrd="0" parTransId="{1B19334B-FF54-44EC-94CE-44C1698CE2AF}" sibTransId="{41540224-BAE9-4090-876C-DD5D6D928BC6}"/>
    <dgm:cxn modelId="{02C6FB51-DA9A-4A0B-B865-2A417CC1023D}" type="presOf" srcId="{F33F8334-FBB8-4865-A895-FA67CE3E135F}" destId="{FB1090D7-19CD-45BD-B599-22E2E1E98793}" srcOrd="0" destOrd="0" presId="urn:microsoft.com/office/officeart/2005/8/layout/chevron2"/>
    <dgm:cxn modelId="{4A24B944-A10B-4D4C-99D4-7BA226830CC2}" srcId="{DE600E98-CB22-4935-8163-1E519442B166}" destId="{443E2519-43EA-4C80-80A2-357BB60093FA}" srcOrd="2" destOrd="0" parTransId="{35D381CE-FECE-466D-8393-3E4278C064CE}" sibTransId="{C692674F-4BD0-4DD3-AF53-8149020C039D}"/>
    <dgm:cxn modelId="{5F4C9C17-D38E-485B-BE4F-E7E209B7CFF7}" type="presOf" srcId="{DE600E98-CB22-4935-8163-1E519442B166}" destId="{CE3AC585-6545-49F7-B9DF-F889F0C8AEB7}" srcOrd="0" destOrd="0" presId="urn:microsoft.com/office/officeart/2005/8/layout/chevron2"/>
    <dgm:cxn modelId="{350C225C-F290-4636-8DCB-C9E751F20A06}" type="presOf" srcId="{20E3AEE9-A5A0-477E-87AF-915682E3EC27}" destId="{498DB356-F5E3-4022-8AE5-CFAC3A81120C}" srcOrd="0" destOrd="0" presId="urn:microsoft.com/office/officeart/2005/8/layout/chevron2"/>
    <dgm:cxn modelId="{AE3288A7-ABA2-45DA-B38D-E4F4B24BC60C}" type="presOf" srcId="{6FAB8538-556E-4F13-AFFF-6A00FAE04744}" destId="{A44D3CF2-8BA7-47A4-9FF4-74EAEF8F1E4F}" srcOrd="0" destOrd="0" presId="urn:microsoft.com/office/officeart/2005/8/layout/chevron2"/>
    <dgm:cxn modelId="{027023EB-B94E-4B09-B23F-CF256886569B}" srcId="{F33F8334-FBB8-4865-A895-FA67CE3E135F}" destId="{53A72BBD-5740-4C02-B332-71517D7B7418}" srcOrd="0" destOrd="0" parTransId="{410F621F-5531-446A-A7DD-0F080DB4DF02}" sibTransId="{AC224889-99BE-457C-9F77-1C6A448CDD06}"/>
    <dgm:cxn modelId="{CFE363CC-48DB-4E1E-8E19-B9FEE423A3ED}" type="presParOf" srcId="{CE3AC585-6545-49F7-B9DF-F889F0C8AEB7}" destId="{82487A9A-EB25-410D-9089-8DCF53FEF814}" srcOrd="0" destOrd="0" presId="urn:microsoft.com/office/officeart/2005/8/layout/chevron2"/>
    <dgm:cxn modelId="{3BFA14EA-4D2D-45F3-9102-84A6A95CEB03}" type="presParOf" srcId="{82487A9A-EB25-410D-9089-8DCF53FEF814}" destId="{FB1090D7-19CD-45BD-B599-22E2E1E98793}" srcOrd="0" destOrd="0" presId="urn:microsoft.com/office/officeart/2005/8/layout/chevron2"/>
    <dgm:cxn modelId="{262ADCC8-6925-49A7-836C-CA0F0019A1D2}" type="presParOf" srcId="{82487A9A-EB25-410D-9089-8DCF53FEF814}" destId="{4C4E7DC0-82F6-4D1C-8F8C-1B2C300C8C15}" srcOrd="1" destOrd="0" presId="urn:microsoft.com/office/officeart/2005/8/layout/chevron2"/>
    <dgm:cxn modelId="{C5646C70-5721-4DD4-9D9F-86EC591097E7}" type="presParOf" srcId="{CE3AC585-6545-49F7-B9DF-F889F0C8AEB7}" destId="{0454D959-946E-4255-B520-198189B70271}" srcOrd="1" destOrd="0" presId="urn:microsoft.com/office/officeart/2005/8/layout/chevron2"/>
    <dgm:cxn modelId="{BE7854AC-91CA-4DCD-AB49-80003B306ED8}" type="presParOf" srcId="{CE3AC585-6545-49F7-B9DF-F889F0C8AEB7}" destId="{84B9EB7F-33E3-48DD-9F45-ABFD41FCDB04}" srcOrd="2" destOrd="0" presId="urn:microsoft.com/office/officeart/2005/8/layout/chevron2"/>
    <dgm:cxn modelId="{93551750-DE19-4356-89A1-D243017D0FDE}" type="presParOf" srcId="{84B9EB7F-33E3-48DD-9F45-ABFD41FCDB04}" destId="{A44D3CF2-8BA7-47A4-9FF4-74EAEF8F1E4F}" srcOrd="0" destOrd="0" presId="urn:microsoft.com/office/officeart/2005/8/layout/chevron2"/>
    <dgm:cxn modelId="{063F5469-8DEA-4804-963E-92C520A8F577}" type="presParOf" srcId="{84B9EB7F-33E3-48DD-9F45-ABFD41FCDB04}" destId="{E5A5FFDD-E6EB-4436-8604-3A0D945A5E5F}" srcOrd="1" destOrd="0" presId="urn:microsoft.com/office/officeart/2005/8/layout/chevron2"/>
    <dgm:cxn modelId="{05E150D1-0251-4039-912C-C6AAF46F8DE0}" type="presParOf" srcId="{CE3AC585-6545-49F7-B9DF-F889F0C8AEB7}" destId="{66A202F5-E96D-4574-A715-0D14E5479D79}" srcOrd="3" destOrd="0" presId="urn:microsoft.com/office/officeart/2005/8/layout/chevron2"/>
    <dgm:cxn modelId="{E3C59CD6-B97D-477F-9CC2-0D2B044B5A20}" type="presParOf" srcId="{CE3AC585-6545-49F7-B9DF-F889F0C8AEB7}" destId="{CB4642F8-B1D5-4F81-ADC3-DDB9F1660490}" srcOrd="4" destOrd="0" presId="urn:microsoft.com/office/officeart/2005/8/layout/chevron2"/>
    <dgm:cxn modelId="{1AA2EFB0-BB7D-4C13-B6E1-91DC62384684}" type="presParOf" srcId="{CB4642F8-B1D5-4F81-ADC3-DDB9F1660490}" destId="{F71D3AA4-DA4C-4BC1-BF35-17EAA3BEEC4D}" srcOrd="0" destOrd="0" presId="urn:microsoft.com/office/officeart/2005/8/layout/chevron2"/>
    <dgm:cxn modelId="{837C4C24-6137-42DF-B684-4D3B961695CE}" type="presParOf" srcId="{CB4642F8-B1D5-4F81-ADC3-DDB9F1660490}" destId="{498DB356-F5E3-4022-8AE5-CFAC3A81120C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090D7-19CD-45BD-B599-22E2E1E98793}">
      <dsp:nvSpPr>
        <dsp:cNvPr id="0" name=""/>
        <dsp:cNvSpPr/>
      </dsp:nvSpPr>
      <dsp:spPr>
        <a:xfrm rot="5400000">
          <a:off x="-263696" y="267324"/>
          <a:ext cx="1757977" cy="1230583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>
              <a:solidFill>
                <a:schemeClr val="tx1"/>
              </a:solidFill>
            </a:rPr>
            <a:t>социально-педагогический</a:t>
          </a:r>
          <a:endParaRPr lang="ru-RU" sz="1300" b="1" kern="1200" dirty="0">
            <a:solidFill>
              <a:schemeClr val="tx1"/>
            </a:solidFill>
          </a:endParaRPr>
        </a:p>
      </dsp:txBody>
      <dsp:txXfrm rot="-5400000">
        <a:off x="2" y="618919"/>
        <a:ext cx="1230583" cy="527394"/>
      </dsp:txXfrm>
    </dsp:sp>
    <dsp:sp modelId="{4C4E7DC0-82F6-4D1C-8F8C-1B2C300C8C15}">
      <dsp:nvSpPr>
        <dsp:cNvPr id="0" name=""/>
        <dsp:cNvSpPr/>
      </dsp:nvSpPr>
      <dsp:spPr>
        <a:xfrm rot="5400000">
          <a:off x="4570485" y="-3351867"/>
          <a:ext cx="1142685" cy="7848534"/>
        </a:xfrm>
        <a:prstGeom prst="round2SameRect">
          <a:avLst/>
        </a:prstGeom>
        <a:gradFill flip="none" rotWithShape="0">
          <a:gsLst>
            <a:gs pos="0">
              <a:srgbClr val="FFC000">
                <a:tint val="66000"/>
                <a:satMod val="160000"/>
              </a:srgbClr>
            </a:gs>
            <a:gs pos="50000">
              <a:srgbClr val="FFC000">
                <a:tint val="44500"/>
                <a:satMod val="160000"/>
              </a:srgbClr>
            </a:gs>
            <a:gs pos="100000">
              <a:srgbClr val="FFC000">
                <a:tint val="23500"/>
                <a:satMod val="160000"/>
              </a:srgbClr>
            </a:gs>
          </a:gsLst>
          <a:lin ang="27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 </a:t>
          </a:r>
          <a:r>
            <a:rPr lang="ru-RU" sz="1600" kern="1200" dirty="0" smtClean="0"/>
            <a:t>между социальным заказом государства, общества и конфессий на воспитание личности с высоким уровнем духовности и нравственности и недостаточной реализацией образовательными учреждениями данного направления  личностного развития обучающихся</a:t>
          </a:r>
          <a:endParaRPr lang="ru-RU" sz="1600" kern="1200" dirty="0"/>
        </a:p>
      </dsp:txBody>
      <dsp:txXfrm rot="-5400000">
        <a:off x="1217561" y="56838"/>
        <a:ext cx="7792753" cy="1031123"/>
      </dsp:txXfrm>
    </dsp:sp>
    <dsp:sp modelId="{A44D3CF2-8BA7-47A4-9FF4-74EAEF8F1E4F}">
      <dsp:nvSpPr>
        <dsp:cNvPr id="0" name=""/>
        <dsp:cNvSpPr/>
      </dsp:nvSpPr>
      <dsp:spPr>
        <a:xfrm rot="5400000">
          <a:off x="-263696" y="1832980"/>
          <a:ext cx="1757977" cy="1230583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научно-теоретический</a:t>
          </a:r>
          <a:endParaRPr lang="ru-RU" sz="1400" b="1" kern="1200" dirty="0">
            <a:solidFill>
              <a:schemeClr val="tx1"/>
            </a:solidFill>
          </a:endParaRPr>
        </a:p>
      </dsp:txBody>
      <dsp:txXfrm rot="-5400000">
        <a:off x="2" y="2184575"/>
        <a:ext cx="1230583" cy="527394"/>
      </dsp:txXfrm>
    </dsp:sp>
    <dsp:sp modelId="{E5A5FFDD-E6EB-4436-8604-3A0D945A5E5F}">
      <dsp:nvSpPr>
        <dsp:cNvPr id="0" name=""/>
        <dsp:cNvSpPr/>
      </dsp:nvSpPr>
      <dsp:spPr>
        <a:xfrm rot="5400000">
          <a:off x="4594289" y="-1828934"/>
          <a:ext cx="1142685" cy="7868365"/>
        </a:xfrm>
        <a:prstGeom prst="round2SameRect">
          <a:avLst/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27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 </a:t>
          </a:r>
          <a:r>
            <a:rPr lang="ru-RU" sz="1600" kern="1200" dirty="0" smtClean="0"/>
            <a:t>между признанием образовательного потенциала богатых традиций и опыта духовно-нравственного воспитания и развития личности ребенка в концепциях разных наук о человеке и недостаточностью вариативного обоснования  данного направления личностного развития в педагогике</a:t>
          </a:r>
          <a:endParaRPr lang="ru-RU" sz="1600" kern="1200" dirty="0"/>
        </a:p>
      </dsp:txBody>
      <dsp:txXfrm rot="-5400000">
        <a:off x="1231450" y="1589686"/>
        <a:ext cx="7812584" cy="1031123"/>
      </dsp:txXfrm>
    </dsp:sp>
    <dsp:sp modelId="{F71D3AA4-DA4C-4BC1-BF35-17EAA3BEEC4D}">
      <dsp:nvSpPr>
        <dsp:cNvPr id="0" name=""/>
        <dsp:cNvSpPr/>
      </dsp:nvSpPr>
      <dsp:spPr>
        <a:xfrm rot="5400000">
          <a:off x="-263696" y="3398635"/>
          <a:ext cx="1757977" cy="1230583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научно-методический</a:t>
          </a:r>
          <a:r>
            <a:rPr lang="ru-RU" sz="1400" b="1" kern="1200" dirty="0" smtClean="0"/>
            <a:t> </a:t>
          </a:r>
          <a:endParaRPr lang="en-US" sz="1400" b="1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-5400000">
        <a:off x="2" y="3750230"/>
        <a:ext cx="1230583" cy="527394"/>
      </dsp:txXfrm>
    </dsp:sp>
    <dsp:sp modelId="{498DB356-F5E3-4022-8AE5-CFAC3A81120C}">
      <dsp:nvSpPr>
        <dsp:cNvPr id="0" name=""/>
        <dsp:cNvSpPr/>
      </dsp:nvSpPr>
      <dsp:spPr>
        <a:xfrm rot="5400000">
          <a:off x="4593556" y="-228034"/>
          <a:ext cx="1143285" cy="7869231"/>
        </a:xfrm>
        <a:prstGeom prst="round2SameRect">
          <a:avLst/>
        </a:prstGeom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между стремлением общеобразовательных учреждений к реализации концептуальных оснований и документальных материалов, регламентирующих духовно-нравственное развитие личности гражданина России в соответствии с требованиями к современному образованию и ограниченностью методических рекомендаций по организации педагогического процесса духовно-нравственного воспитания</a:t>
          </a:r>
          <a:endParaRPr lang="ru-RU" sz="1400" kern="1200" dirty="0"/>
        </a:p>
      </dsp:txBody>
      <dsp:txXfrm rot="-5400000">
        <a:off x="1230584" y="3190749"/>
        <a:ext cx="7813420" cy="1031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D2A2-CF5F-4E2F-A2C7-75108D42F18C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915-2E87-4BCC-9E57-DAF740CD5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341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PR\Bb\Файлы в Векторе\Презентации\ПРЕЗЕНТАЦИЯ веселая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7"/>
            <a:ext cx="9180512" cy="6865215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67544" y="2141984"/>
            <a:ext cx="8208912" cy="1575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115212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22"/>
            <a:ext cx="8229600" cy="4353349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8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8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764707"/>
            <a:ext cx="8280920" cy="107099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7" y="1916839"/>
            <a:ext cx="4040188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564911"/>
            <a:ext cx="4040188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8" y="1916839"/>
            <a:ext cx="4041775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564911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6" y="764711"/>
            <a:ext cx="7920880" cy="946027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7" y="1844831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916838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7"/>
            <a:ext cx="54864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44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8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051" name="Picture 3" descr="D:\PR\Bb\Файлы в Векторе\Презентации\ПРЕЗЕНТАЦИЯ веселая6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5835" y="0"/>
            <a:ext cx="9159835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7128792" cy="136815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Руководитель проекта: </a:t>
            </a:r>
            <a:endParaRPr lang="ru-RU" sz="1800" dirty="0"/>
          </a:p>
          <a:p>
            <a:r>
              <a:rPr lang="ru-RU" sz="1800" dirty="0"/>
              <a:t>Коломийченко Людмила Владимировна</a:t>
            </a:r>
          </a:p>
          <a:p>
            <a:r>
              <a:rPr lang="ru-RU" sz="1800" dirty="0" err="1"/>
              <a:t>д.п.н</a:t>
            </a:r>
            <a:r>
              <a:rPr lang="ru-RU" sz="1800" dirty="0"/>
              <a:t>., профессор кафедры дошкольной педагогики и психологии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060848"/>
            <a:ext cx="8136904" cy="2952328"/>
          </a:xfrm>
        </p:spPr>
        <p:txBody>
          <a:bodyPr>
            <a:noAutofit/>
          </a:bodyPr>
          <a:lstStyle/>
          <a:p>
            <a:r>
              <a:rPr lang="ru-RU" sz="2800" dirty="0"/>
              <a:t>Исследование существующих практик воспитательной деятельности и технологий патриотического воспитания и формирования духовно-нравственных ценностей среди обучающихся в системе общего образования, выработка методических рекомендаций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</a:rPr>
              <a:t>Пояснительная записка</a:t>
            </a:r>
            <a:endParaRPr lang="ru-RU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</a:rPr>
              <a:t>Классификации форм воспитательной </a:t>
            </a:r>
            <a:r>
              <a:rPr lang="ru-RU" dirty="0" smtClean="0">
                <a:solidFill>
                  <a:schemeClr val="tx1"/>
                </a:solidFill>
              </a:rPr>
              <a:t>работы</a:t>
            </a:r>
            <a:endParaRPr lang="ru-RU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</a:rPr>
              <a:t>Алгоритм подготовки и проведения любой формы воспитательной </a:t>
            </a:r>
            <a:r>
              <a:rPr lang="ru-RU" dirty="0" smtClean="0">
                <a:solidFill>
                  <a:schemeClr val="tx1"/>
                </a:solidFill>
              </a:rPr>
              <a:t>работы</a:t>
            </a:r>
            <a:endParaRPr lang="ru-RU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</a:rPr>
              <a:t>Общая схема описания формы воспитательной </a:t>
            </a:r>
            <a:r>
              <a:rPr lang="ru-RU" dirty="0" smtClean="0">
                <a:solidFill>
                  <a:schemeClr val="tx1"/>
                </a:solidFill>
              </a:rPr>
              <a:t>работы</a:t>
            </a:r>
            <a:endParaRPr lang="ru-RU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</a:rPr>
              <a:t>Варианты оформления тематического плана и разных форм воспитательной </a:t>
            </a:r>
            <a:r>
              <a:rPr lang="ru-RU" dirty="0" smtClean="0">
                <a:solidFill>
                  <a:schemeClr val="tx1"/>
                </a:solidFill>
              </a:rPr>
              <a:t>работы с </a:t>
            </a:r>
            <a:r>
              <a:rPr lang="ru-RU" dirty="0">
                <a:solidFill>
                  <a:schemeClr val="tx1"/>
                </a:solidFill>
              </a:rPr>
              <a:t>детьми дошкольного </a:t>
            </a:r>
            <a:r>
              <a:rPr lang="ru-RU" dirty="0" smtClean="0">
                <a:solidFill>
                  <a:schemeClr val="tx1"/>
                </a:solidFill>
              </a:rPr>
              <a:t>возраста</a:t>
            </a:r>
            <a:endParaRPr lang="ru-RU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</a:rPr>
              <a:t>Варианты оформления разных форм воспитательной работы с детьми школьного возраста	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</a:rPr>
              <a:t>Формы взаимодействия с </a:t>
            </a:r>
            <a:r>
              <a:rPr lang="ru-RU" dirty="0" smtClean="0">
                <a:solidFill>
                  <a:schemeClr val="tx1"/>
                </a:solidFill>
              </a:rPr>
              <a:t>родителями</a:t>
            </a:r>
            <a:endParaRPr lang="ru-RU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/>
                </a:solidFill>
              </a:rPr>
              <a:t>Схема описания годового плана работы образовательной организации	</a:t>
            </a:r>
          </a:p>
        </p:txBody>
      </p:sp>
    </p:spTree>
    <p:extLst>
      <p:ext uri="{BB962C8B-B14F-4D97-AF65-F5344CB8AC3E}">
        <p14:creationId xmlns:p14="http://schemas.microsoft.com/office/powerpoint/2010/main" val="305939589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Общее пожелание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22"/>
            <a:ext cx="8435280" cy="435334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соответствии с заключенными договорами о сотрудничестве, предполагающем обмен </a:t>
            </a:r>
            <a:r>
              <a:rPr lang="ru-RU" dirty="0" smtClean="0"/>
              <a:t>практическими </a:t>
            </a:r>
            <a:r>
              <a:rPr lang="ru-RU" dirty="0"/>
              <a:t>материалами и их трансляцию в формате методических рекомендаций, мы </a:t>
            </a:r>
            <a:r>
              <a:rPr lang="ru-RU" i="1" dirty="0" smtClean="0">
                <a:solidFill>
                  <a:srgbClr val="FF0000"/>
                </a:solidFill>
              </a:rPr>
              <a:t>считаем возможным </a:t>
            </a:r>
            <a:r>
              <a:rPr lang="ru-RU" i="1" dirty="0">
                <a:solidFill>
                  <a:srgbClr val="FF0000"/>
                </a:solidFill>
              </a:rPr>
              <a:t>оформить имеющиеся в образовательной организации разработки в соответствии с ниже предлагаемыми вариантами. </a:t>
            </a:r>
            <a:r>
              <a:rPr lang="ru-RU" dirty="0"/>
              <a:t>Использование данных форм будет способствовать более тщательной их обработке и, возможно, </a:t>
            </a:r>
            <a:r>
              <a:rPr lang="ru-RU" dirty="0" smtClean="0"/>
              <a:t>сориентирует </a:t>
            </a:r>
            <a:r>
              <a:rPr lang="ru-RU" dirty="0"/>
              <a:t>Вас в изложении имеющегося материала. В случае, если их применение покажется Вам затруднительным, то Ваши </a:t>
            </a:r>
            <a:r>
              <a:rPr lang="ru-RU" dirty="0">
                <a:solidFill>
                  <a:srgbClr val="FF0000"/>
                </a:solidFill>
              </a:rPr>
              <a:t>материалы могут быть представлены в другом, более удобном для Вас формате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82139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08521" y="1052736"/>
            <a:ext cx="9252521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Благодарю за возможность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дальнейшего плодотворного взаимодействия,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 желаю успехов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в труде и счастья в личной жизни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7009502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16632"/>
            <a:ext cx="6551712" cy="1008112"/>
          </a:xfrm>
        </p:spPr>
        <p:txBody>
          <a:bodyPr/>
          <a:lstStyle/>
          <a:p>
            <a:r>
              <a:rPr lang="ru-RU" dirty="0" smtClean="0"/>
              <a:t>Авторский коллектив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pPr>
              <a:spcAft>
                <a:spcPts val="600"/>
              </a:spcAft>
            </a:pPr>
            <a:r>
              <a:rPr lang="ru-RU" sz="6400" dirty="0" err="1"/>
              <a:t>Вертьянова</a:t>
            </a:r>
            <a:r>
              <a:rPr lang="ru-RU" sz="6400" dirty="0"/>
              <a:t> Анастасия Андреевна, </a:t>
            </a:r>
            <a:r>
              <a:rPr lang="ru-RU" sz="6400" dirty="0" err="1"/>
              <a:t>к.п.н</a:t>
            </a:r>
            <a:r>
              <a:rPr lang="ru-RU" sz="6400" dirty="0"/>
              <a:t>., доцент кафедры методики преподавания иностранных языков</a:t>
            </a:r>
          </a:p>
          <a:p>
            <a:pPr>
              <a:spcAft>
                <a:spcPts val="600"/>
              </a:spcAft>
            </a:pPr>
            <a:r>
              <a:rPr lang="ru-RU" sz="6400" dirty="0" smtClean="0"/>
              <a:t>Гаврилова Татьяна Петровна </a:t>
            </a:r>
            <a:r>
              <a:rPr lang="ru-RU" sz="6400" dirty="0" err="1"/>
              <a:t>к.п.н</a:t>
            </a:r>
            <a:r>
              <a:rPr lang="ru-RU" sz="6400" dirty="0"/>
              <a:t>., </a:t>
            </a:r>
            <a:r>
              <a:rPr lang="ru-RU" sz="6400" dirty="0" smtClean="0"/>
              <a:t>доцент </a:t>
            </a:r>
            <a:r>
              <a:rPr lang="ru-RU" sz="6400" dirty="0"/>
              <a:t>кафедры педагогики и психологии</a:t>
            </a:r>
          </a:p>
          <a:p>
            <a:pPr>
              <a:spcAft>
                <a:spcPts val="600"/>
              </a:spcAft>
            </a:pPr>
            <a:r>
              <a:rPr lang="ru-RU" sz="6400" dirty="0" smtClean="0"/>
              <a:t>Григорьева </a:t>
            </a:r>
            <a:r>
              <a:rPr lang="ru-RU" sz="6400" dirty="0"/>
              <a:t>Юлия Сергеевна, </a:t>
            </a:r>
            <a:r>
              <a:rPr lang="ru-RU" sz="6400" dirty="0" err="1"/>
              <a:t>к.п.н</a:t>
            </a:r>
            <a:r>
              <a:rPr lang="ru-RU" sz="6400" dirty="0"/>
              <a:t>., доцент кафедры дошкольной педагогики и психологии</a:t>
            </a:r>
          </a:p>
          <a:p>
            <a:pPr>
              <a:spcAft>
                <a:spcPts val="600"/>
              </a:spcAft>
            </a:pPr>
            <a:r>
              <a:rPr lang="ru-RU" sz="6400" dirty="0"/>
              <a:t>Зорина Наталья Анатольевна, старший преподаватель  кафедры дошкольной педагогики и психологии</a:t>
            </a:r>
          </a:p>
          <a:p>
            <a:pPr>
              <a:spcAft>
                <a:spcPts val="600"/>
              </a:spcAft>
            </a:pPr>
            <a:r>
              <a:rPr lang="ru-RU" sz="6400" dirty="0"/>
              <a:t>Иванова Елена Владимировна, </a:t>
            </a:r>
            <a:r>
              <a:rPr lang="ru-RU" sz="6400" dirty="0" err="1"/>
              <a:t>к.пс.н</a:t>
            </a:r>
            <a:r>
              <a:rPr lang="ru-RU" sz="6400" dirty="0"/>
              <a:t>., доцент кафедры теории и технологии обучения и воспитания младших школьников</a:t>
            </a:r>
          </a:p>
          <a:p>
            <a:pPr>
              <a:spcAft>
                <a:spcPts val="600"/>
              </a:spcAft>
            </a:pPr>
            <a:r>
              <a:rPr lang="ru-RU" sz="6400" dirty="0" err="1" smtClean="0"/>
              <a:t>Коробкова</a:t>
            </a:r>
            <a:r>
              <a:rPr lang="ru-RU" sz="6400" dirty="0" smtClean="0"/>
              <a:t> </a:t>
            </a:r>
            <a:r>
              <a:rPr lang="ru-RU" sz="6400" dirty="0"/>
              <a:t>Венера Викторовна, </a:t>
            </a:r>
            <a:r>
              <a:rPr lang="ru-RU" sz="6400" dirty="0" err="1"/>
              <a:t>к.п.н</a:t>
            </a:r>
            <a:r>
              <a:rPr lang="ru-RU" sz="6400" dirty="0"/>
              <a:t>., </a:t>
            </a:r>
            <a:r>
              <a:rPr lang="ru-RU" sz="6400" dirty="0" smtClean="0"/>
              <a:t>доцент, декан </a:t>
            </a:r>
            <a:r>
              <a:rPr lang="ru-RU" sz="6400" dirty="0"/>
              <a:t>факультета правового и социально-педагогического образования</a:t>
            </a:r>
          </a:p>
          <a:p>
            <a:pPr>
              <a:spcAft>
                <a:spcPts val="600"/>
              </a:spcAft>
            </a:pPr>
            <a:r>
              <a:rPr lang="ru-RU" sz="6400" dirty="0"/>
              <a:t>Лысенко Олег Владиславович, </a:t>
            </a:r>
            <a:r>
              <a:rPr lang="ru-RU" sz="6400" dirty="0" err="1"/>
              <a:t>к.с.н</a:t>
            </a:r>
            <a:r>
              <a:rPr lang="ru-RU" sz="6400" dirty="0"/>
              <a:t>., </a:t>
            </a:r>
            <a:r>
              <a:rPr lang="ru-RU" sz="6400" dirty="0" smtClean="0"/>
              <a:t>доцент, проректор </a:t>
            </a:r>
            <a:r>
              <a:rPr lang="ru-RU" sz="6400" dirty="0"/>
              <a:t>по </a:t>
            </a:r>
            <a:r>
              <a:rPr lang="ru-RU" sz="6400" dirty="0" err="1"/>
              <a:t>внеучебной</a:t>
            </a:r>
            <a:r>
              <a:rPr lang="ru-RU" sz="6400" dirty="0"/>
              <a:t> и социальной работе</a:t>
            </a:r>
          </a:p>
          <a:p>
            <a:pPr>
              <a:spcAft>
                <a:spcPts val="600"/>
              </a:spcAft>
            </a:pPr>
            <a:r>
              <a:rPr lang="ru-RU" sz="6400" dirty="0" err="1"/>
              <a:t>Половодова</a:t>
            </a:r>
            <a:r>
              <a:rPr lang="ru-RU" sz="6400" dirty="0"/>
              <a:t> Любовь Серафимовна, </a:t>
            </a:r>
            <a:r>
              <a:rPr lang="ru-RU" sz="6400" dirty="0" err="1"/>
              <a:t>к.п.н</a:t>
            </a:r>
            <a:r>
              <a:rPr lang="ru-RU" sz="6400" dirty="0"/>
              <a:t>., доцент кафедры дошкольной педагогики и психологии</a:t>
            </a:r>
          </a:p>
          <a:p>
            <a:pPr>
              <a:spcAft>
                <a:spcPts val="600"/>
              </a:spcAft>
            </a:pPr>
            <a:r>
              <a:rPr lang="ru-RU" sz="6400" dirty="0" smtClean="0"/>
              <a:t>Пономарева </a:t>
            </a:r>
            <a:r>
              <a:rPr lang="ru-RU" sz="6400" dirty="0"/>
              <a:t>Людмила Ивановна, </a:t>
            </a:r>
            <a:r>
              <a:rPr lang="ru-RU" sz="6400" dirty="0" err="1"/>
              <a:t>д.п.н</a:t>
            </a:r>
            <a:r>
              <a:rPr lang="ru-RU" sz="6400" dirty="0"/>
              <a:t>., профессор кафедры дошкольного и социального образования ШГПУ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Arial" charset="0"/>
                <a:cs typeface="Arial" charset="0"/>
              </a:rPr>
              <a:t>Актуальность проблемы обусловлена противоречиями разного уровня</a:t>
            </a:r>
            <a:r>
              <a:rPr lang="ru-RU" dirty="0" smtClean="0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37891" name="Дата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DD816F-37CA-421E-830E-C1D52B08D135}" type="datetime1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11.07.2022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3789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E45246-60F7-4AD7-994C-6FB2F29EE72E}" type="slidenum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37893" name="Прямоугольник 6"/>
          <p:cNvSpPr>
            <a:spLocks noChangeArrowheads="1"/>
          </p:cNvSpPr>
          <p:nvPr/>
        </p:nvSpPr>
        <p:spPr bwMode="auto">
          <a:xfrm>
            <a:off x="251223" y="1916113"/>
            <a:ext cx="5684044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427463687"/>
              </p:ext>
            </p:extLst>
          </p:nvPr>
        </p:nvGraphicFramePr>
        <p:xfrm>
          <a:off x="44192" y="1916832"/>
          <a:ext cx="9099815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13644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665560" y="404813"/>
            <a:ext cx="8240317" cy="1143000"/>
          </a:xfrm>
        </p:spPr>
        <p:txBody>
          <a:bodyPr/>
          <a:lstStyle/>
          <a:p>
            <a:r>
              <a:rPr lang="ru-RU" alt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Arial" charset="0"/>
              </a:rPr>
              <a:t>Основания разработки проекта</a:t>
            </a:r>
          </a:p>
        </p:txBody>
      </p:sp>
      <p:sp>
        <p:nvSpPr>
          <p:cNvPr id="142339" name="AutoShape 3"/>
          <p:cNvSpPr>
            <a:spLocks noChangeArrowheads="1"/>
          </p:cNvSpPr>
          <p:nvPr/>
        </p:nvSpPr>
        <p:spPr bwMode="grayWhite">
          <a:xfrm>
            <a:off x="179512" y="5805264"/>
            <a:ext cx="8784705" cy="719137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 w="28575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altLang="ru-RU" sz="20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alt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Результаты деятельности образовательных организаций, обеспечивающих вариативность</a:t>
            </a:r>
          </a:p>
          <a:p>
            <a:pPr>
              <a:defRPr/>
            </a:pPr>
            <a:r>
              <a:rPr 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реализации программ и технологий данного направления воспитания</a:t>
            </a:r>
          </a:p>
          <a:p>
            <a:pPr>
              <a:defRPr/>
            </a:pPr>
            <a:endParaRPr lang="ru-RU" sz="20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340" name="AutoShape 4"/>
          <p:cNvSpPr>
            <a:spLocks noChangeArrowheads="1"/>
          </p:cNvSpPr>
          <p:nvPr/>
        </p:nvSpPr>
        <p:spPr bwMode="grayWhite">
          <a:xfrm>
            <a:off x="172840" y="4731278"/>
            <a:ext cx="8784705" cy="7588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28575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alt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Теоретические основания современной отечественной педагогики, раскрывающие </a:t>
            </a:r>
          </a:p>
          <a:p>
            <a:pPr>
              <a:defRPr/>
            </a:pPr>
            <a:r>
              <a:rPr lang="ru-RU" alt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сущность, логику, программно-целевые и технологические аспекты воспитания</a:t>
            </a:r>
            <a:endParaRPr lang="en-US" altLang="ru-RU" sz="16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grayWhite">
          <a:xfrm>
            <a:off x="179512" y="3789040"/>
            <a:ext cx="8784705" cy="7239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28575" algn="ctr">
            <a:solidFill>
              <a:schemeClr val="bg2">
                <a:lumMod val="9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2000" dirty="0">
              <a:solidFill>
                <a:srgbClr val="003300"/>
              </a:solidFill>
            </a:endParaRPr>
          </a:p>
          <a:p>
            <a:r>
              <a:rPr lang="ru-RU" alt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Методологические подходы к организации патриотического</a:t>
            </a:r>
          </a:p>
          <a:p>
            <a:r>
              <a:rPr lang="ru-RU" alt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и духовно-нравственного воспитания подрастающего поколения</a:t>
            </a:r>
          </a:p>
          <a:p>
            <a:r>
              <a:rPr lang="ru-RU" alt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342" name="AutoShape 6"/>
          <p:cNvSpPr>
            <a:spLocks noChangeArrowheads="1"/>
          </p:cNvSpPr>
          <p:nvPr/>
        </p:nvSpPr>
        <p:spPr bwMode="grayWhite">
          <a:xfrm>
            <a:off x="179512" y="2816746"/>
            <a:ext cx="8784705" cy="647700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28575" algn="ctr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Концепция духовно-нравственного воспитания развития граждан России</a:t>
            </a:r>
          </a:p>
        </p:txBody>
      </p:sp>
      <p:sp>
        <p:nvSpPr>
          <p:cNvPr id="142343" name="AutoShape 7"/>
          <p:cNvSpPr>
            <a:spLocks noChangeArrowheads="1"/>
          </p:cNvSpPr>
          <p:nvPr/>
        </p:nvSpPr>
        <p:spPr bwMode="grayWhite">
          <a:xfrm>
            <a:off x="179512" y="1916832"/>
            <a:ext cx="8784705" cy="64611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Требования нормативных документов к организации процесса патриотического</a:t>
            </a:r>
          </a:p>
          <a:p>
            <a:pPr>
              <a:defRPr/>
            </a:pPr>
            <a:r>
              <a:rPr lang="ru-RU" sz="1600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и духовно-нравственного воспитания подрастающего поколения</a:t>
            </a:r>
          </a:p>
        </p:txBody>
      </p:sp>
    </p:spTree>
    <p:extLst>
      <p:ext uri="{BB962C8B-B14F-4D97-AF65-F5344CB8AC3E}">
        <p14:creationId xmlns:p14="http://schemas.microsoft.com/office/powerpoint/2010/main" val="330974800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/>
        </p:nvSpPr>
        <p:spPr>
          <a:xfrm>
            <a:off x="108351" y="1931988"/>
            <a:ext cx="4463653" cy="2405062"/>
          </a:xfrm>
          <a:custGeom>
            <a:avLst/>
            <a:gdLst>
              <a:gd name="connsiteX0" fmla="*/ 0 w 2404666"/>
              <a:gd name="connsiteY0" fmla="*/ 0 h 4464495"/>
              <a:gd name="connsiteX1" fmla="*/ 2003880 w 2404666"/>
              <a:gd name="connsiteY1" fmla="*/ 0 h 4464495"/>
              <a:gd name="connsiteX2" fmla="*/ 2404666 w 2404666"/>
              <a:gd name="connsiteY2" fmla="*/ 400786 h 4464495"/>
              <a:gd name="connsiteX3" fmla="*/ 2404666 w 2404666"/>
              <a:gd name="connsiteY3" fmla="*/ 4464495 h 4464495"/>
              <a:gd name="connsiteX4" fmla="*/ 0 w 2404666"/>
              <a:gd name="connsiteY4" fmla="*/ 4464495 h 4464495"/>
              <a:gd name="connsiteX5" fmla="*/ 0 w 2404666"/>
              <a:gd name="connsiteY5" fmla="*/ 0 h 4464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04666" h="4464495">
                <a:moveTo>
                  <a:pt x="0" y="4464494"/>
                </a:moveTo>
                <a:lnTo>
                  <a:pt x="0" y="744099"/>
                </a:lnTo>
                <a:cubicBezTo>
                  <a:pt x="0" y="333145"/>
                  <a:pt x="96649" y="1"/>
                  <a:pt x="215872" y="1"/>
                </a:cubicBezTo>
                <a:lnTo>
                  <a:pt x="2404666" y="1"/>
                </a:lnTo>
                <a:lnTo>
                  <a:pt x="2404666" y="4464494"/>
                </a:lnTo>
                <a:lnTo>
                  <a:pt x="0" y="4464494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4912" tIns="184913" rIns="184913" bIns="786078" spcCol="1270" anchor="ctr"/>
          <a:lstStyle/>
          <a:p>
            <a:pPr defTabSz="1155700">
              <a:lnSpc>
                <a:spcPct val="90000"/>
              </a:lnSpc>
              <a:spcAft>
                <a:spcPct val="35000"/>
              </a:spcAft>
              <a:defRPr/>
            </a:pPr>
            <a:endParaRPr lang="ru-RU" sz="2400" b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155700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Изучить педагогические практики патриотического воспитания и формирования духовно-нравственных ценностей обучающихся в системе общего образования</a:t>
            </a:r>
            <a:r>
              <a:rPr lang="ru-RU" sz="1600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лилиния 5"/>
          <p:cNvSpPr>
            <a:spLocks noChangeArrowheads="1"/>
          </p:cNvSpPr>
          <p:nvPr/>
        </p:nvSpPr>
        <p:spPr bwMode="auto">
          <a:xfrm>
            <a:off x="4572001" y="1931988"/>
            <a:ext cx="4463654" cy="2405062"/>
          </a:xfrm>
          <a:custGeom>
            <a:avLst/>
            <a:gdLst>
              <a:gd name="T0" fmla="*/ 0 w 4464495"/>
              <a:gd name="T1" fmla="*/ 0 h 2404666"/>
              <a:gd name="T2" fmla="*/ 4062900 w 4464495"/>
              <a:gd name="T3" fmla="*/ 0 h 2404666"/>
              <a:gd name="T4" fmla="*/ 4463605 w 4464495"/>
              <a:gd name="T5" fmla="*/ 400918 h 2404666"/>
              <a:gd name="T6" fmla="*/ 4463605 w 4464495"/>
              <a:gd name="T7" fmla="*/ 2405458 h 2404666"/>
              <a:gd name="T8" fmla="*/ 0 w 4464495"/>
              <a:gd name="T9" fmla="*/ 2405458 h 2404666"/>
              <a:gd name="T10" fmla="*/ 0 w 4464495"/>
              <a:gd name="T11" fmla="*/ 0 h 24046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64495"/>
              <a:gd name="T19" fmla="*/ 0 h 2404666"/>
              <a:gd name="T20" fmla="*/ 4464495 w 4464495"/>
              <a:gd name="T21" fmla="*/ 2404666 h 240466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64495" h="2404666">
                <a:moveTo>
                  <a:pt x="0" y="0"/>
                </a:moveTo>
                <a:lnTo>
                  <a:pt x="4063709" y="0"/>
                </a:lnTo>
                <a:cubicBezTo>
                  <a:pt x="4285057" y="0"/>
                  <a:pt x="4464495" y="179438"/>
                  <a:pt x="4464495" y="400786"/>
                </a:cubicBezTo>
                <a:lnTo>
                  <a:pt x="4464495" y="2404666"/>
                </a:lnTo>
                <a:lnTo>
                  <a:pt x="0" y="2404666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213360" tIns="213360" rIns="213360" bIns="814527" anchor="ctr"/>
          <a:lstStyle/>
          <a:p>
            <a:pPr algn="ctr" defTabSz="1333500">
              <a:spcAft>
                <a:spcPts val="1200"/>
              </a:spcAft>
              <a:defRPr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ctr" defTabSz="1333500">
              <a:spcAft>
                <a:spcPts val="1200"/>
              </a:spcAft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Разработать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методические рекомендации по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формированию гражданской позиции и духовно-нравственных ценностей у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обучающихся и произвести их трансляцию в массовую практику образовательных организаций 7 субъектов РФ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108351" y="4337057"/>
            <a:ext cx="4463653" cy="2405063"/>
          </a:xfrm>
          <a:custGeom>
            <a:avLst/>
            <a:gdLst>
              <a:gd name="connsiteX0" fmla="*/ 0 w 4464495"/>
              <a:gd name="connsiteY0" fmla="*/ 0 h 2404666"/>
              <a:gd name="connsiteX1" fmla="*/ 4063709 w 4464495"/>
              <a:gd name="connsiteY1" fmla="*/ 0 h 2404666"/>
              <a:gd name="connsiteX2" fmla="*/ 4464495 w 4464495"/>
              <a:gd name="connsiteY2" fmla="*/ 400786 h 2404666"/>
              <a:gd name="connsiteX3" fmla="*/ 4464495 w 4464495"/>
              <a:gd name="connsiteY3" fmla="*/ 2404666 h 2404666"/>
              <a:gd name="connsiteX4" fmla="*/ 0 w 4464495"/>
              <a:gd name="connsiteY4" fmla="*/ 2404666 h 2404666"/>
              <a:gd name="connsiteX5" fmla="*/ 0 w 4464495"/>
              <a:gd name="connsiteY5" fmla="*/ 0 h 240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4495" h="2404666">
                <a:moveTo>
                  <a:pt x="4464495" y="2404666"/>
                </a:moveTo>
                <a:lnTo>
                  <a:pt x="400786" y="2404666"/>
                </a:lnTo>
                <a:cubicBezTo>
                  <a:pt x="179438" y="2404666"/>
                  <a:pt x="0" y="2225228"/>
                  <a:pt x="0" y="2003880"/>
                </a:cubicBezTo>
                <a:lnTo>
                  <a:pt x="0" y="0"/>
                </a:lnTo>
                <a:lnTo>
                  <a:pt x="4464495" y="0"/>
                </a:lnTo>
                <a:lnTo>
                  <a:pt x="4464495" y="2404666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13360" tIns="814527" rIns="213361" bIns="213361" spcCol="1270" anchor="ctr"/>
          <a:lstStyle/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endParaRPr lang="ru-RU" sz="12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Создать и апробировать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программу 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курсов повышения квалификации для педагогических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работников, спец. курсов для студентов </a:t>
            </a:r>
            <a:r>
              <a:rPr lang="ru-RU" sz="1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бакалавриата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магистратуры</a:t>
            </a:r>
            <a:endParaRPr lang="ru-RU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endParaRPr lang="ru-RU" sz="3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лилиния 7"/>
          <p:cNvSpPr>
            <a:spLocks noChangeArrowheads="1"/>
          </p:cNvSpPr>
          <p:nvPr/>
        </p:nvSpPr>
        <p:spPr bwMode="auto">
          <a:xfrm>
            <a:off x="4572001" y="4337057"/>
            <a:ext cx="4463654" cy="2405063"/>
          </a:xfrm>
          <a:custGeom>
            <a:avLst/>
            <a:gdLst>
              <a:gd name="T0" fmla="*/ 0 w 2404666"/>
              <a:gd name="T1" fmla="*/ 0 h 4464495"/>
              <a:gd name="T2" fmla="*/ 12821465 w 2404666"/>
              <a:gd name="T3" fmla="*/ 0 h 4464495"/>
              <a:gd name="T4" fmla="*/ 15385834 w 2404666"/>
              <a:gd name="T5" fmla="*/ 62648 h 4464495"/>
              <a:gd name="T6" fmla="*/ 15385834 w 2404666"/>
              <a:gd name="T7" fmla="*/ 697852 h 4464495"/>
              <a:gd name="T8" fmla="*/ 0 w 2404666"/>
              <a:gd name="T9" fmla="*/ 697852 h 4464495"/>
              <a:gd name="T10" fmla="*/ 0 w 2404666"/>
              <a:gd name="T11" fmla="*/ 0 h 44644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4666"/>
              <a:gd name="T19" fmla="*/ 0 h 4464495"/>
              <a:gd name="T20" fmla="*/ 2404666 w 2404666"/>
              <a:gd name="T21" fmla="*/ 4464495 h 446449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4666" h="4464495">
                <a:moveTo>
                  <a:pt x="2404666" y="1"/>
                </a:moveTo>
                <a:lnTo>
                  <a:pt x="2404666" y="3720396"/>
                </a:lnTo>
                <a:cubicBezTo>
                  <a:pt x="2404666" y="4131350"/>
                  <a:pt x="2308017" y="4464494"/>
                  <a:pt x="2188794" y="4464494"/>
                </a:cubicBezTo>
                <a:lnTo>
                  <a:pt x="0" y="4464494"/>
                </a:lnTo>
                <a:lnTo>
                  <a:pt x="0" y="1"/>
                </a:lnTo>
                <a:lnTo>
                  <a:pt x="2404666" y="1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4912" tIns="786079" rIns="184913" bIns="184913" anchor="b"/>
          <a:lstStyle/>
          <a:p>
            <a:pPr algn="ctr" defTabSz="1155700">
              <a:spcAft>
                <a:spcPts val="600"/>
              </a:spcAft>
              <a:defRPr/>
            </a:pPr>
            <a:endParaRPr lang="ru-RU" b="1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algn="ctr" defTabSz="1155700">
              <a:spcAft>
                <a:spcPts val="600"/>
              </a:spcAft>
              <a:defRPr/>
            </a:pPr>
            <a:endParaRPr lang="ru-RU" b="1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algn="ctr" defTabSz="1155700">
              <a:spcAft>
                <a:spcPts val="600"/>
              </a:spcAft>
              <a:defRPr/>
            </a:pPr>
            <a:r>
              <a:rPr lang="ru-RU" b="1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endParaRPr lang="ru-RU" b="1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algn="ctr" defTabSz="1155700">
              <a:spcAft>
                <a:spcPts val="600"/>
              </a:spcAft>
              <a:defRPr/>
            </a:pPr>
            <a:endParaRPr lang="ru-RU" b="1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algn="ctr" defTabSz="1155700">
              <a:spcAft>
                <a:spcPts val="600"/>
              </a:spcAft>
              <a:defRPr/>
            </a:pPr>
            <a:endParaRPr lang="ru-RU" b="1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algn="ctr" defTabSz="1155700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003300"/>
                </a:solidFill>
                <a:latin typeface="Arial" charset="0"/>
                <a:cs typeface="Arial" charset="0"/>
              </a:rPr>
              <a:t>Осуществить разработку и издание  дидактических пособий (комплект настольно-печатных и компьютерных игр) для детей дошкольного и младшего школьного возраста по формированию основ духовно-нравственных ценностей</a:t>
            </a:r>
          </a:p>
        </p:txBody>
      </p:sp>
      <p:sp>
        <p:nvSpPr>
          <p:cNvPr id="9" name="Полилиния 8"/>
          <p:cNvSpPr>
            <a:spLocks noChangeArrowheads="1"/>
          </p:cNvSpPr>
          <p:nvPr/>
        </p:nvSpPr>
        <p:spPr bwMode="auto">
          <a:xfrm>
            <a:off x="3887924" y="3925295"/>
            <a:ext cx="1368153" cy="416323"/>
          </a:xfrm>
          <a:custGeom>
            <a:avLst/>
            <a:gdLst>
              <a:gd name="T0" fmla="*/ 0 w 5040558"/>
              <a:gd name="T1" fmla="*/ 338379 h 1352949"/>
              <a:gd name="T2" fmla="*/ 225616 w 5040558"/>
              <a:gd name="T3" fmla="*/ 0 h 1352949"/>
              <a:gd name="T4" fmla="*/ 4817626 w 5040558"/>
              <a:gd name="T5" fmla="*/ 0 h 1352949"/>
              <a:gd name="T6" fmla="*/ 5043242 w 5040558"/>
              <a:gd name="T7" fmla="*/ 338379 h 1352949"/>
              <a:gd name="T8" fmla="*/ 5043242 w 5040558"/>
              <a:gd name="T9" fmla="*/ 1691859 h 1352949"/>
              <a:gd name="T10" fmla="*/ 4817626 w 5040558"/>
              <a:gd name="T11" fmla="*/ 2030238 h 1352949"/>
              <a:gd name="T12" fmla="*/ 225616 w 5040558"/>
              <a:gd name="T13" fmla="*/ 2030238 h 1352949"/>
              <a:gd name="T14" fmla="*/ 0 w 5040558"/>
              <a:gd name="T15" fmla="*/ 1691859 h 1352949"/>
              <a:gd name="T16" fmla="*/ 0 w 5040558"/>
              <a:gd name="T17" fmla="*/ 338379 h 135294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040558"/>
              <a:gd name="T28" fmla="*/ 0 h 1352949"/>
              <a:gd name="T29" fmla="*/ 5040558 w 5040558"/>
              <a:gd name="T30" fmla="*/ 1352949 h 135294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040558" h="1352949">
                <a:moveTo>
                  <a:pt x="0" y="225496"/>
                </a:moveTo>
                <a:cubicBezTo>
                  <a:pt x="0" y="100958"/>
                  <a:pt x="100958" y="0"/>
                  <a:pt x="225496" y="0"/>
                </a:cubicBezTo>
                <a:lnTo>
                  <a:pt x="4815062" y="0"/>
                </a:lnTo>
                <a:cubicBezTo>
                  <a:pt x="4939600" y="0"/>
                  <a:pt x="5040558" y="100958"/>
                  <a:pt x="5040558" y="225496"/>
                </a:cubicBezTo>
                <a:lnTo>
                  <a:pt x="5040558" y="1127453"/>
                </a:lnTo>
                <a:cubicBezTo>
                  <a:pt x="5040558" y="1251991"/>
                  <a:pt x="4939600" y="1352949"/>
                  <a:pt x="4815062" y="1352949"/>
                </a:cubicBezTo>
                <a:lnTo>
                  <a:pt x="225496" y="1352949"/>
                </a:lnTo>
                <a:cubicBezTo>
                  <a:pt x="100958" y="1352949"/>
                  <a:pt x="0" y="1251991"/>
                  <a:pt x="0" y="1127453"/>
                </a:cubicBezTo>
                <a:lnTo>
                  <a:pt x="0" y="225496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5400" algn="ctr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lIns="157486" tIns="157486" rIns="157486" bIns="157486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b="1" dirty="0">
                <a:solidFill>
                  <a:srgbClr val="003300"/>
                </a:solidFill>
              </a:rPr>
              <a:t>Задачи </a:t>
            </a: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86917" y="692157"/>
            <a:ext cx="8948738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hangingPunct="0"/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Цель проекта - совершенствование существующих практик патриотического воспитания и формирования духовно-нравственных ценностей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344946559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714375" y="571501"/>
            <a:ext cx="8209360" cy="1071563"/>
          </a:xfrm>
        </p:spPr>
        <p:txBody>
          <a:bodyPr/>
          <a:lstStyle/>
          <a:p>
            <a:r>
              <a:rPr lang="ru-RU" dirty="0" smtClean="0">
                <a:latin typeface="Arial" charset="0"/>
                <a:cs typeface="Arial" charset="0"/>
              </a:rPr>
              <a:t>Социальное партнерство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2" y="3250406"/>
            <a:ext cx="8786813" cy="23574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Вузы Российской Федерации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 ШГПУ, г.Шадринск </a:t>
            </a:r>
            <a:endParaRPr lang="en-US" sz="1400" dirty="0">
              <a:solidFill>
                <a:schemeClr val="tx1"/>
              </a:solidFill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 ЧелГПУ, г. Челябинск </a:t>
            </a:r>
            <a:endParaRPr lang="en-US" sz="1400" dirty="0">
              <a:solidFill>
                <a:schemeClr val="tx1"/>
              </a:solidFill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 УрГПУ, г. Екатеринбург </a:t>
            </a:r>
            <a:endParaRPr lang="en-US" sz="1400" dirty="0">
              <a:solidFill>
                <a:schemeClr val="tx1"/>
              </a:solidFill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 СурГПУ, г. Сургут </a:t>
            </a:r>
            <a:endParaRPr lang="en-US" sz="1400" dirty="0">
              <a:solidFill>
                <a:schemeClr val="tx1"/>
              </a:solidFill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 ГОУ ВО МО«ГГТУ», г.Орехово-Зуево </a:t>
            </a:r>
            <a:endParaRPr lang="en-US" sz="1400" dirty="0">
              <a:solidFill>
                <a:schemeClr val="tx1"/>
              </a:solidFill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 Елабужский институт КФУ, г. Елабуга</a:t>
            </a:r>
            <a:endParaRPr lang="en-US" sz="1400" dirty="0">
              <a:solidFill>
                <a:schemeClr val="tx1"/>
              </a:solidFill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 МАУ «Информационно-методический центр Петропавловск-Камчатского ГО»,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 err="1">
                <a:solidFill>
                  <a:schemeClr val="tx1"/>
                </a:solidFill>
              </a:rPr>
              <a:t>ГБУ</a:t>
            </a:r>
            <a:r>
              <a:rPr lang="ru-RU" sz="1400" dirty="0">
                <a:solidFill>
                  <a:schemeClr val="tx1"/>
                </a:solidFill>
              </a:rPr>
              <a:t> ДПО РО «РИПК И ППРО», г. Ростов-на-Дону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311" y="5733256"/>
            <a:ext cx="8786813" cy="8572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Центры инновационного опыта и экспериментальные площадки г. Перми и Пермского края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1394" y="1916832"/>
            <a:ext cx="8786813" cy="12144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Образовательные </a:t>
            </a:r>
            <a:r>
              <a:rPr lang="ru-RU" sz="2800" dirty="0" smtClean="0">
                <a:solidFill>
                  <a:schemeClr val="tx1"/>
                </a:solidFill>
              </a:rPr>
              <a:t>организации 7 субъектов РФ, включенные в сбор практических материалов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9759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работы за 2021 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480" y="1700808"/>
            <a:ext cx="9177040" cy="496854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Разработаны индикаторы оценивания и содержание социологического опроса, направленного на анализ российских педагогических практик патриотического воспитания и формирования духовно-нравственных ценностей среди обучающихся в системе общего образования (Курганская об-</a:t>
            </a:r>
            <a:r>
              <a:rPr lang="ru-RU" dirty="0" err="1"/>
              <a:t>ть</a:t>
            </a:r>
            <a:r>
              <a:rPr lang="ru-RU" dirty="0"/>
              <a:t>, Челябинская об-</a:t>
            </a:r>
            <a:r>
              <a:rPr lang="ru-RU" dirty="0" err="1"/>
              <a:t>ть</a:t>
            </a:r>
            <a:r>
              <a:rPr lang="ru-RU" dirty="0"/>
              <a:t>, ХМАО, Свердловская об-</a:t>
            </a:r>
            <a:r>
              <a:rPr lang="ru-RU" dirty="0" err="1"/>
              <a:t>ть</a:t>
            </a:r>
            <a:r>
              <a:rPr lang="ru-RU" dirty="0"/>
              <a:t>, Республика Татарстан, Республика Удмуртия</a:t>
            </a:r>
            <a:r>
              <a:rPr lang="ru-RU" dirty="0" smtClean="0"/>
              <a:t>, </a:t>
            </a:r>
            <a:r>
              <a:rPr lang="ru-RU" dirty="0"/>
              <a:t>Пермский край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Произведен </a:t>
            </a:r>
            <a:r>
              <a:rPr lang="ru-RU" dirty="0"/>
              <a:t>социологический опрос 4045 </a:t>
            </a:r>
            <a:r>
              <a:rPr lang="ru-RU" dirty="0" smtClean="0"/>
              <a:t>респондентов </a:t>
            </a:r>
            <a:r>
              <a:rPr lang="ru-RU" dirty="0"/>
              <a:t>по </a:t>
            </a:r>
            <a:r>
              <a:rPr lang="ru-RU" dirty="0" smtClean="0"/>
              <a:t>7 субъектам </a:t>
            </a:r>
            <a:r>
              <a:rPr lang="ru-RU" dirty="0"/>
              <a:t>РФ (руководители образовательных учреждений – 100 чел., педагоги -675 чел., родители -2300 чел., школьники - 970 чел</a:t>
            </a:r>
            <a:r>
              <a:rPr lang="ru-RU" dirty="0" smtClean="0"/>
              <a:t>.) и анализ существующих практик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Изданы:</a:t>
            </a:r>
          </a:p>
          <a:p>
            <a:r>
              <a:rPr lang="ru-RU" dirty="0" smtClean="0"/>
              <a:t>учебно-методическое  </a:t>
            </a:r>
            <a:r>
              <a:rPr lang="ru-RU" dirty="0"/>
              <a:t>пособие «Программа духовно-нравственного воспитания детей старшего дошкольного возраста «Живые узелки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«Концепция и программа духовно-нравственного воспитания детей дошкольного возраста»</a:t>
            </a:r>
          </a:p>
          <a:p>
            <a:r>
              <a:rPr lang="ru-RU" dirty="0" smtClean="0"/>
              <a:t>Подготовлена к печати программа духовно-нравственного воспитания детей дошкольного возраста «От сердца к сердцу»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90004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10009112" cy="1152128"/>
          </a:xfrm>
        </p:spPr>
        <p:txBody>
          <a:bodyPr/>
          <a:lstStyle/>
          <a:p>
            <a:r>
              <a:rPr lang="ru-RU" dirty="0" smtClean="0"/>
              <a:t>Выводы по результатам социологического опроса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27979"/>
            <a:ext cx="8229600" cy="435334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в массовом сознании родителей, педагогов, администраторов и школьников отсутствует консенсус как относительно важности той или иной ценности в процессе воспитания, так и относительно эффективности тех или иных форм воспитательной работы;</a:t>
            </a:r>
          </a:p>
          <a:p>
            <a:pPr lvl="0"/>
            <a:r>
              <a:rPr lang="ru-RU" dirty="0"/>
              <a:t>конечные потребители образовательных услуг (школьники и их родители) предпочитают, чтобы основанием воспитательной работы стали личностно-прагматические ценности, такие как стремление к знаниям, науке (64,7 % упоминаний), трудолюбие (57,9 %), ценность семьи и заботы о родных и близких (55,6 %), а руководители и педагоги, напротив, в своей деятельности ориентируются чаще на </a:t>
            </a:r>
            <a:r>
              <a:rPr lang="ru-RU" dirty="0" err="1"/>
              <a:t>прогосударственные</a:t>
            </a:r>
            <a:r>
              <a:rPr lang="ru-RU" dirty="0"/>
              <a:t> ценности, в частности - на воспитание любви к Родине, активной жизненной позиции и т.д.;</a:t>
            </a:r>
          </a:p>
          <a:p>
            <a:pPr lvl="0"/>
            <a:r>
              <a:rPr lang="ru-RU" dirty="0"/>
              <a:t>наиболее эффективными, по мнению администраторов и педагогов, формами воспитательной работы являются «</a:t>
            </a:r>
            <a:r>
              <a:rPr lang="ru-RU" dirty="0" err="1"/>
              <a:t>монологичные</a:t>
            </a:r>
            <a:r>
              <a:rPr lang="ru-RU" dirty="0"/>
              <a:t>», в рамках которых учитель сохраняет традиционную роль авторитетного источника мнений,  менее </a:t>
            </a:r>
            <a:r>
              <a:rPr lang="ru-RU" dirty="0" err="1"/>
              <a:t>эффективнями</a:t>
            </a:r>
            <a:r>
              <a:rPr lang="ru-RU" dirty="0"/>
              <a:t> – формы, предполагающие выражение мнения самих школьников – диспуты, КВНы, школьные СМИ и </a:t>
            </a:r>
            <a:r>
              <a:rPr lang="ru-RU" dirty="0" err="1"/>
              <a:t>медиацентры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365948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548680"/>
            <a:ext cx="9721080" cy="1800200"/>
          </a:xfrm>
        </p:spPr>
        <p:txBody>
          <a:bodyPr/>
          <a:lstStyle/>
          <a:p>
            <a:r>
              <a:rPr lang="ru-RU" sz="2600" b="1" dirty="0"/>
              <a:t>Рекомендации по оформлению практических материалов образовательных организаций в области гражданского воспитания и формирования духовно-нравственных ценностей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532035"/>
            <a:ext cx="7295976" cy="435334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разработаны </a:t>
            </a:r>
            <a:r>
              <a:rPr lang="ru-RU" sz="2000" dirty="0"/>
              <a:t>с целью сбора, систематизации и трансляции имеющегося опыта 7 </a:t>
            </a:r>
            <a:r>
              <a:rPr lang="ru-RU" sz="2000" dirty="0" smtClean="0"/>
              <a:t>субъектов РФ; составлены </a:t>
            </a:r>
            <a:r>
              <a:rPr lang="ru-RU" sz="2000" dirty="0"/>
              <a:t>с учетом </a:t>
            </a:r>
            <a:r>
              <a:rPr lang="ru-RU" sz="2000" dirty="0" smtClean="0"/>
              <a:t>деятельности обучающихся</a:t>
            </a:r>
            <a:r>
              <a:rPr lang="ru-RU" sz="2000" dirty="0"/>
              <a:t>, </a:t>
            </a:r>
            <a:r>
              <a:rPr lang="ru-RU" sz="2000" dirty="0" smtClean="0"/>
              <a:t>педагогов, руководителей, родителей </a:t>
            </a:r>
            <a:r>
              <a:rPr lang="ru-RU" sz="2000" dirty="0"/>
              <a:t>по всем уровням общего образования (дошкольное, начальное, основное общее, среднее общее). С целью </a:t>
            </a:r>
            <a:r>
              <a:rPr lang="ru-RU" sz="2000" dirty="0" err="1"/>
              <a:t>унифицирования</a:t>
            </a:r>
            <a:r>
              <a:rPr lang="ru-RU" sz="2000" dirty="0"/>
              <a:t> процедуры предоставления практических материалов авторами-составителями предложены варианты их схематического оформления. </a:t>
            </a:r>
          </a:p>
        </p:txBody>
      </p:sp>
    </p:spTree>
    <p:extLst>
      <p:ext uri="{BB962C8B-B14F-4D97-AF65-F5344CB8AC3E}">
        <p14:creationId xmlns:p14="http://schemas.microsoft.com/office/powerpoint/2010/main" val="100003015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1183</TotalTime>
  <Words>970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Исследование существующих практик воспитательной деятельности и технологий патриотического воспитания и формирования духовно-нравственных ценностей среди обучающихся в системе общего образования, выработка методических рекомендаций</vt:lpstr>
      <vt:lpstr>Авторский коллектив</vt:lpstr>
      <vt:lpstr>Актуальность проблемы обусловлена противоречиями разного уровня:</vt:lpstr>
      <vt:lpstr>Основания разработки проекта</vt:lpstr>
      <vt:lpstr>Презентация PowerPoint</vt:lpstr>
      <vt:lpstr>Социальное партнерство</vt:lpstr>
      <vt:lpstr>Результаты работы за 2021 год</vt:lpstr>
      <vt:lpstr>Выводы по результатам социологического опроса</vt:lpstr>
      <vt:lpstr>Рекомендации по оформлению практических материалов образовательных организаций в области гражданского воспитания и формирования духовно-нравственных ценностей обучающихся</vt:lpstr>
      <vt:lpstr>Содержание </vt:lpstr>
      <vt:lpstr>Общее пожелание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Власова Ирина Николаевна</cp:lastModifiedBy>
  <cp:revision>134</cp:revision>
  <dcterms:created xsi:type="dcterms:W3CDTF">2013-10-16T06:54:36Z</dcterms:created>
  <dcterms:modified xsi:type="dcterms:W3CDTF">2022-07-11T06:17:12Z</dcterms:modified>
</cp:coreProperties>
</file>