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4" r:id="rId5"/>
    <p:sldId id="307" r:id="rId6"/>
    <p:sldId id="262" r:id="rId7"/>
    <p:sldId id="261" r:id="rId8"/>
    <p:sldId id="275" r:id="rId9"/>
    <p:sldId id="273" r:id="rId10"/>
    <p:sldId id="313" r:id="rId11"/>
    <p:sldId id="312" r:id="rId12"/>
    <p:sldId id="314" r:id="rId13"/>
    <p:sldId id="309" r:id="rId14"/>
    <p:sldId id="315" r:id="rId15"/>
    <p:sldId id="308" r:id="rId16"/>
    <p:sldId id="272" r:id="rId17"/>
    <p:sldId id="257" r:id="rId18"/>
    <p:sldId id="258" r:id="rId19"/>
    <p:sldId id="267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026BC"/>
    <a:srgbClr val="0DD2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9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xmlns="" id="{8FEF09C3-5432-4DA0-9890-3050357C5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9227E202-B8C5-4411-9AB9-001230F366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C0FA2-A713-4856-8F75-7FAFAF357361}" type="datetimeFigureOut">
              <a:rPr lang="ko-KR" altLang="en-US" smtClean="0"/>
              <a:pPr/>
              <a:t>2022-12-06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A05FDCCD-9920-4087-A8EF-840D6BF96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1B30773E-42C5-4B13-84D2-DE05FB0C34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52E6A-8C14-4F5B-B0CB-3A4FCBC8D1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779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866FF-EA9A-44BA-8DB2-FB8E70490571}" type="datetimeFigureOut">
              <a:rPr lang="ko-KR" altLang="en-US" smtClean="0"/>
              <a:pPr/>
              <a:t>2022-12-06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89A33-A361-4541-B6A7-456994CC0C0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456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89A33-A361-4541-B6A7-456994CC0C02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64642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49293" y="1563638"/>
            <a:ext cx="3845416" cy="108012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49145" y="2634232"/>
            <a:ext cx="3845416" cy="79993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627365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3116" y="843558"/>
            <a:ext cx="8077768" cy="216024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031416" y="2475359"/>
            <a:ext cx="1062118" cy="106211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61596703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12160" y="0"/>
            <a:ext cx="313184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31840" y="0"/>
            <a:ext cx="288032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33221454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44000" y="0"/>
            <a:ext cx="900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811908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77595" y="0"/>
            <a:ext cx="2448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916268" y="0"/>
            <a:ext cx="900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23173012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915566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444" y="2912740"/>
            <a:ext cx="4104456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4644464" y="2912740"/>
            <a:ext cx="4104000" cy="18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765942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8953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8115959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23528" y="24844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71560" y="183262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105640" y="341679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23528" y="183262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105640" y="183204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671560" y="24844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8314789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191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154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97966415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24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607" y="1275606"/>
            <a:ext cx="2526010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48616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86924" y="1374406"/>
            <a:ext cx="2319328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116357650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23301"/>
            <a:ext cx="3024336" cy="366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87664" y="1164297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30" y="1426241"/>
            <a:ext cx="1744194" cy="26942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92235023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3818220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944300" y="0"/>
            <a:ext cx="5255402" cy="5143500"/>
            <a:chOff x="1619672" y="548680"/>
            <a:chExt cx="5904656" cy="5778928"/>
          </a:xfrm>
        </p:grpSpPr>
        <p:sp>
          <p:nvSpPr>
            <p:cNvPr id="5" name="Oval 4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7" name="Straight Connector 6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057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818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22477153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2253238"/>
            <a:ext cx="5148064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2726814"/>
            <a:ext cx="51480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1932" y="1244876"/>
            <a:ext cx="2693964" cy="2636602"/>
            <a:chOff x="1619672" y="548680"/>
            <a:chExt cx="5904656" cy="5778928"/>
          </a:xfrm>
        </p:grpSpPr>
        <p:sp>
          <p:nvSpPr>
            <p:cNvPr id="9" name="Oval 8"/>
            <p:cNvSpPr/>
            <p:nvPr userDrawn="1"/>
          </p:nvSpPr>
          <p:spPr>
            <a:xfrm>
              <a:off x="2411760" y="1268760"/>
              <a:ext cx="4320480" cy="4320480"/>
            </a:xfrm>
            <a:prstGeom prst="ellipse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483768" y="1340768"/>
              <a:ext cx="4176464" cy="417646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cxnSp>
          <p:nvCxnSpPr>
            <p:cNvPr id="13" name="Straight Connector 12"/>
            <p:cNvCxnSpPr/>
            <p:nvPr userDrawn="1"/>
          </p:nvCxnSpPr>
          <p:spPr>
            <a:xfrm>
              <a:off x="4572000" y="548680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4572000" y="5607528"/>
              <a:ext cx="0" cy="72008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732240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619672" y="3429000"/>
              <a:ext cx="792088" cy="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flipV="1">
              <a:off x="6156176" y="2378312"/>
              <a:ext cx="792088" cy="3306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flipV="1">
              <a:off x="5431496" y="1124744"/>
              <a:ext cx="432048" cy="79208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3094136" y="1131624"/>
              <a:ext cx="613768" cy="785208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95736" y="2090992"/>
              <a:ext cx="898400" cy="492240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3180984" y="4941168"/>
              <a:ext cx="526920" cy="576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2456304" y="4329100"/>
              <a:ext cx="637832" cy="39604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5979584" y="4142812"/>
              <a:ext cx="968680" cy="51032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5431496" y="4875464"/>
              <a:ext cx="490068" cy="732064"/>
            </a:xfrm>
            <a:prstGeom prst="line">
              <a:avLst/>
            </a:prstGeom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3823542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571207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27544255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95486"/>
            <a:ext cx="842493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71550"/>
            <a:ext cx="842493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065203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06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7038179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98141113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00934" y="32249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00934" y="189860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00934" y="3474719"/>
            <a:ext cx="1583034" cy="13851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96584632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cove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3" r:id="rId3"/>
    <p:sldLayoutId id="2147483660" r:id="rId4"/>
    <p:sldLayoutId id="2147483661" r:id="rId5"/>
    <p:sldLayoutId id="2147483662" r:id="rId6"/>
    <p:sldLayoutId id="2147483664" r:id="rId7"/>
    <p:sldLayoutId id="2147483655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2" r:id="rId15"/>
    <p:sldLayoutId id="2147483671" r:id="rId16"/>
    <p:sldLayoutId id="2147483656" r:id="rId17"/>
  </p:sldLayoutIdLst>
  <p:transition spd="slow">
    <p:cove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spd="slow">
    <p:cove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hyperlink" Target="https://calculatorium.ru/geography/distance-between-two-coordin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27784" y="2067694"/>
            <a:ext cx="3845416" cy="1080121"/>
          </a:xfrm>
        </p:spPr>
        <p:txBody>
          <a:bodyPr/>
          <a:lstStyle/>
          <a:p>
            <a:pPr lvl="0"/>
            <a:r>
              <a:rPr lang="ru-RU" altLang="ko-KR" dirty="0" smtClean="0">
                <a:ea typeface="맑은 고딕" pitchFamily="50" charset="-127"/>
              </a:rPr>
              <a:t>Доставка по воздуху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664" y="4083918"/>
            <a:ext cx="3024336" cy="799934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altLang="ko-KR" dirty="0" smtClean="0"/>
              <a:t>Выполнили: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dirty="0" smtClean="0"/>
              <a:t>Березкина Наталья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dirty="0" err="1" smtClean="0"/>
              <a:t>Тюлюпо</a:t>
            </a:r>
            <a:r>
              <a:rPr lang="ru-RU" altLang="ko-KR" dirty="0" smtClean="0"/>
              <a:t> Мария</a:t>
            </a:r>
          </a:p>
          <a:p>
            <a:pPr>
              <a:spcBef>
                <a:spcPts val="0"/>
              </a:spcBef>
              <a:defRPr/>
            </a:pPr>
            <a:r>
              <a:rPr lang="ru-RU" altLang="ko-KR" dirty="0" smtClean="0"/>
              <a:t>Останина Екатерина</a:t>
            </a:r>
            <a:r>
              <a:rPr lang="en-US" altLang="ko-KR" dirty="0" smtClean="0"/>
              <a:t>    </a:t>
            </a:r>
            <a:endParaRPr lang="en-US" altLang="ko-KR" dirty="0"/>
          </a:p>
        </p:txBody>
      </p:sp>
      <p:pic>
        <p:nvPicPr>
          <p:cNvPr id="1028" name="Picture 4" descr="https://mightythings.co/wp-content/uploads/2015/07/mightythings_home-03-1800x108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get-mpic/4544006/img_id8976229656275264953.jpeg/ori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87482"/>
            <a:ext cx="2325585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8413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7544" y="123478"/>
            <a:ext cx="8424936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маршрута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771550"/>
            <a:ext cx="5832648" cy="39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Вывод формулы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635896" y="699542"/>
            <a:ext cx="5112568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взяли скорость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квадрокоптера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 м/с и скорость ветра 2 м/с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того чтобы найти расстояние отклонения маршрута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(AC)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теореме косинусов найдем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3558"/>
            <a:ext cx="2512808" cy="339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635646"/>
            <a:ext cx="3742159" cy="98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499742"/>
            <a:ext cx="2952328" cy="82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075806"/>
            <a:ext cx="936104" cy="39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723878"/>
            <a:ext cx="1512168" cy="63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3435846"/>
            <a:ext cx="3669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Найдем коэффициент увеличения расстояния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4227934"/>
            <a:ext cx="2160240" cy="41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613259"/>
            <a:ext cx="1944216" cy="53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409128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7544" y="123478"/>
            <a:ext cx="8424936" cy="5760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 маршрута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843558"/>
            <a:ext cx="4752528" cy="31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4011910"/>
            <a:ext cx="5359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53 секунды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квадрокоптер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доставит доставку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4587974"/>
            <a:ext cx="4232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Вывод: данная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доставка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 выгодной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Итоговая формула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75606"/>
            <a:ext cx="6912768" cy="282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016609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211710"/>
            <a:ext cx="9144000" cy="576063"/>
          </a:xfrm>
        </p:spPr>
        <p:txBody>
          <a:bodyPr/>
          <a:lstStyle/>
          <a:p>
            <a:r>
              <a:rPr lang="ru-RU" altLang="ko-KR" dirty="0" smtClean="0"/>
              <a:t>Спасибо!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638407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C00E7A7-E01D-4E6D-8D4A-526D4DA6808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45A520B-370F-4CDF-8D74-B03081B531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DE68030-6603-4096-A2FE-76EB94810B6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DD3C6C44-A3FC-4B7E-AE42-9561384EA9C7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Diamond 5">
            <a:extLst>
              <a:ext uri="{FF2B5EF4-FFF2-40B4-BE49-F238E27FC236}">
                <a16:creationId xmlns:a16="http://schemas.microsoft.com/office/drawing/2014/main" xmlns="" id="{3CE68B40-9405-4AC1-B5BD-84F7CB7D3DA2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Isosceles Triangle 51">
            <a:extLst>
              <a:ext uri="{FF2B5EF4-FFF2-40B4-BE49-F238E27FC236}">
                <a16:creationId xmlns:a16="http://schemas.microsoft.com/office/drawing/2014/main" xmlns="" id="{E2DC0AB9-916D-442D-8965-6DE739D8995A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8" name="Isosceles Triangle 57">
            <a:extLst>
              <a:ext uri="{FF2B5EF4-FFF2-40B4-BE49-F238E27FC236}">
                <a16:creationId xmlns:a16="http://schemas.microsoft.com/office/drawing/2014/main" xmlns="" id="{FA9B4B78-F2A9-4B27-8A30-46B87B86457D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7">
            <a:extLst>
              <a:ext uri="{FF2B5EF4-FFF2-40B4-BE49-F238E27FC236}">
                <a16:creationId xmlns:a16="http://schemas.microsoft.com/office/drawing/2014/main" xmlns="" id="{9E7B0218-0F3B-4D68-BC27-66FB61A4F8D4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Parallelogram 15">
            <a:extLst>
              <a:ext uri="{FF2B5EF4-FFF2-40B4-BE49-F238E27FC236}">
                <a16:creationId xmlns:a16="http://schemas.microsoft.com/office/drawing/2014/main" xmlns="" id="{7B864AC3-D70B-492A-A1B1-95AC79CC70DA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Freeform 19">
            <a:extLst>
              <a:ext uri="{FF2B5EF4-FFF2-40B4-BE49-F238E27FC236}">
                <a16:creationId xmlns:a16="http://schemas.microsoft.com/office/drawing/2014/main" xmlns="" id="{6FB4123E-8988-43D8-9548-AF23855BB999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Rectangle 30">
            <a:extLst>
              <a:ext uri="{FF2B5EF4-FFF2-40B4-BE49-F238E27FC236}">
                <a16:creationId xmlns:a16="http://schemas.microsoft.com/office/drawing/2014/main" xmlns="" id="{8EE71C41-EDE7-4C54-907F-61C8B64B609A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xmlns="" id="{5931BEFB-8EF9-43F8-A3CE-4622D105227D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ectangle 15">
            <a:extLst>
              <a:ext uri="{FF2B5EF4-FFF2-40B4-BE49-F238E27FC236}">
                <a16:creationId xmlns:a16="http://schemas.microsoft.com/office/drawing/2014/main" xmlns="" id="{86C15C8C-5CB6-4646-A148-9F0BEA55CBF1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Pie 24">
            <a:extLst>
              <a:ext uri="{FF2B5EF4-FFF2-40B4-BE49-F238E27FC236}">
                <a16:creationId xmlns:a16="http://schemas.microsoft.com/office/drawing/2014/main" xmlns="" id="{F831A29A-15D4-4A78-B8DF-42967FA4DA6B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8" name="Parallelogram 30">
            <a:extLst>
              <a:ext uri="{FF2B5EF4-FFF2-40B4-BE49-F238E27FC236}">
                <a16:creationId xmlns:a16="http://schemas.microsoft.com/office/drawing/2014/main" xmlns="" id="{A7C09DFC-5B11-41A9-83CC-FC4DCD4B7E6F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Block Arc 14">
            <a:extLst>
              <a:ext uri="{FF2B5EF4-FFF2-40B4-BE49-F238E27FC236}">
                <a16:creationId xmlns:a16="http://schemas.microsoft.com/office/drawing/2014/main" xmlns="" id="{EE4199B5-E0D4-4749-BB7C-E53AD175EABA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0" name="Block Arc 41">
            <a:extLst>
              <a:ext uri="{FF2B5EF4-FFF2-40B4-BE49-F238E27FC236}">
                <a16:creationId xmlns:a16="http://schemas.microsoft.com/office/drawing/2014/main" xmlns="" id="{CAFD9D19-0903-4B7F-A406-3ADDF602BD40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1" name="Right Triangle 17">
            <a:extLst>
              <a:ext uri="{FF2B5EF4-FFF2-40B4-BE49-F238E27FC236}">
                <a16:creationId xmlns:a16="http://schemas.microsoft.com/office/drawing/2014/main" xmlns="" id="{3182CB66-E28D-4393-A505-3582997C1DD8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2" name="Oval 27">
            <a:extLst>
              <a:ext uri="{FF2B5EF4-FFF2-40B4-BE49-F238E27FC236}">
                <a16:creationId xmlns:a16="http://schemas.microsoft.com/office/drawing/2014/main" xmlns="" id="{1EAFE623-85A5-4E89-8004-4F60A865B32D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3" name="Parallelogram 15">
            <a:extLst>
              <a:ext uri="{FF2B5EF4-FFF2-40B4-BE49-F238E27FC236}">
                <a16:creationId xmlns:a16="http://schemas.microsoft.com/office/drawing/2014/main" xmlns="" id="{B2EAD8DD-392B-4A5D-8215-CDFFD5E3DD33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4" name="Round Same Side Corner Rectangle 21">
            <a:extLst>
              <a:ext uri="{FF2B5EF4-FFF2-40B4-BE49-F238E27FC236}">
                <a16:creationId xmlns:a16="http://schemas.microsoft.com/office/drawing/2014/main" xmlns="" id="{75B996C7-F9B5-4E84-A6E1-9F176BD67B6A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5" name="Oval 26">
            <a:extLst>
              <a:ext uri="{FF2B5EF4-FFF2-40B4-BE49-F238E27FC236}">
                <a16:creationId xmlns:a16="http://schemas.microsoft.com/office/drawing/2014/main" xmlns="" id="{50432F96-4C3B-41DF-A09D-11B1CEEF52AF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6" name="Freeform 32">
            <a:extLst>
              <a:ext uri="{FF2B5EF4-FFF2-40B4-BE49-F238E27FC236}">
                <a16:creationId xmlns:a16="http://schemas.microsoft.com/office/drawing/2014/main" xmlns="" id="{320835CE-949B-498D-B85F-ED43A8C874B3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7" name="Rounded Rectangle 10">
            <a:extLst>
              <a:ext uri="{FF2B5EF4-FFF2-40B4-BE49-F238E27FC236}">
                <a16:creationId xmlns:a16="http://schemas.microsoft.com/office/drawing/2014/main" xmlns="" id="{A213AE5D-15D4-48EC-9D09-069F0851D5E9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8" name="Rounded Rectangle 32">
            <a:extLst>
              <a:ext uri="{FF2B5EF4-FFF2-40B4-BE49-F238E27FC236}">
                <a16:creationId xmlns:a16="http://schemas.microsoft.com/office/drawing/2014/main" xmlns="" id="{FEAA6FB7-B0A9-4A5F-83F2-DFE5B52B5C2C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9" name="Trapezoid 13">
            <a:extLst>
              <a:ext uri="{FF2B5EF4-FFF2-40B4-BE49-F238E27FC236}">
                <a16:creationId xmlns:a16="http://schemas.microsoft.com/office/drawing/2014/main" xmlns="" id="{79AB2CAB-A27B-4DDC-BB7F-A1F2097F354C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0" name="Rounded Rectangle 7">
            <a:extLst>
              <a:ext uri="{FF2B5EF4-FFF2-40B4-BE49-F238E27FC236}">
                <a16:creationId xmlns:a16="http://schemas.microsoft.com/office/drawing/2014/main" xmlns="" id="{6585EE30-6136-4A4D-8872-03E446B5E101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1" name="Rectangle 18">
            <a:extLst>
              <a:ext uri="{FF2B5EF4-FFF2-40B4-BE49-F238E27FC236}">
                <a16:creationId xmlns:a16="http://schemas.microsoft.com/office/drawing/2014/main" xmlns="" id="{6DDAB969-FDEF-4FE5-AB20-5F4C22659FD6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2" name="Rounded Rectangle 25">
            <a:extLst>
              <a:ext uri="{FF2B5EF4-FFF2-40B4-BE49-F238E27FC236}">
                <a16:creationId xmlns:a16="http://schemas.microsoft.com/office/drawing/2014/main" xmlns="" id="{2D974540-89BD-4862-AB36-9F29401F7848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3" name="Chord 14">
            <a:extLst>
              <a:ext uri="{FF2B5EF4-FFF2-40B4-BE49-F238E27FC236}">
                <a16:creationId xmlns:a16="http://schemas.microsoft.com/office/drawing/2014/main" xmlns="" id="{8564024D-02E4-48D9-B248-81B0069FC65D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4" name="Rounded Rectangle 6">
            <a:extLst>
              <a:ext uri="{FF2B5EF4-FFF2-40B4-BE49-F238E27FC236}">
                <a16:creationId xmlns:a16="http://schemas.microsoft.com/office/drawing/2014/main" xmlns="" id="{4722D87F-F0A2-4F82-B516-C646BDD38251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5" name="Oval 66">
            <a:extLst>
              <a:ext uri="{FF2B5EF4-FFF2-40B4-BE49-F238E27FC236}">
                <a16:creationId xmlns:a16="http://schemas.microsoft.com/office/drawing/2014/main" xmlns="" id="{49884EF8-166F-4116-B8A0-1B6991A60326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6" name="Isosceles Triangle 13">
            <a:extLst>
              <a:ext uri="{FF2B5EF4-FFF2-40B4-BE49-F238E27FC236}">
                <a16:creationId xmlns:a16="http://schemas.microsoft.com/office/drawing/2014/main" xmlns="" id="{FA100A84-E48F-4CB3-A7E3-38E9D4B87751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7" name="Smiley Face 14">
            <a:extLst>
              <a:ext uri="{FF2B5EF4-FFF2-40B4-BE49-F238E27FC236}">
                <a16:creationId xmlns:a16="http://schemas.microsoft.com/office/drawing/2014/main" xmlns="" id="{984AAF37-2212-489A-A15E-8EC70418AB94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8" name="Smiley Face 12">
            <a:extLst>
              <a:ext uri="{FF2B5EF4-FFF2-40B4-BE49-F238E27FC236}">
                <a16:creationId xmlns:a16="http://schemas.microsoft.com/office/drawing/2014/main" xmlns="" id="{9C93B378-62DE-415B-BAA8-28772E4465FF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9" name="Smiley Face 15">
            <a:extLst>
              <a:ext uri="{FF2B5EF4-FFF2-40B4-BE49-F238E27FC236}">
                <a16:creationId xmlns:a16="http://schemas.microsoft.com/office/drawing/2014/main" xmlns="" id="{97A9826D-2670-4E9C-A5C8-410BC8D73C1A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0" name="Oval 37">
            <a:extLst>
              <a:ext uri="{FF2B5EF4-FFF2-40B4-BE49-F238E27FC236}">
                <a16:creationId xmlns:a16="http://schemas.microsoft.com/office/drawing/2014/main" xmlns="" id="{6FA92F52-C316-4281-A7FF-9629CB69F071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Smiley Face 14">
            <a:extLst>
              <a:ext uri="{FF2B5EF4-FFF2-40B4-BE49-F238E27FC236}">
                <a16:creationId xmlns:a16="http://schemas.microsoft.com/office/drawing/2014/main" xmlns="" id="{43A14E5E-922B-499B-9ACD-85B031DE5AAF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2" name="Rectangle 16">
            <a:extLst>
              <a:ext uri="{FF2B5EF4-FFF2-40B4-BE49-F238E27FC236}">
                <a16:creationId xmlns:a16="http://schemas.microsoft.com/office/drawing/2014/main" xmlns="" id="{DC93EBD5-0764-4BFC-8897-9843D352A385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Rectangle 9">
            <a:extLst>
              <a:ext uri="{FF2B5EF4-FFF2-40B4-BE49-F238E27FC236}">
                <a16:creationId xmlns:a16="http://schemas.microsoft.com/office/drawing/2014/main" xmlns="" id="{E7FF3BCD-EFDF-4972-81DB-F1EA476D1613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 Same Side Corner Rectangle 6">
            <a:extLst>
              <a:ext uri="{FF2B5EF4-FFF2-40B4-BE49-F238E27FC236}">
                <a16:creationId xmlns:a16="http://schemas.microsoft.com/office/drawing/2014/main" xmlns="" id="{4DEBBBE4-7952-4B14-9A5C-1FCC65A31085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5" name="Frame 17">
            <a:extLst>
              <a:ext uri="{FF2B5EF4-FFF2-40B4-BE49-F238E27FC236}">
                <a16:creationId xmlns:a16="http://schemas.microsoft.com/office/drawing/2014/main" xmlns="" id="{3E780148-81DF-444B-8E49-677AC2ECB3B2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6" name="Rounded Rectangle 5">
            <a:extLst>
              <a:ext uri="{FF2B5EF4-FFF2-40B4-BE49-F238E27FC236}">
                <a16:creationId xmlns:a16="http://schemas.microsoft.com/office/drawing/2014/main" xmlns="" id="{152D4290-39E0-4EAE-8753-32715B1718B5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Teardrop 1">
            <a:extLst>
              <a:ext uri="{FF2B5EF4-FFF2-40B4-BE49-F238E27FC236}">
                <a16:creationId xmlns:a16="http://schemas.microsoft.com/office/drawing/2014/main" xmlns="" id="{11DB67F2-5141-4A24-BB1C-5380A9C82B30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8" name="Rectangle 130">
            <a:extLst>
              <a:ext uri="{FF2B5EF4-FFF2-40B4-BE49-F238E27FC236}">
                <a16:creationId xmlns:a16="http://schemas.microsoft.com/office/drawing/2014/main" xmlns="" id="{6142F585-BABB-4B03-90F4-784466B62B49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9" name="Right Triangle 17">
            <a:extLst>
              <a:ext uri="{FF2B5EF4-FFF2-40B4-BE49-F238E27FC236}">
                <a16:creationId xmlns:a16="http://schemas.microsoft.com/office/drawing/2014/main" xmlns="" id="{6C361301-490A-4C9D-A1F0-1047D384E1C8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0" name="Right Triangle 17">
            <a:extLst>
              <a:ext uri="{FF2B5EF4-FFF2-40B4-BE49-F238E27FC236}">
                <a16:creationId xmlns:a16="http://schemas.microsoft.com/office/drawing/2014/main" xmlns="" id="{753B8170-6DE9-44B2-8014-DAB585885F41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1" name="Right Triangle 17">
            <a:extLst>
              <a:ext uri="{FF2B5EF4-FFF2-40B4-BE49-F238E27FC236}">
                <a16:creationId xmlns:a16="http://schemas.microsoft.com/office/drawing/2014/main" xmlns="" id="{E38497CF-D006-428A-AF65-B76482C7CDC9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2" name="Oval 44">
            <a:extLst>
              <a:ext uri="{FF2B5EF4-FFF2-40B4-BE49-F238E27FC236}">
                <a16:creationId xmlns:a16="http://schemas.microsoft.com/office/drawing/2014/main" xmlns="" id="{0994A043-BD87-4F69-A203-0EBA10F17B34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00516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475300F-DC88-44D9-9559-2CB03CC948A6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0F6EA86-9239-4EEF-89F2-4D6EAF96F7DD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9880553-0F72-4FC0-81FD-15EF187AD70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F18322A-3F6E-4B67-9F90-AC51BA357993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54A4A853-915A-44A4-8AAC-7AADB9AC06D6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5EBD8E37-6454-4594-898B-982B500090D3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9B0634A2-6C15-4293-B83B-950F79E757F3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F6ECA37A-71E9-4F6A-803C-C1462EE69504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00CCF878-E7EB-46D6-8AB8-B5EA0D573390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62A0A5C8-4785-4A9D-9DE8-9C3AF246AAE0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67BA4CAC-5396-4715-A2FD-A81760B17DB1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A04E2F38-536B-456C-8D37-CAD59768CF0F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A4ACECE5-3775-41EF-966C-B773D7CAE4BC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EB1A5959-BCF7-4CE7-A38A-B7024E709F79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F4681E1A-DBC9-4C8A-B59D-74AEF6AB296B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DB8514C2-8ED6-43D7-8436-DA3630470618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82B90944-9329-4844-9545-1C9D6D68716E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E820C506-1C0F-4E57-AAEC-060956BF0BB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BC2938CE-820F-4EE2-86C6-E7FB24046788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0CA7C9CA-3BB7-48B0-9477-374437415826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3E6B3888-414F-4E46-B784-F1592EF277D0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2224A3FC-733F-4E42-86D2-0DDEE48637EE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2EA3FBAF-F2A6-40C8-A5F4-9DAD68102730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CCA301E8-DB5F-452A-A1BE-FC5133D0A1A9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1C25C4D5-02C3-4331-B13B-A49EA4AE51E2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6119D750-FEE4-44A2-972C-06D2CEC679D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5B44E4E1-82F3-40AD-8D61-D77CE83DDC16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E0D969DC-A7F5-42E7-8B10-24AC3A04E7F3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A0A73A69-1AC1-437A-A1C5-ED55DC206632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8B91F0D4-6BB6-4966-B52A-BAE20103874C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7812FF1F-56A4-43CA-8081-1E751D8F6205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26C56321-B246-44A2-AC11-72CB72CE4D1F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B1026914-0886-4F85-B292-6A9CF93D321C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9C5FD26C-24AD-4D61-B32E-04D61EBB4D47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314B9AF5-DE88-4459-A5D9-15E743D636D5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859D0E20-1EC2-43EA-90D6-EBDCD1202968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7FB9404F-11F1-47A0-8563-DC43041BCD3F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F3ABDEC1-A388-434D-BCC1-C05E064A99B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0321902E-1D21-430A-A6C0-80D688D1BE8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10B678D6-75ED-43D8-83F4-6F685DA803CA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E81823D3-DD03-43C0-B0BF-A3D3E82C9891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F1B562C8-546C-4635-93DF-A2B1585EF664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36E65D72-AF58-4A49-AE61-A9B17200B43E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29A676D8-F540-43A7-BE35-4CE6865608DA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065A6887-7496-46B4-A4B0-C7CF23D58F15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28382F2D-287E-43AC-B44E-7E7CF9437140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25AEC090-FF0F-438A-A9A4-086E31CEA9B7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AE3E6383-0999-4C5B-B0AE-9520B05E4410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9CFC463E-71A8-44CE-B0FD-A10E0AD45D86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1709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Freeform 47">
            <a:extLst>
              <a:ext uri="{FF2B5EF4-FFF2-40B4-BE49-F238E27FC236}">
                <a16:creationId xmlns:a16="http://schemas.microsoft.com/office/drawing/2014/main" xmlns="" id="{05345AAD-0E66-4C49-BB58-6681354CA080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Freeform 48">
            <a:extLst>
              <a:ext uri="{FF2B5EF4-FFF2-40B4-BE49-F238E27FC236}">
                <a16:creationId xmlns:a16="http://schemas.microsoft.com/office/drawing/2014/main" xmlns="" id="{C78F93BE-FE67-4E21-A053-A6ABB7382B44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7" name="Freeform 49">
            <a:extLst>
              <a:ext uri="{FF2B5EF4-FFF2-40B4-BE49-F238E27FC236}">
                <a16:creationId xmlns:a16="http://schemas.microsoft.com/office/drawing/2014/main" xmlns="" id="{DBAB78DE-F0A1-4669-900D-89C84F09EB5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8" name="Freeform 50">
            <a:extLst>
              <a:ext uri="{FF2B5EF4-FFF2-40B4-BE49-F238E27FC236}">
                <a16:creationId xmlns:a16="http://schemas.microsoft.com/office/drawing/2014/main" xmlns="" id="{A791B6D4-67B7-44FD-B51F-54432CD10B11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9" name="Teardrop 9">
            <a:extLst>
              <a:ext uri="{FF2B5EF4-FFF2-40B4-BE49-F238E27FC236}">
                <a16:creationId xmlns:a16="http://schemas.microsoft.com/office/drawing/2014/main" xmlns="" id="{D353BE94-00AC-447C-B209-283909CDDB45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0" name="Freeform 97">
            <a:extLst>
              <a:ext uri="{FF2B5EF4-FFF2-40B4-BE49-F238E27FC236}">
                <a16:creationId xmlns:a16="http://schemas.microsoft.com/office/drawing/2014/main" xmlns="" id="{79E6075F-2EC8-4BC3-A2E1-F976097DBBF9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1" name="Donut 22">
            <a:extLst>
              <a:ext uri="{FF2B5EF4-FFF2-40B4-BE49-F238E27FC236}">
                <a16:creationId xmlns:a16="http://schemas.microsoft.com/office/drawing/2014/main" xmlns="" id="{918023D3-B0E4-4BBE-A834-A6AD16EF6BA6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2" name="Freeform 99">
            <a:extLst>
              <a:ext uri="{FF2B5EF4-FFF2-40B4-BE49-F238E27FC236}">
                <a16:creationId xmlns:a16="http://schemas.microsoft.com/office/drawing/2014/main" xmlns="" id="{3036C5A0-D159-46A8-A23C-2D6AE1DD88FD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3" name="Oval 10">
            <a:extLst>
              <a:ext uri="{FF2B5EF4-FFF2-40B4-BE49-F238E27FC236}">
                <a16:creationId xmlns:a16="http://schemas.microsoft.com/office/drawing/2014/main" xmlns="" id="{B6524A0A-B91D-41FC-AAF6-8B3D5CA75EBE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4" name="Freeform 101">
            <a:extLst>
              <a:ext uri="{FF2B5EF4-FFF2-40B4-BE49-F238E27FC236}">
                <a16:creationId xmlns:a16="http://schemas.microsoft.com/office/drawing/2014/main" xmlns="" id="{618F6D8A-A194-4F77-B691-36A67A53D23D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85" name="Group 102">
            <a:extLst>
              <a:ext uri="{FF2B5EF4-FFF2-40B4-BE49-F238E27FC236}">
                <a16:creationId xmlns:a16="http://schemas.microsoft.com/office/drawing/2014/main" xmlns="" id="{1A363F3C-6E8F-43EC-8706-B5052F86A7C2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86" name="Freeform 103">
              <a:extLst>
                <a:ext uri="{FF2B5EF4-FFF2-40B4-BE49-F238E27FC236}">
                  <a16:creationId xmlns:a16="http://schemas.microsoft.com/office/drawing/2014/main" xmlns="" id="{A90E312C-B08D-4E16-A309-9A98A0803DC6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7" name="Freeform 104">
              <a:extLst>
                <a:ext uri="{FF2B5EF4-FFF2-40B4-BE49-F238E27FC236}">
                  <a16:creationId xmlns:a16="http://schemas.microsoft.com/office/drawing/2014/main" xmlns="" id="{B4B18430-79EE-46B7-B7BC-C10FEA8942D2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8" name="Freeform 105">
              <a:extLst>
                <a:ext uri="{FF2B5EF4-FFF2-40B4-BE49-F238E27FC236}">
                  <a16:creationId xmlns:a16="http://schemas.microsoft.com/office/drawing/2014/main" xmlns="" id="{91773580-C319-4EE1-8A6D-18C464E360B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xmlns="" id="{E7EEE59E-32ED-4D95-A0E9-FD8D902FC055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0" name="Freeform 107">
            <a:extLst>
              <a:ext uri="{FF2B5EF4-FFF2-40B4-BE49-F238E27FC236}">
                <a16:creationId xmlns:a16="http://schemas.microsoft.com/office/drawing/2014/main" xmlns="" id="{1FD8B3E2-88E7-43DB-9673-63C7397E9B0F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Freeform 108">
            <a:extLst>
              <a:ext uri="{FF2B5EF4-FFF2-40B4-BE49-F238E27FC236}">
                <a16:creationId xmlns:a16="http://schemas.microsoft.com/office/drawing/2014/main" xmlns="" id="{CAFFFFD7-C24F-4EF1-B946-017E4A705464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2" name="Oval 8">
            <a:extLst>
              <a:ext uri="{FF2B5EF4-FFF2-40B4-BE49-F238E27FC236}">
                <a16:creationId xmlns:a16="http://schemas.microsoft.com/office/drawing/2014/main" xmlns="" id="{6FE7C88F-D652-42F1-B6BE-4863E4B4137A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93" name="Group 110">
            <a:extLst>
              <a:ext uri="{FF2B5EF4-FFF2-40B4-BE49-F238E27FC236}">
                <a16:creationId xmlns:a16="http://schemas.microsoft.com/office/drawing/2014/main" xmlns="" id="{1DDAB794-99DF-44C6-8B7B-9645B52F17F7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4" name="Freeform 111">
              <a:extLst>
                <a:ext uri="{FF2B5EF4-FFF2-40B4-BE49-F238E27FC236}">
                  <a16:creationId xmlns:a16="http://schemas.microsoft.com/office/drawing/2014/main" xmlns="" id="{386E8E97-C39F-46C3-9D21-ED45E736ABE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5" name="Oval 37">
              <a:extLst>
                <a:ext uri="{FF2B5EF4-FFF2-40B4-BE49-F238E27FC236}">
                  <a16:creationId xmlns:a16="http://schemas.microsoft.com/office/drawing/2014/main" xmlns="" id="{2498EF76-8E56-4F8B-A27B-FFFF9D5468B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96" name="Rectangle 19">
            <a:extLst>
              <a:ext uri="{FF2B5EF4-FFF2-40B4-BE49-F238E27FC236}">
                <a16:creationId xmlns:a16="http://schemas.microsoft.com/office/drawing/2014/main" xmlns="" id="{18F1584E-31BC-4FF4-8631-AAD577AC8F3C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7" name="Freeform 114">
            <a:extLst>
              <a:ext uri="{FF2B5EF4-FFF2-40B4-BE49-F238E27FC236}">
                <a16:creationId xmlns:a16="http://schemas.microsoft.com/office/drawing/2014/main" xmlns="" id="{8BD2763C-16E8-45B6-B5E8-DB4DFCA7537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8" name="Rounded Rectangle 31">
            <a:extLst>
              <a:ext uri="{FF2B5EF4-FFF2-40B4-BE49-F238E27FC236}">
                <a16:creationId xmlns:a16="http://schemas.microsoft.com/office/drawing/2014/main" xmlns="" id="{FC85BEF8-735D-421B-ABD2-49CF767BF8E1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xmlns="" id="{511DDA64-0988-4977-A68F-5954C0243873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0" name="Oval 50">
            <a:extLst>
              <a:ext uri="{FF2B5EF4-FFF2-40B4-BE49-F238E27FC236}">
                <a16:creationId xmlns:a16="http://schemas.microsoft.com/office/drawing/2014/main" xmlns="" id="{B95FF5B9-4A56-4799-82D2-C84B3C42FB9F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1" name="Heart 17">
            <a:extLst>
              <a:ext uri="{FF2B5EF4-FFF2-40B4-BE49-F238E27FC236}">
                <a16:creationId xmlns:a16="http://schemas.microsoft.com/office/drawing/2014/main" xmlns="" id="{832B363A-83B5-4AAF-BACA-0EF2FABC1BD5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2" name="Rounded Rectangle 25">
            <a:extLst>
              <a:ext uri="{FF2B5EF4-FFF2-40B4-BE49-F238E27FC236}">
                <a16:creationId xmlns:a16="http://schemas.microsoft.com/office/drawing/2014/main" xmlns="" id="{CED76536-A3D3-4AF0-8233-82F44FF58477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3" name="Chord 32">
            <a:extLst>
              <a:ext uri="{FF2B5EF4-FFF2-40B4-BE49-F238E27FC236}">
                <a16:creationId xmlns:a16="http://schemas.microsoft.com/office/drawing/2014/main" xmlns="" id="{20A3A523-6211-4F8B-98A5-552A78878B57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4" name="Rounded Rectangle 40">
            <a:extLst>
              <a:ext uri="{FF2B5EF4-FFF2-40B4-BE49-F238E27FC236}">
                <a16:creationId xmlns:a16="http://schemas.microsoft.com/office/drawing/2014/main" xmlns="" id="{11B7E3CA-A9EB-4805-8081-051AD4F1101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5" name="Rounded Rectangle 7">
            <a:extLst>
              <a:ext uri="{FF2B5EF4-FFF2-40B4-BE49-F238E27FC236}">
                <a16:creationId xmlns:a16="http://schemas.microsoft.com/office/drawing/2014/main" xmlns="" id="{F35B10E8-AA10-4D5F-8961-897B5F840B7A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6" name="Rounded Rectangle 17">
            <a:extLst>
              <a:ext uri="{FF2B5EF4-FFF2-40B4-BE49-F238E27FC236}">
                <a16:creationId xmlns:a16="http://schemas.microsoft.com/office/drawing/2014/main" xmlns="" id="{CC35F0B7-91FC-433A-A5FF-0415665325E3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7" name="Oval 21">
            <a:extLst>
              <a:ext uri="{FF2B5EF4-FFF2-40B4-BE49-F238E27FC236}">
                <a16:creationId xmlns:a16="http://schemas.microsoft.com/office/drawing/2014/main" xmlns="" id="{B9FC454E-F708-4323-B9CD-F8133299E647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8" name="Oval 25">
            <a:extLst>
              <a:ext uri="{FF2B5EF4-FFF2-40B4-BE49-F238E27FC236}">
                <a16:creationId xmlns:a16="http://schemas.microsoft.com/office/drawing/2014/main" xmlns="" id="{E5DFCEE4-057A-4412-B7CE-5F7D03DE15C3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9" name="Block Arc 20">
            <a:extLst>
              <a:ext uri="{FF2B5EF4-FFF2-40B4-BE49-F238E27FC236}">
                <a16:creationId xmlns:a16="http://schemas.microsoft.com/office/drawing/2014/main" xmlns="" id="{4CF6AF81-8B4F-4963-A117-0411E44791F6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0" name="Block Arc 11">
            <a:extLst>
              <a:ext uri="{FF2B5EF4-FFF2-40B4-BE49-F238E27FC236}">
                <a16:creationId xmlns:a16="http://schemas.microsoft.com/office/drawing/2014/main" xmlns="" id="{05E77CDE-4D86-42D9-A516-63FBB9FAF6C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1" name="Rectangle 21">
            <a:extLst>
              <a:ext uri="{FF2B5EF4-FFF2-40B4-BE49-F238E27FC236}">
                <a16:creationId xmlns:a16="http://schemas.microsoft.com/office/drawing/2014/main" xmlns="" id="{D5847A71-E7BC-44A0-B666-07FAAD3305A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xmlns="" id="{4E4C0439-937D-443D-87E2-79CCC36B9DC0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3" name="Rounded Rectangle 51">
            <a:extLst>
              <a:ext uri="{FF2B5EF4-FFF2-40B4-BE49-F238E27FC236}">
                <a16:creationId xmlns:a16="http://schemas.microsoft.com/office/drawing/2014/main" xmlns="" id="{2836D767-764F-4E0B-A711-120630FA81B5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Isosceles Triangle 5">
            <a:extLst>
              <a:ext uri="{FF2B5EF4-FFF2-40B4-BE49-F238E27FC236}">
                <a16:creationId xmlns:a16="http://schemas.microsoft.com/office/drawing/2014/main" xmlns="" id="{5596584B-F02A-4DA2-BBD3-F3C580FC0203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5" name="Trapezoid 22">
            <a:extLst>
              <a:ext uri="{FF2B5EF4-FFF2-40B4-BE49-F238E27FC236}">
                <a16:creationId xmlns:a16="http://schemas.microsoft.com/office/drawing/2014/main" xmlns="" id="{D9CF6DCD-4845-4E61-AC71-B7716D19FB3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6" name="Rounded Rectangle 20">
            <a:extLst>
              <a:ext uri="{FF2B5EF4-FFF2-40B4-BE49-F238E27FC236}">
                <a16:creationId xmlns:a16="http://schemas.microsoft.com/office/drawing/2014/main" xmlns="" id="{F4F1F57B-1599-4D9F-A732-54FAE2384B4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7" name="Trapezoid 28">
            <a:extLst>
              <a:ext uri="{FF2B5EF4-FFF2-40B4-BE49-F238E27FC236}">
                <a16:creationId xmlns:a16="http://schemas.microsoft.com/office/drawing/2014/main" xmlns="" id="{1F7C8879-8824-4EA0-AB36-3CC2F6DABF4B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8" name="Rounded Rectangle 2">
            <a:extLst>
              <a:ext uri="{FF2B5EF4-FFF2-40B4-BE49-F238E27FC236}">
                <a16:creationId xmlns:a16="http://schemas.microsoft.com/office/drawing/2014/main" xmlns="" id="{3BA92191-C7A6-4687-AA48-C38B21BE3B14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8">
            <a:extLst>
              <a:ext uri="{FF2B5EF4-FFF2-40B4-BE49-F238E27FC236}">
                <a16:creationId xmlns:a16="http://schemas.microsoft.com/office/drawing/2014/main" xmlns="" id="{037DF828-6007-4147-8A2F-0BECC420603D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2">
            <a:extLst>
              <a:ext uri="{FF2B5EF4-FFF2-40B4-BE49-F238E27FC236}">
                <a16:creationId xmlns:a16="http://schemas.microsoft.com/office/drawing/2014/main" xmlns="" id="{2044FD70-2B94-4FAA-8F6B-05D7311D7FA0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3">
            <a:extLst>
              <a:ext uri="{FF2B5EF4-FFF2-40B4-BE49-F238E27FC236}">
                <a16:creationId xmlns:a16="http://schemas.microsoft.com/office/drawing/2014/main" xmlns="" id="{2074DBDD-054B-45C6-A6A4-FEC03F351CB4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2" name="Rounded Rectangle 10">
            <a:extLst>
              <a:ext uri="{FF2B5EF4-FFF2-40B4-BE49-F238E27FC236}">
                <a16:creationId xmlns:a16="http://schemas.microsoft.com/office/drawing/2014/main" xmlns="" id="{D4FFB241-1805-401D-BE6E-C2538638A6C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3" name="Block Arc 6">
            <a:extLst>
              <a:ext uri="{FF2B5EF4-FFF2-40B4-BE49-F238E27FC236}">
                <a16:creationId xmlns:a16="http://schemas.microsoft.com/office/drawing/2014/main" xmlns="" id="{9C04FFF3-E181-41D1-82EA-98A8FD673ACA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Left Arrow 1">
            <a:extLst>
              <a:ext uri="{FF2B5EF4-FFF2-40B4-BE49-F238E27FC236}">
                <a16:creationId xmlns:a16="http://schemas.microsoft.com/office/drawing/2014/main" xmlns="" id="{1F738F6D-6EAA-4E18-818C-719FB3736781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4" name="Oval 35">
            <a:extLst>
              <a:ext uri="{FF2B5EF4-FFF2-40B4-BE49-F238E27FC236}">
                <a16:creationId xmlns:a16="http://schemas.microsoft.com/office/drawing/2014/main" xmlns="" id="{7C81FD8E-F685-40B7-9B52-3E94A147E5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1CA9C7E2-AE26-4CDA-B42D-FCEA73329B8B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B24B981C-1FF8-4AF1-8542-F513782A5B0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25EE509E-53BE-4A4D-82BA-910093F6B2F8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778C15D5-1D85-454B-9528-6FFECFD78F15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1728173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70176" y="1609358"/>
            <a:ext cx="5148064" cy="1883256"/>
          </a:xfrm>
        </p:spPr>
        <p:txBody>
          <a:bodyPr/>
          <a:lstStyle/>
          <a:p>
            <a:r>
              <a:rPr lang="ru-RU" altLang="ko-KR" dirty="0" smtClean="0"/>
              <a:t>Доставка посылок с помощью квадрокоптеров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07904" y="4011910"/>
            <a:ext cx="2952328" cy="1008112"/>
          </a:xfrm>
        </p:spPr>
        <p:txBody>
          <a:bodyPr/>
          <a:lstStyle/>
          <a:p>
            <a:pPr lvl="0"/>
            <a:r>
              <a:rPr lang="ru-RU" altLang="ko-KR" dirty="0" smtClean="0"/>
              <a:t>Быстро</a:t>
            </a:r>
          </a:p>
          <a:p>
            <a:pPr lvl="0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Экономично</a:t>
            </a:r>
          </a:p>
          <a:p>
            <a:pPr lvl="0"/>
            <a:r>
              <a:rPr lang="ru-RU" altLang="ko-KR" dirty="0" smtClean="0"/>
              <a:t>Экологично</a:t>
            </a:r>
          </a:p>
          <a:p>
            <a:pPr lvl="0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Необычно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555776" y="4227934"/>
            <a:ext cx="713769" cy="57606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35">
            <a:extLst>
              <a:ext uri="{FF2B5EF4-FFF2-40B4-BE49-F238E27FC236}">
                <a16:creationId xmlns:a16="http://schemas.microsoft.com/office/drawing/2014/main" xmlns="" id="{7C81FD8E-F685-40B7-9B52-3E94A147E543}"/>
              </a:ext>
            </a:extLst>
          </p:cNvPr>
          <p:cNvSpPr/>
          <p:nvPr/>
        </p:nvSpPr>
        <p:spPr>
          <a:xfrm>
            <a:off x="2051720" y="2211710"/>
            <a:ext cx="576064" cy="678552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01234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411760" y="51470"/>
            <a:ext cx="4427984" cy="576064"/>
          </a:xfrm>
        </p:spPr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4" name="Donut 24">
            <a:extLst>
              <a:ext uri="{FF2B5EF4-FFF2-40B4-BE49-F238E27FC236}">
                <a16:creationId xmlns:a16="http://schemas.microsoft.com/office/drawing/2014/main" xmlns="" id="{5B44E4E1-82F3-40AD-8D61-D77CE83DDC16}"/>
              </a:ext>
            </a:extLst>
          </p:cNvPr>
          <p:cNvSpPr/>
          <p:nvPr/>
        </p:nvSpPr>
        <p:spPr>
          <a:xfrm>
            <a:off x="2339752" y="110897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963026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Квадрокоптеры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доставить посылку гораздо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наземного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или пешехода.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разместить контейнер с грузом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брюхом»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отправить его по адресу. Ему не страшны пробки, не нужен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обед, да и зарплату беспилотнику платить не надо. Владелец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летательного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не тратится на покупку запчастей,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техобслуживание.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доставки грузов!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будет ли это быстрее существующей доставки?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2811938"/>
            <a:ext cx="2309242" cy="2309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409347"/>
            <a:ext cx="2808312" cy="15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7212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667664"/>
            <a:ext cx="9144000" cy="576063"/>
          </a:xfrm>
        </p:spPr>
        <p:txBody>
          <a:bodyPr/>
          <a:lstStyle/>
          <a:p>
            <a:r>
              <a:rPr lang="ru-RU" altLang="ko-KR" dirty="0" smtClean="0">
                <a:solidFill>
                  <a:schemeClr val="tx1"/>
                </a:solidFill>
              </a:rPr>
              <a:t>Цель: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86190" y="2427734"/>
            <a:ext cx="3771139" cy="837417"/>
          </a:xfrm>
        </p:spPr>
        <p:txBody>
          <a:bodyPr/>
          <a:lstStyle/>
          <a:p>
            <a:pPr lvl="0"/>
            <a:r>
              <a:rPr lang="ru-RU" altLang="ko-KR" dirty="0" smtClean="0"/>
              <a:t>Вывести формулу нахождения времени полёта </a:t>
            </a:r>
            <a:r>
              <a:rPr lang="ru-RU" altLang="ko-KR" dirty="0" err="1" smtClean="0"/>
              <a:t>квадрокоптера</a:t>
            </a:r>
            <a:r>
              <a:rPr lang="ru-RU" altLang="ko-KR" dirty="0" smtClean="0"/>
              <a:t> из одной точки в другую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4268761" y="843558"/>
            <a:ext cx="606182" cy="606182"/>
            <a:chOff x="7740552" y="3628849"/>
            <a:chExt cx="1800000" cy="1800000"/>
          </a:xfrm>
          <a:solidFill>
            <a:schemeClr val="tx1"/>
          </a:solidFill>
        </p:grpSpPr>
        <p:sp>
          <p:nvSpPr>
            <p:cNvPr id="6" name="Rectangle 5"/>
            <p:cNvSpPr/>
            <p:nvPr/>
          </p:nvSpPr>
          <p:spPr>
            <a:xfrm>
              <a:off x="7740552" y="3628849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8542684" y="4618860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8542684" y="3035407"/>
              <a:ext cx="216000" cy="14028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36896" y="3732921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324552" y="3628849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324552" y="4816437"/>
              <a:ext cx="216000" cy="6118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751744" y="3559910"/>
              <a:ext cx="216000" cy="11456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8751748" y="4351635"/>
              <a:ext cx="216000" cy="11456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1026" name="Picture 2" descr="https://tehnoteca.ru/img/1295/1294813/dji_mavic_air_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1" t="23667" r="7849" b="25139"/>
          <a:stretch/>
        </p:blipFill>
        <p:spPr bwMode="auto">
          <a:xfrm>
            <a:off x="35496" y="3449193"/>
            <a:ext cx="2880320" cy="16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356" b="21547"/>
          <a:stretch/>
        </p:blipFill>
        <p:spPr>
          <a:xfrm>
            <a:off x="6084168" y="51836"/>
            <a:ext cx="2952328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55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55576" y="236783"/>
            <a:ext cx="8388424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Задачи: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7754" y="1021792"/>
            <a:ext cx="6570630" cy="61592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12"/>
          <p:cNvSpPr txBox="1"/>
          <p:nvPr/>
        </p:nvSpPr>
        <p:spPr bwMode="auto">
          <a:xfrm>
            <a:off x="2073782" y="1183483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Сравнить типы квадрокоптеров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576" y="987574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43454" y="1077668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57754" y="1858549"/>
            <a:ext cx="6570630" cy="615921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12"/>
          <p:cNvSpPr txBox="1"/>
          <p:nvPr/>
        </p:nvSpPr>
        <p:spPr bwMode="auto">
          <a:xfrm>
            <a:off x="2073782" y="2020240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Выбор оптимального варианта </a:t>
            </a:r>
            <a:r>
              <a:rPr lang="ru-RU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квадрокоптера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15576" y="1824331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1243454" y="1914425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57754" y="2695306"/>
            <a:ext cx="6570630" cy="615921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12"/>
          <p:cNvSpPr txBox="1"/>
          <p:nvPr/>
        </p:nvSpPr>
        <p:spPr bwMode="auto">
          <a:xfrm>
            <a:off x="2073782" y="2856997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Рассмотрение примеров внедрения доставки </a:t>
            </a:r>
            <a:r>
              <a:rPr lang="ru-RU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дронами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115576" y="2661088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1243454" y="2751182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57754" y="3532063"/>
            <a:ext cx="6570630" cy="61592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12"/>
          <p:cNvSpPr txBox="1"/>
          <p:nvPr/>
        </p:nvSpPr>
        <p:spPr bwMode="auto">
          <a:xfrm>
            <a:off x="2073782" y="3693754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Выбор оптимальных мест сборов квадрокоптеров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15576" y="3497845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243454" y="3587939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Rectangle 41"/>
          <p:cNvSpPr/>
          <p:nvPr/>
        </p:nvSpPr>
        <p:spPr>
          <a:xfrm>
            <a:off x="1457794" y="4406168"/>
            <a:ext cx="6570630" cy="615921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2"/>
          <p:cNvSpPr txBox="1"/>
          <p:nvPr/>
        </p:nvSpPr>
        <p:spPr bwMode="auto">
          <a:xfrm>
            <a:off x="2073822" y="4567859"/>
            <a:ext cx="5738578" cy="307777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Вывод формулы полёта </a:t>
            </a:r>
            <a:r>
              <a:rPr lang="ru-RU" altLang="ko-K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квадрокоптера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Oval 43"/>
          <p:cNvSpPr/>
          <p:nvPr/>
        </p:nvSpPr>
        <p:spPr>
          <a:xfrm>
            <a:off x="1115616" y="4371950"/>
            <a:ext cx="684357" cy="68435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243494" y="4462044"/>
            <a:ext cx="42860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800" b="1" dirty="0" smtClean="0">
                <a:solidFill>
                  <a:schemeClr val="accent4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055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 animBg="1"/>
      <p:bldP spid="32" grpId="0" animBg="1"/>
      <p:bldP spid="33" grpId="0"/>
      <p:bldP spid="34" grpId="0" animBg="1"/>
      <p:bldP spid="37" grpId="0" animBg="1"/>
      <p:bldP spid="38" grpId="0"/>
      <p:bldP spid="39" grpId="0" animBg="1"/>
      <p:bldP spid="42" grpId="0" animBg="1"/>
      <p:bldP spid="43" grpId="0"/>
      <p:bldP spid="44" grpId="0" animBg="1"/>
      <p:bldP spid="19" grpId="0" animBg="1"/>
      <p:bldP spid="20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3608" y="71756"/>
            <a:ext cx="7524328" cy="769461"/>
          </a:xfrm>
        </p:spPr>
        <p:txBody>
          <a:bodyPr/>
          <a:lstStyle/>
          <a:p>
            <a:r>
              <a:rPr lang="ru-RU" altLang="ko-KR" dirty="0" smtClean="0"/>
              <a:t>Решение проблемы</a:t>
            </a:r>
            <a:endParaRPr lang="ko-KR" altLang="en-US" dirty="0"/>
          </a:p>
        </p:txBody>
      </p:sp>
      <p:grpSp>
        <p:nvGrpSpPr>
          <p:cNvPr id="4" name="Group 3"/>
          <p:cNvGrpSpPr/>
          <p:nvPr/>
        </p:nvGrpSpPr>
        <p:grpSpPr>
          <a:xfrm rot="5400000">
            <a:off x="2934866" y="1416659"/>
            <a:ext cx="3262742" cy="3387339"/>
            <a:chOff x="2939645" y="1294535"/>
            <a:chExt cx="3262742" cy="3387339"/>
          </a:xfrm>
        </p:grpSpPr>
        <p:sp>
          <p:nvSpPr>
            <p:cNvPr id="5" name="Rectangle 5"/>
            <p:cNvSpPr/>
            <p:nvPr/>
          </p:nvSpPr>
          <p:spPr>
            <a:xfrm rot="19334430">
              <a:off x="3344732" y="2008240"/>
              <a:ext cx="2309714" cy="2673634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126835" y="1294535"/>
              <a:ext cx="888362" cy="888362"/>
              <a:chOff x="4212559" y="1523958"/>
              <a:chExt cx="1002207" cy="1002207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4212559" y="1523958"/>
                <a:ext cx="1002207" cy="1002207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326404" y="1637803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939645" y="3147199"/>
              <a:ext cx="888362" cy="888362"/>
              <a:chOff x="3240721" y="3131245"/>
              <a:chExt cx="1002207" cy="100220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240721" y="3131245"/>
                <a:ext cx="1002207" cy="1002207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354566" y="3245090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314025" y="3147199"/>
              <a:ext cx="888362" cy="888362"/>
              <a:chOff x="5209064" y="3231212"/>
              <a:chExt cx="1002207" cy="100220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5209064" y="3231212"/>
                <a:ext cx="1002207" cy="1002207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322909" y="3345057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91852" y="2355726"/>
            <a:ext cx="2190612" cy="2031325"/>
            <a:chOff x="5654621" y="1611952"/>
            <a:chExt cx="2372348" cy="2031325"/>
          </a:xfrm>
        </p:grpSpPr>
        <p:sp>
          <p:nvSpPr>
            <p:cNvPr id="16" name="TextBox 15"/>
            <p:cNvSpPr txBox="1"/>
            <p:nvPr/>
          </p:nvSpPr>
          <p:spPr>
            <a:xfrm>
              <a:off x="5671396" y="1611952"/>
              <a:ext cx="235557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Проблема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54621" y="2073617"/>
              <a:ext cx="234920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Чтобы сравнить время доставки, нам нужно знать время доставки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квадрокоптера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Как вычислить время полёта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квадрокоптера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если нам мешает или помогает скорость ветра?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6764" y="2445958"/>
            <a:ext cx="108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553709" y="2319397"/>
            <a:ext cx="2199124" cy="1467249"/>
            <a:chOff x="251520" y="4539897"/>
            <a:chExt cx="2381567" cy="1467249"/>
          </a:xfrm>
        </p:grpSpPr>
        <p:sp>
          <p:nvSpPr>
            <p:cNvPr id="24" name="TextBox 23"/>
            <p:cNvSpPr txBox="1"/>
            <p:nvPr/>
          </p:nvSpPr>
          <p:spPr>
            <a:xfrm>
              <a:off x="251520" y="4539897"/>
              <a:ext cx="2355573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u-RU" altLang="ko-KR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Решение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3878" y="4991483"/>
              <a:ext cx="234920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Вывести формулу вычисления времени полёта </a:t>
              </a:r>
              <a:r>
                <a:rPr lang="ru-RU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квадрокоптера</a:t>
              </a:r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с учётом скорости ветра, с помощью векторов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784480" y="2409629"/>
            <a:ext cx="108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xmlns="" id="{9E7B0218-0F3B-4D68-BC27-66FB61A4F8D4}"/>
              </a:ext>
            </a:extLst>
          </p:cNvPr>
          <p:cNvSpPr/>
          <p:nvPr/>
        </p:nvSpPr>
        <p:spPr>
          <a:xfrm rot="18900000">
            <a:off x="3886006" y="1754935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xmlns="" id="{3E780148-81DF-444B-8E49-677AC2ECB3B2}"/>
              </a:ext>
            </a:extLst>
          </p:cNvPr>
          <p:cNvSpPr/>
          <p:nvPr/>
        </p:nvSpPr>
        <p:spPr>
          <a:xfrm>
            <a:off x="5657463" y="2931790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1">
            <a:extLst>
              <a:ext uri="{FF2B5EF4-FFF2-40B4-BE49-F238E27FC236}">
                <a16:creationId xmlns:a16="http://schemas.microsoft.com/office/drawing/2014/main" xmlns="" id="{2836D767-764F-4E0B-A711-120630FA81B5}"/>
              </a:ext>
            </a:extLst>
          </p:cNvPr>
          <p:cNvSpPr/>
          <p:nvPr/>
        </p:nvSpPr>
        <p:spPr>
          <a:xfrm rot="16200000" flipH="1">
            <a:off x="3776476" y="414997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4449" y="1262518"/>
            <a:ext cx="1612777" cy="107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156" y="1276404"/>
            <a:ext cx="1557536" cy="104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29156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695" y="246282"/>
            <a:ext cx="9144000" cy="576064"/>
          </a:xfrm>
        </p:spPr>
        <p:txBody>
          <a:bodyPr/>
          <a:lstStyle/>
          <a:p>
            <a:r>
              <a:rPr lang="ru-RU" altLang="ko-KR" dirty="0" smtClean="0"/>
              <a:t>Кто пытался ввести данный тип доставки</a:t>
            </a:r>
            <a:endParaRPr lang="ko-KR" alt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1341538" y="2844423"/>
            <a:ext cx="631322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7092278" y="2355726"/>
            <a:ext cx="971680" cy="971680"/>
            <a:chOff x="7092280" y="2517710"/>
            <a:chExt cx="971680" cy="971680"/>
          </a:xfrm>
        </p:grpSpPr>
        <p:sp>
          <p:nvSpPr>
            <p:cNvPr id="6" name="Oval 5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69530" y="2700407"/>
            <a:ext cx="288032" cy="288032"/>
            <a:chOff x="611560" y="2851238"/>
            <a:chExt cx="288032" cy="288032"/>
          </a:xfrm>
        </p:grpSpPr>
        <p:sp>
          <p:nvSpPr>
            <p:cNvPr id="9" name="Oval 8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39302" y="2689254"/>
            <a:ext cx="288032" cy="288032"/>
            <a:chOff x="611560" y="2851238"/>
            <a:chExt cx="288032" cy="288032"/>
          </a:xfrm>
        </p:grpSpPr>
        <p:sp>
          <p:nvSpPr>
            <p:cNvPr id="12" name="Oval 11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09074" y="2689254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78845" y="2708703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Block Arc 14"/>
          <p:cNvSpPr/>
          <p:nvPr/>
        </p:nvSpPr>
        <p:spPr>
          <a:xfrm rot="16200000">
            <a:off x="7363828" y="2618839"/>
            <a:ext cx="428579" cy="42886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1365" y="1793379"/>
            <a:ext cx="102299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4484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4712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04940" y="1839545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6351" y="3188413"/>
            <a:ext cx="14028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Alphabet (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материнская компания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Google)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3722" y="3190943"/>
            <a:ext cx="178602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Matternet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Доставка медицинских грузов и сотрудничество с </a:t>
            </a:r>
            <a:r>
              <a:rPr lang="ru-RU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Mercedes-Benz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1687" y="3283276"/>
            <a:ext cx="140280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Доставка 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AMAZON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Prime Air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74207" y="3304020"/>
            <a:ext cx="17297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Российский стартап </a:t>
            </a:r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Коптер-Экспресс</a:t>
            </a:r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Доставка «ДоДо пиццы» и SIM карт Yota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6351" y="44419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 осуществить так и получилось из-за проблем с законодательством и </a:t>
            </a:r>
            <a:br>
              <a:rPr lang="ru-RU" dirty="0" smtClean="0"/>
            </a:br>
            <a:r>
              <a:rPr lang="ru-RU" dirty="0" smtClean="0"/>
              <a:t>характеристиками </a:t>
            </a:r>
            <a:r>
              <a:rPr lang="ru-RU" dirty="0" err="1" smtClean="0"/>
              <a:t>квадрокоптера</a:t>
            </a:r>
            <a:r>
              <a:rPr lang="ru-RU" dirty="0" smtClean="0"/>
              <a:t> в целом</a:t>
            </a:r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8117" y="1109472"/>
            <a:ext cx="1466006" cy="1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7238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33" grpId="0"/>
      <p:bldP spid="3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55524"/>
            <a:ext cx="3641404" cy="4091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084" y="95806"/>
            <a:ext cx="3456384" cy="5011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Таблица сравнения квадрокоптеров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31" y="2167246"/>
            <a:ext cx="1296524" cy="86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691680" y="1275606"/>
            <a:ext cx="3600400" cy="576064"/>
          </a:xfrm>
          <a:prstGeom prst="roundRect">
            <a:avLst/>
          </a:prstGeom>
          <a:noFill/>
          <a:ln w="38100" cap="flat" cmpd="sng" algn="ctr">
            <a:solidFill>
              <a:srgbClr val="C026B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7008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8" y="699542"/>
            <a:ext cx="3056384" cy="16902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771550"/>
            <a:ext cx="2860551" cy="1487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4" y="2715766"/>
            <a:ext cx="3056384" cy="1690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689" y="694807"/>
            <a:ext cx="3056384" cy="1690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787774"/>
            <a:ext cx="2888513" cy="15121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1141" y="756821"/>
            <a:ext cx="2877783" cy="15662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6406" y="1712606"/>
            <a:ext cx="3056384" cy="1690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7616" y="2931790"/>
            <a:ext cx="3056384" cy="16902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7565" y="3003797"/>
            <a:ext cx="2879453" cy="15137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3093" y="1802330"/>
            <a:ext cx="2874294" cy="15107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79712" y="157528"/>
            <a:ext cx="575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Место нахождения точек сбора </a:t>
            </a:r>
            <a:r>
              <a:rPr lang="ru-RU" b="1" dirty="0" smtClean="0"/>
              <a:t>квадрокоптеров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3518"/>
            <a:ext cx="1557536" cy="104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131840" y="366617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Берём координаты нужных здании и с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помощью специального калькулятора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https://calculatorium.ru/geography/distance-between-two-coordinates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высчитываем сколько километров данное расстояние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прямой.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44935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D2D9"/>
      </a:accent1>
      <a:accent2>
        <a:srgbClr val="0DD2D9"/>
      </a:accent2>
      <a:accent3>
        <a:srgbClr val="0DD2D9"/>
      </a:accent3>
      <a:accent4>
        <a:srgbClr val="0DD2D9"/>
      </a:accent4>
      <a:accent5>
        <a:srgbClr val="0DD2D9"/>
      </a:accent5>
      <a:accent6>
        <a:srgbClr val="0DD2D9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306</Words>
  <Application>Microsoft Office PowerPoint</Application>
  <PresentationFormat>Экран (16:9)</PresentationFormat>
  <Paragraphs>78</Paragraphs>
  <Slides>17</Slides>
  <Notes>1</Notes>
  <HiddenSlides>3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Cover and End Slide Master</vt:lpstr>
      <vt:lpstr>Contents Slide Master</vt:lpstr>
      <vt:lpstr>Section Break Slide Master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Пермякова</cp:lastModifiedBy>
  <cp:revision>114</cp:revision>
  <dcterms:created xsi:type="dcterms:W3CDTF">2016-12-05T23:26:54Z</dcterms:created>
  <dcterms:modified xsi:type="dcterms:W3CDTF">2022-12-06T07:25:24Z</dcterms:modified>
</cp:coreProperties>
</file>