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64" r:id="rId2"/>
    <p:sldId id="597" r:id="rId3"/>
    <p:sldId id="603" r:id="rId4"/>
    <p:sldId id="595" r:id="rId5"/>
    <p:sldId id="602" r:id="rId6"/>
    <p:sldId id="598" r:id="rId7"/>
    <p:sldId id="601" r:id="rId8"/>
    <p:sldId id="604" r:id="rId9"/>
    <p:sldId id="589" r:id="rId10"/>
    <p:sldId id="608" r:id="rId11"/>
    <p:sldId id="609" r:id="rId12"/>
  </p:sldIdLst>
  <p:sldSz cx="12192000" cy="6858000"/>
  <p:notesSz cx="6888163" cy="10018713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Phenomena Bold" charset="-52"/>
      <p:bold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Phenomena" charset="-5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61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4315" userDrawn="1">
          <p15:clr>
            <a:srgbClr val="A4A3A4"/>
          </p15:clr>
        </p15:guide>
        <p15:guide id="7" pos="4679" userDrawn="1">
          <p15:clr>
            <a:srgbClr val="A4A3A4"/>
          </p15:clr>
        </p15:guide>
        <p15:guide id="8" pos="7680" userDrawn="1">
          <p15:clr>
            <a:srgbClr val="A4A3A4"/>
          </p15:clr>
        </p15:guide>
        <p15:guide id="9" pos="529" userDrawn="1">
          <p15:clr>
            <a:srgbClr val="A4A3A4"/>
          </p15:clr>
        </p15:guide>
        <p15:guide id="10" orient="horz" pos="436" userDrawn="1">
          <p15:clr>
            <a:srgbClr val="A4A3A4"/>
          </p15:clr>
        </p15:guide>
        <p15:guide id="11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2B"/>
    <a:srgbClr val="0072BC"/>
    <a:srgbClr val="1B3484"/>
    <a:srgbClr val="607EA4"/>
    <a:srgbClr val="6F89AE"/>
    <a:srgbClr val="5479A2"/>
    <a:srgbClr val="D6EFF8"/>
    <a:srgbClr val="3C4E66"/>
    <a:srgbClr val="3E5069"/>
    <a:srgbClr val="EC8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2807" autoAdjust="0"/>
  </p:normalViewPr>
  <p:slideViewPr>
    <p:cSldViewPr snapToGrid="0" showGuides="1">
      <p:cViewPr>
        <p:scale>
          <a:sx n="45" d="100"/>
          <a:sy n="45" d="100"/>
        </p:scale>
        <p:origin x="-114" y="-1260"/>
      </p:cViewPr>
      <p:guideLst>
        <p:guide orient="horz" pos="640"/>
        <p:guide orient="horz" pos="28"/>
        <p:guide orient="horz" pos="4315"/>
        <p:guide orient="horz" pos="436"/>
        <p:guide orient="horz" pos="210"/>
        <p:guide pos="461"/>
        <p:guide pos="4679"/>
        <p:guide pos="7680"/>
        <p:guide pos="529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57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4500" cy="50157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E13F648-9B72-490D-AFB6-A30AF7FB034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144"/>
            <a:ext cx="2984500" cy="50157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6" y="9517144"/>
            <a:ext cx="2984500" cy="50157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30E0A50-0375-40B4-BAFB-48DF87637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6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r">
              <a:defRPr sz="1200"/>
            </a:lvl1pPr>
          </a:lstStyle>
          <a:p>
            <a:fld id="{80E32312-5B89-DD42-848A-68BF6D57334A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5" rIns="92430" bIns="462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7"/>
          </a:xfrm>
          <a:prstGeom prst="rect">
            <a:avLst/>
          </a:prstGeom>
        </p:spPr>
        <p:txBody>
          <a:bodyPr vert="horz" lIns="92430" tIns="46215" rIns="92430" bIns="462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r">
              <a:defRPr sz="1200"/>
            </a:lvl1pPr>
          </a:lstStyle>
          <a:p>
            <a:fld id="{F7360957-C22F-F241-9A22-19355D3B0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57-C22F-F241-9A22-19355D3B07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7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57-C22F-F241-9A22-19355D3B07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8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57-C22F-F241-9A22-19355D3B07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6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237133" y="6432553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750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2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7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8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133" y="6441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0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547" y="-132982"/>
            <a:ext cx="8734453" cy="70187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37361" y="-143054"/>
            <a:ext cx="7354639" cy="7179514"/>
          </a:xfrm>
          <a:prstGeom prst="rect">
            <a:avLst/>
          </a:prstGeom>
          <a:solidFill>
            <a:srgbClr val="5479A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-166189" y="-213360"/>
            <a:ext cx="7354639" cy="7179514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Развитие  сегмента  зубных паст"/>
          <p:cNvSpPr txBox="1"/>
          <p:nvPr/>
        </p:nvSpPr>
        <p:spPr>
          <a:xfrm>
            <a:off x="507676" y="2754018"/>
            <a:ext cx="7697182" cy="1405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ЕФС</a:t>
            </a:r>
            <a:r>
              <a:rPr lang="en-US" sz="44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:</a:t>
            </a:r>
            <a:r>
              <a:rPr lang="ru-RU" sz="44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 единое образовательное пространство ДПО</a:t>
            </a:r>
            <a:endParaRPr lang="ru-RU" sz="4400" b="1" dirty="0">
              <a:solidFill>
                <a:prstClr val="white"/>
              </a:solidFill>
              <a:latin typeface="Phenomena Bold" pitchFamily="2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Шеврон 1"/>
          <p:cNvSpPr/>
          <p:nvPr/>
        </p:nvSpPr>
        <p:spPr>
          <a:xfrm>
            <a:off x="5730857" y="-122910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6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59" name="Диагональная полоса 58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5514" y="1099801"/>
            <a:ext cx="549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EE742B"/>
                </a:solidFill>
                <a:latin typeface="Phenomena" panose="020B0604020202020204" charset="-52"/>
              </a:rPr>
              <a:t>Объекты проектирования на Стратсесии</a:t>
            </a:r>
            <a:endParaRPr lang="ru-RU" sz="2800" dirty="0">
              <a:solidFill>
                <a:srgbClr val="EE742B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73644" y="3532877"/>
            <a:ext cx="37650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Региональные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автоматизированные информационные системы (цифровые ресурсы, платформы)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6993" y="2117780"/>
            <a:ext cx="33495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Стратегия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(концепция) развития региональных сегментов ЕФС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6993" y="3624632"/>
            <a:ext cx="40714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Сетевая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(</a:t>
            </a:r>
            <a:r>
              <a:rPr lang="ru-RU" sz="2000" b="1" dirty="0" err="1">
                <a:solidFill>
                  <a:srgbClr val="1B3484"/>
                </a:solidFill>
                <a:latin typeface="Phenomena" panose="020B0604020202020204" charset="-52"/>
              </a:rPr>
              <a:t>ые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) дополнительная (</a:t>
            </a:r>
            <a:r>
              <a:rPr lang="ru-RU" sz="2000" b="1" dirty="0" err="1">
                <a:solidFill>
                  <a:srgbClr val="1B3484"/>
                </a:solidFill>
                <a:latin typeface="Phenomena" panose="020B0604020202020204" charset="-52"/>
              </a:rPr>
              <a:t>ые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) профессиональная (</a:t>
            </a:r>
            <a:r>
              <a:rPr lang="ru-RU" sz="2000" b="1" dirty="0" err="1">
                <a:solidFill>
                  <a:srgbClr val="1B3484"/>
                </a:solidFill>
                <a:latin typeface="Phenomena" panose="020B0604020202020204" charset="-52"/>
              </a:rPr>
              <a:t>ые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) программа (ы)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6993" y="5320853"/>
            <a:ext cx="41845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Процедура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(алгоритм, «дорожная карта») взаимодействия субъектов региональной инфраструктуры ЕФС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98796" y="1905080"/>
            <a:ext cx="44984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Система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мониторинга региональной системы </a:t>
            </a: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научно-методического сопровождения</a:t>
            </a: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педагогических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работников </a:t>
            </a:r>
            <a:endParaRPr lang="ru-RU" sz="2000" b="1" dirty="0" smtClean="0">
              <a:solidFill>
                <a:srgbClr val="1B3484"/>
              </a:solidFill>
              <a:latin typeface="Phenomena" panose="020B0604020202020204" charset="-52"/>
            </a:endParaRP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и </a:t>
            </a:r>
            <a:r>
              <a:rPr lang="ru-RU" sz="2000" b="1" dirty="0">
                <a:solidFill>
                  <a:srgbClr val="1B3484"/>
                </a:solidFill>
                <a:latin typeface="Phenomena" panose="020B0604020202020204" charset="-52"/>
              </a:rPr>
              <a:t>управленческих кадров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0" y="2026934"/>
            <a:ext cx="796371" cy="79724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" y="5358329"/>
            <a:ext cx="802210" cy="80221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16" y="1918357"/>
            <a:ext cx="1420634" cy="110493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8" y="3527672"/>
            <a:ext cx="822891" cy="8094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14" y="3646683"/>
            <a:ext cx="862734" cy="647988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1561" y="6366591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10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776417" y="247802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</a:t>
            </a: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РЕГИОНАЛЬНЫЕ ИНСТРУМЕНТЫ</a:t>
            </a:r>
            <a:endParaRPr lang="ru-RU" sz="3200" b="1" kern="0" spc="39" dirty="0">
              <a:solidFill>
                <a:schemeClr val="bg1"/>
              </a:solidFill>
              <a:latin typeface="Phenomena" panose="020B0604020202020204" charset="-52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8796" y="5419430"/>
            <a:ext cx="3765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1B3484"/>
                </a:solidFill>
                <a:latin typeface="Phenomena" panose="020B0604020202020204" charset="-52"/>
              </a:rPr>
              <a:t>Другие объекты (по результатам анализа региональных дефицитов)</a:t>
            </a:r>
            <a:endParaRPr lang="ru-RU" sz="2000" b="1" dirty="0">
              <a:solidFill>
                <a:srgbClr val="1B3484"/>
              </a:solidFill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5" y="5337434"/>
            <a:ext cx="791976" cy="7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59" name="Диагональная полоса 58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413749" y="1300671"/>
            <a:ext cx="97968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Цель – разработка и реализация на территории Российской Федерации комплекса проектов по развитию региональной управленческой и методической инфраструктуры внедрения концептуальных подходов ЕФС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79357"/>
            <a:ext cx="2743200" cy="365125"/>
          </a:xfrm>
        </p:spPr>
        <p:txBody>
          <a:bodyPr/>
          <a:lstStyle/>
          <a:p>
            <a:fld id="{9ED3E6C7-3DB5-4CEA-BE86-0152E48A7CD0}" type="slidenum">
              <a:rPr lang="ru-RU" smtClean="0">
                <a:latin typeface="Phenomena" panose="020B0604020202020204" charset="-52"/>
              </a:rPr>
              <a:t>11</a:t>
            </a:fld>
            <a:endParaRPr lang="ru-RU" dirty="0">
              <a:latin typeface="Phenomena" panose="020B060402020202020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37" y="207218"/>
            <a:ext cx="783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Phenomena" panose="020B0604020202020204" charset="-52"/>
              </a:rPr>
              <a:t>ЕФС. ЦЕЛЕВЫЕ УСТАНОВКИ СТРАТСЕССИЙ</a:t>
            </a:r>
            <a:endParaRPr lang="ru-RU" sz="3200" b="1" dirty="0">
              <a:solidFill>
                <a:srgbClr val="EE742B"/>
              </a:solidFill>
              <a:latin typeface="Phenomena" panose="020B060402020202020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2183" y="3142073"/>
            <a:ext cx="39004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уникальных проектных инициатив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сетевые программы</a:t>
            </a:r>
            <a:r>
              <a:rPr lang="en-US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/</a:t>
            </a: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региональные АИС и иные цифровые ресурсы </a:t>
            </a:r>
            <a:r>
              <a:rPr lang="en-US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/</a:t>
            </a: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соглашения о партнерстве 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3620" y="3664194"/>
            <a:ext cx="3551466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 err="1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Минпросвещения</a:t>
            </a: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России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Академия </a:t>
            </a:r>
            <a:r>
              <a:rPr lang="ru-RU" b="1" dirty="0" err="1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Минпросвещения</a:t>
            </a: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России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13 педвузов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74020" y="6363290"/>
            <a:ext cx="3375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субъектов, кластерный подход </a:t>
            </a:r>
            <a:endParaRPr lang="ru-RU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33620" y="5306324"/>
            <a:ext cx="37051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РОИВ, ИРО, ЦНППМ, НМЦ, </a:t>
            </a:r>
          </a:p>
          <a:p>
            <a:pPr lvl="0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региональные методисты,</a:t>
            </a:r>
          </a:p>
          <a:p>
            <a:pPr lvl="0">
              <a:lnSpc>
                <a:spcPct val="80000"/>
              </a:lnSpc>
              <a:defRPr/>
            </a:pPr>
            <a:r>
              <a:rPr lang="ru-RU" b="1" dirty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едагогические вузы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33620" y="2137246"/>
            <a:ext cx="213268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Временной слот:</a:t>
            </a:r>
            <a:endParaRPr lang="ru-RU" sz="1600" b="1" dirty="0">
              <a:solidFill>
                <a:srgbClr val="EE742B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31285" y="5260752"/>
            <a:ext cx="44752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для региона </a:t>
            </a: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– обогащение ресурсного потенциала региональных систем ДПО, компенсация дефицитов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ля вуза </a:t>
            </a:r>
            <a:r>
              <a:rPr lang="ru-RU" sz="16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– активное вовлечение в контекст ЕФС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8" y="1132699"/>
            <a:ext cx="757555" cy="7575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2757" y="2992285"/>
            <a:ext cx="1047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89 </a:t>
            </a:r>
            <a:endParaRPr lang="ru-RU" sz="6000" dirty="0">
              <a:solidFill>
                <a:srgbClr val="EE742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1285" y="265463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Результаты</a:t>
            </a:r>
            <a:r>
              <a:rPr lang="en-US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22" y="2039879"/>
            <a:ext cx="945865" cy="9458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56655" y="4767914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Ключевые эффекты</a:t>
            </a:r>
            <a:r>
              <a:rPr lang="en-US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11" y="4231236"/>
            <a:ext cx="1002792" cy="1002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33620" y="2525286"/>
            <a:ext cx="26452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Февраль – </a:t>
            </a:r>
            <a:r>
              <a:rPr lang="ru-RU" b="1" dirty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ноябрь 2023 годы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95" y="2034901"/>
            <a:ext cx="600230" cy="8980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33620" y="3277477"/>
            <a:ext cx="249299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Организаторы и партнеры</a:t>
            </a:r>
            <a:r>
              <a:rPr lang="en-US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1B3484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33" y="3365959"/>
            <a:ext cx="1542754" cy="109364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33620" y="4959346"/>
            <a:ext cx="115929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Участники</a:t>
            </a:r>
            <a:r>
              <a:rPr lang="en-US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1B3484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188" y="6022584"/>
            <a:ext cx="875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89 </a:t>
            </a:r>
            <a:endParaRPr lang="ru-RU" sz="4800" dirty="0">
              <a:solidFill>
                <a:srgbClr val="EE742B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r="19072"/>
          <a:stretch/>
        </p:blipFill>
        <p:spPr>
          <a:xfrm>
            <a:off x="1552182" y="4827972"/>
            <a:ext cx="932055" cy="10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-3017989" y="1288317"/>
            <a:ext cx="8930101" cy="8930101"/>
          </a:xfrm>
          <a:prstGeom prst="ellipse">
            <a:avLst/>
          </a:prstGeom>
          <a:noFill/>
          <a:ln w="38100" cap="rnd">
            <a:solidFill>
              <a:srgbClr val="607EA4"/>
            </a:solidFill>
            <a:prstDash val="sysDot"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3017989" y="1417098"/>
            <a:ext cx="8783462" cy="8783462"/>
          </a:xfrm>
          <a:prstGeom prst="ellipse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2201" y="1417098"/>
            <a:ext cx="5118376" cy="508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700"/>
              </a:lnSpc>
              <a:defRPr/>
            </a:pP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Распоряжение Правительства Российской Федерации от 31 декабря 2019 года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lvl="0" algn="just">
              <a:lnSpc>
                <a:spcPts val="1700"/>
              </a:lnSpc>
              <a:defRPr/>
            </a:pPr>
            <a:endParaRPr lang="ru-RU" sz="1400" dirty="0" smtClean="0">
              <a:solidFill>
                <a:srgbClr val="0072BC"/>
              </a:solidFill>
              <a:latin typeface="Phenomena" panose="020B0604020202020204" charset="-52"/>
              <a:ea typeface="Verdana" panose="020B0604030504040204" pitchFamily="34" charset="0"/>
            </a:endParaRPr>
          </a:p>
          <a:p>
            <a:pPr lvl="0" algn="just">
              <a:lnSpc>
                <a:spcPts val="1700"/>
              </a:lnSpc>
              <a:defRPr/>
            </a:pP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Распоряжение Министерства просвещения Российской Федерации                                от 16 декабря 2020 года № 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кадров» (</a:t>
            </a:r>
            <a:r>
              <a:rPr lang="ru-RU" sz="1400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с изменениями от 15 декабря                     2022 года № Р-303</a:t>
            </a: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)</a:t>
            </a:r>
          </a:p>
          <a:p>
            <a:pPr lvl="0" algn="just">
              <a:lnSpc>
                <a:spcPts val="1700"/>
              </a:lnSpc>
              <a:defRPr/>
            </a:pPr>
            <a:endParaRPr lang="ru-RU" sz="1400" dirty="0" smtClean="0">
              <a:solidFill>
                <a:srgbClr val="0072BC"/>
              </a:solidFill>
              <a:latin typeface="Phenomena" panose="020B0604020202020204" charset="-52"/>
              <a:ea typeface="Verdana" panose="020B0604030504040204" pitchFamily="34" charset="0"/>
            </a:endParaRPr>
          </a:p>
          <a:p>
            <a:pPr lvl="0" algn="just">
              <a:lnSpc>
                <a:spcPts val="1700"/>
              </a:lnSpc>
              <a:defRPr/>
            </a:pP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Методические рекомендации по реализации мероприятий по формированию   и обеспечению функционирования единой федеральной системы           научно-методического сопровождения педагогических работников                            и управленческих кадров</a:t>
            </a:r>
          </a:p>
          <a:p>
            <a:pPr lvl="0" algn="just">
              <a:lnSpc>
                <a:spcPts val="1700"/>
              </a:lnSpc>
              <a:defRPr/>
            </a:pPr>
            <a:endParaRPr lang="ru-RU" sz="1400" dirty="0" smtClean="0">
              <a:solidFill>
                <a:srgbClr val="0072BC"/>
              </a:solidFill>
              <a:latin typeface="Phenomena" panose="020B0604020202020204" charset="-52"/>
              <a:ea typeface="Verdana" panose="020B0604030504040204" pitchFamily="34" charset="0"/>
            </a:endParaRPr>
          </a:p>
          <a:p>
            <a:pPr lvl="0" algn="just">
              <a:lnSpc>
                <a:spcPts val="1700"/>
              </a:lnSpc>
              <a:defRPr/>
            </a:pP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Методические рекомендации для субъектов Российской Федерации                   по созданию и обеспечению функционирования региональной системы научно-методического сопровождения педагогических работников                     и управленческих кадров</a:t>
            </a:r>
          </a:p>
          <a:p>
            <a:pPr lvl="0" algn="just">
              <a:lnSpc>
                <a:spcPts val="1700"/>
              </a:lnSpc>
              <a:defRPr/>
            </a:pPr>
            <a:endParaRPr lang="ru-RU" sz="1400" dirty="0" smtClean="0">
              <a:solidFill>
                <a:srgbClr val="0072BC"/>
              </a:solidFill>
              <a:latin typeface="Phenomena" panose="020B0604020202020204" charset="-52"/>
              <a:ea typeface="Verdana" panose="020B0604030504040204" pitchFamily="34" charset="0"/>
            </a:endParaRPr>
          </a:p>
          <a:p>
            <a:pPr lvl="0" algn="just">
              <a:lnSpc>
                <a:spcPts val="1700"/>
              </a:lnSpc>
              <a:defRPr/>
            </a:pP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Письмо </a:t>
            </a:r>
            <a:r>
              <a:rPr lang="ru-RU" sz="1400" dirty="0" err="1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Минпросвещения</a:t>
            </a:r>
            <a:r>
              <a:rPr lang="ru-RU" sz="1400" dirty="0" smtClean="0">
                <a:solidFill>
                  <a:srgbClr val="0072BC"/>
                </a:solidFill>
                <a:latin typeface="Phenomena" panose="020B0604020202020204" charset="-52"/>
                <a:ea typeface="Verdana" panose="020B0604030504040204" pitchFamily="34" charset="0"/>
              </a:rPr>
              <a:t> России от 10.12.2021 № АЗ-1061/08 «О формировании методического актива»</a:t>
            </a:r>
            <a:endParaRPr lang="ru-RU" sz="1400" dirty="0">
              <a:solidFill>
                <a:srgbClr val="0072B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НОРМАТИВНАЯ ПРАВОВАЯ БАЗА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704969" y="1064713"/>
            <a:ext cx="5005163" cy="6382212"/>
            <a:chOff x="-2583" y="1063553"/>
            <a:chExt cx="5005163" cy="6382212"/>
          </a:xfrm>
        </p:grpSpPr>
        <p:pic>
          <p:nvPicPr>
            <p:cNvPr id="6" name="Picture 27">
              <a:extLst>
                <a:ext uri="{FF2B5EF4-FFF2-40B4-BE49-F238E27FC236}">
                  <a16:creationId xmlns:a16="http://schemas.microsoft.com/office/drawing/2014/main" xmlns="" id="{AC82780F-6402-BF4A-84CE-6A909832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83" y="1063553"/>
              <a:ext cx="5005163" cy="6382212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2436355" y="1887566"/>
              <a:ext cx="1886178" cy="3431047"/>
            </a:xfrm>
            <a:prstGeom prst="rect">
              <a:avLst/>
            </a:prstGeom>
            <a:solidFill>
              <a:srgbClr val="1B328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510" y="1920818"/>
              <a:ext cx="743387" cy="74338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7" y="1620118"/>
            <a:ext cx="570053" cy="5700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7" y="2808148"/>
            <a:ext cx="570053" cy="57005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7" y="4000925"/>
            <a:ext cx="570053" cy="57005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7" y="5080208"/>
            <a:ext cx="570053" cy="57005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7" y="5942478"/>
            <a:ext cx="570053" cy="570053"/>
          </a:xfrm>
          <a:prstGeom prst="rect">
            <a:avLst/>
          </a:prstGeom>
        </p:spPr>
      </p:pic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2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52" y="2938463"/>
            <a:ext cx="1384612" cy="138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6152" y="4543114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https://apkpro.ru/efs/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99529" y="2883213"/>
            <a:ext cx="3292802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СОДЕРЖАНИЕ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1B3484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ДПО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endParaRPr lang="ru-RU" sz="3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Государственная образовательная политика</a:t>
            </a:r>
            <a:r>
              <a:rPr lang="en-US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ФГОС, ФПУ, ФООП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EE742B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Школа Минпросвещения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296503" y="2886721"/>
            <a:ext cx="4046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СТРУКТУРА СИСТЕМЫ ДПО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endParaRPr lang="ru-RU" sz="3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endParaRPr lang="ru-RU" sz="3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Федеральный и региональный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координаторы</a:t>
            </a: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Типовой состав компонентов региональных систем ДПО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276492" y="5274378"/>
            <a:ext cx="40863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РАЗВИТИЕ ПРОФЕССИОНАЛЬНОГО МАСТЕРСТВА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endParaRPr lang="ru-RU" sz="3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Федеральный реестр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ДПП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Типовые программы в региональных ИРО</a:t>
            </a:r>
            <a:endParaRPr lang="en-US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Молодые педагоги </a:t>
            </a: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Наставники </a:t>
            </a: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Команды </a:t>
            </a: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Индивидуальные образовательные маршруты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04752" y="5282558"/>
            <a:ext cx="4282357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ОЦЕНКА КАЧЕСТВА ДПО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endParaRPr lang="ru-RU" sz="300" b="1" dirty="0" smtClean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Синхронизация федеральных и региональных целей, задач, приоритетов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Взаимообучение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региональных систем ДПО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648434" y="3205001"/>
            <a:ext cx="3264197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cs typeface="Arial" panose="020B0604020202020204" pitchFamily="34" charset="0"/>
              </a:rPr>
              <a:t>ПРИОРИТЕТНЫЕ ТЕМАТИКИ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484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 ДПО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ru-RU" sz="300" b="1" i="0" u="none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Phenomena" panose="020B0604020202020204" charset="-52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2B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Внедрение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Phenomena" panose="020B0604020202020204" charset="-52"/>
                <a:cs typeface="Arial" panose="020B0604020202020204" pitchFamily="34" charset="0"/>
              </a:rPr>
              <a:t>ФГОС 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  <a:cs typeface="Arial" panose="020B0604020202020204" pitchFamily="34" charset="0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 Воспитание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 Углубленное предметное обучение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 Преподавание 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</a:rPr>
              <a:t>отечественной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истории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Инклюзивное образование</a:t>
            </a:r>
            <a:endParaRPr lang="ru-RU" sz="1400" b="1" dirty="0">
              <a:solidFill>
                <a:srgbClr val="0072BC"/>
              </a:solidFill>
              <a:latin typeface="Phenomena" panose="020B0604020202020204" charset="-52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</a:rPr>
              <a:t> 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Управление </a:t>
            </a:r>
            <a:r>
              <a:rPr lang="ru-RU" sz="1400" b="1">
                <a:solidFill>
                  <a:srgbClr val="0072BC"/>
                </a:solidFill>
                <a:latin typeface="Phenomena" panose="020B0604020202020204" charset="-52"/>
              </a:rPr>
              <a:t>образовательной </a:t>
            </a:r>
            <a:r>
              <a:rPr lang="ru-RU" sz="1400" b="1" smtClean="0">
                <a:solidFill>
                  <a:srgbClr val="0072BC"/>
                </a:solidFill>
                <a:latin typeface="Phenomena" panose="020B0604020202020204" charset="-52"/>
              </a:rPr>
              <a:t>организацией</a:t>
            </a:r>
            <a:endParaRPr lang="ru-RU" sz="1400" b="1" dirty="0" smtClean="0">
              <a:solidFill>
                <a:srgbClr val="0072BC"/>
              </a:solidFill>
              <a:latin typeface="Phenomena" panose="020B0604020202020204" charset="-52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</a:rPr>
              <a:t> </a:t>
            </a:r>
            <a:r>
              <a:rPr lang="ru-RU" sz="1400" b="1" dirty="0" err="1" smtClean="0">
                <a:solidFill>
                  <a:srgbClr val="0072BC"/>
                </a:solidFill>
                <a:latin typeface="Phenomena" panose="020B0604020202020204" charset="-52"/>
              </a:rPr>
              <a:t>Цифровизация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 образования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EE742B"/>
                </a:solidFill>
                <a:latin typeface="Phenomena" panose="020B0604020202020204" charset="-52"/>
              </a:rPr>
              <a:t>#</a:t>
            </a:r>
            <a:r>
              <a:rPr lang="ru-RU" sz="1400" b="1" dirty="0" smtClean="0">
                <a:solidFill>
                  <a:srgbClr val="0072BC"/>
                </a:solidFill>
                <a:latin typeface="Phenomena" panose="020B0604020202020204" charset="-52"/>
              </a:rPr>
              <a:t> Наставничество</a:t>
            </a:r>
            <a:r>
              <a:rPr lang="ru-RU" sz="1400" b="1" dirty="0">
                <a:solidFill>
                  <a:srgbClr val="0072BC"/>
                </a:solidFill>
                <a:latin typeface="Phenomena" panose="020B0604020202020204" charset="-52"/>
              </a:rPr>
              <a:t>, </a:t>
            </a:r>
            <a:r>
              <a:rPr lang="ru-RU" sz="1400" b="1" dirty="0" err="1" smtClean="0">
                <a:solidFill>
                  <a:srgbClr val="0072BC"/>
                </a:solidFill>
                <a:latin typeface="Phenomena" panose="020B0604020202020204" charset="-52"/>
              </a:rPr>
              <a:t>тьюторство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fld id="{9ED3E6C7-3DB5-4CEA-BE86-0152E48A7CD0}" type="slidenum">
              <a:rPr lang="ru-RU" smtClean="0">
                <a:latin typeface="Phenomena" panose="020B0604020202020204" charset="-52"/>
              </a:rPr>
              <a:t>3</a:t>
            </a:fld>
            <a:endParaRPr lang="ru-RU" dirty="0">
              <a:latin typeface="Phenomena" panose="020B0604020202020204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250" y="2161835"/>
            <a:ext cx="888564" cy="82690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3" y="1813624"/>
            <a:ext cx="906834" cy="906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8924" r="16546" b="9290"/>
          <a:stretch/>
        </p:blipFill>
        <p:spPr>
          <a:xfrm>
            <a:off x="5804518" y="4292831"/>
            <a:ext cx="1030305" cy="98154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59" y="4343448"/>
            <a:ext cx="958142" cy="81318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43" y="1806514"/>
            <a:ext cx="921054" cy="921054"/>
          </a:xfrm>
          <a:prstGeom prst="rect">
            <a:avLst/>
          </a:prstGeom>
        </p:spPr>
      </p:pic>
      <p:sp>
        <p:nvSpPr>
          <p:cNvPr id="16" name="Развитие  сегмента  зубных паст"/>
          <p:cNvSpPr txBox="1"/>
          <p:nvPr/>
        </p:nvSpPr>
        <p:spPr>
          <a:xfrm>
            <a:off x="275844" y="1156069"/>
            <a:ext cx="11640312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b="1" dirty="0" smtClean="0">
                <a:solidFill>
                  <a:srgbClr val="EE742B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ЕФС</a:t>
            </a:r>
            <a:r>
              <a:rPr lang="ru-RU" sz="2000" b="1" dirty="0" smtClean="0">
                <a:solidFill>
                  <a:srgbClr val="1B3484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 – единая федеральная система научно-методического сопровождения педагогических работников и управленческих кадров</a:t>
            </a:r>
            <a:endParaRPr lang="ru-RU" sz="2000" b="1" dirty="0">
              <a:solidFill>
                <a:srgbClr val="1B3484"/>
              </a:solidFill>
              <a:latin typeface="Phenomena Bold" pitchFamily="2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ЕДИНЫЕ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40088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57129" y="744478"/>
            <a:ext cx="6134869" cy="3340820"/>
            <a:chOff x="6575165" y="705565"/>
            <a:chExt cx="6134869" cy="334082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9" t="32139" r="21275" b="20485"/>
            <a:stretch/>
          </p:blipFill>
          <p:spPr>
            <a:xfrm>
              <a:off x="6616326" y="705565"/>
              <a:ext cx="6084917" cy="324911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27888" y="705565"/>
              <a:ext cx="6082146" cy="3245874"/>
            </a:xfrm>
            <a:prstGeom prst="rect">
              <a:avLst/>
            </a:prstGeom>
            <a:solidFill>
              <a:srgbClr val="5479A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07E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6158117" y="2901103"/>
              <a:ext cx="1562330" cy="728233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sp>
        <p:nvSpPr>
          <p:cNvPr id="35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36" name="Диагональная полоса 35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568" name="1:12. Главный герой замирает…"/>
          <p:cNvSpPr txBox="1"/>
          <p:nvPr/>
        </p:nvSpPr>
        <p:spPr>
          <a:xfrm>
            <a:off x="120931" y="1570652"/>
            <a:ext cx="609038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 defTabSz="412750" hangingPunct="0">
              <a:defRPr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EE742B"/>
                </a:solidFill>
                <a:latin typeface="Phenomena" panose="020B0604020202020204" charset="-52"/>
              </a:rPr>
              <a:t>2020 – 2021 годы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EE742B"/>
              </a:solidFill>
              <a:effectLst/>
              <a:uLnTx/>
              <a:uFillTx/>
              <a:latin typeface="Phenomena" panose="020B0604020202020204" charset="-52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395" y="1130688"/>
            <a:ext cx="3212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defRPr/>
            </a:pPr>
            <a:r>
              <a:rPr lang="ru-RU" sz="2800" b="1" kern="0" dirty="0">
                <a:solidFill>
                  <a:srgbClr val="1B3281"/>
                </a:solidFill>
                <a:latin typeface="Phenomena" panose="020B0604020202020204" charset="-52"/>
                <a:sym typeface="Helvetica Light"/>
              </a:rPr>
              <a:t>Создание ЕФС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1318" y="4049635"/>
            <a:ext cx="3388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defRPr/>
            </a:pPr>
            <a:r>
              <a:rPr lang="ru-RU" sz="2800" b="1" kern="0" dirty="0">
                <a:solidFill>
                  <a:srgbClr val="1B3281"/>
                </a:solidFill>
                <a:latin typeface="Phenomena" panose="020B0604020202020204" charset="-52"/>
                <a:sym typeface="Helvetica Light"/>
              </a:rPr>
              <a:t>Развитие ЕФС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-52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396" y="2890664"/>
            <a:ext cx="552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</a:rPr>
              <a:t>Институциональное и функциональное оформление системы научно-методического сопровождения педагогов и управленцев на федеральном и региональном уровнях</a:t>
            </a:r>
            <a:endParaRPr lang="ru-RU" dirty="0">
              <a:solidFill>
                <a:srgbClr val="0072BC"/>
              </a:solidFill>
              <a:latin typeface="Phenomena" panose="020B0604020202020204" charset="-52"/>
            </a:endParaRPr>
          </a:p>
        </p:txBody>
      </p:sp>
      <p:sp>
        <p:nvSpPr>
          <p:cNvPr id="17" name="1:12. Главный герой замирает…"/>
          <p:cNvSpPr txBox="1"/>
          <p:nvPr/>
        </p:nvSpPr>
        <p:spPr>
          <a:xfrm>
            <a:off x="6109853" y="4427779"/>
            <a:ext cx="608214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 defTabSz="412750" hangingPunct="0">
              <a:defRPr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EE742B"/>
                </a:solidFill>
                <a:latin typeface="Phenomena" panose="020B0604020202020204" charset="-52"/>
              </a:rPr>
              <a:t>2022 – 2024 годы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EE742B"/>
              </a:solidFill>
              <a:effectLst/>
              <a:uLnTx/>
              <a:uFillTx/>
              <a:latin typeface="Phenomena" panose="020B0604020202020204" charset="-52"/>
              <a:sym typeface="Helvetica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84060" y="5518527"/>
            <a:ext cx="5733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</a:rPr>
              <a:t>Совершенствование механизмов:</a:t>
            </a:r>
          </a:p>
          <a:p>
            <a:r>
              <a:rPr lang="ru-RU" dirty="0">
                <a:solidFill>
                  <a:srgbClr val="0072BC"/>
                </a:solidFill>
                <a:latin typeface="Phenomena" panose="020B0604020202020204" charset="-52"/>
              </a:rPr>
              <a:t>      управления </a:t>
            </a:r>
            <a:r>
              <a:rPr lang="ru-RU" dirty="0" smtClean="0">
                <a:solidFill>
                  <a:srgbClr val="0072BC"/>
                </a:solidFill>
                <a:latin typeface="Phenomena" panose="020B0604020202020204" charset="-52"/>
              </a:rPr>
              <a:t>ЕФС</a:t>
            </a:r>
            <a:endParaRPr lang="ru-RU" dirty="0">
              <a:solidFill>
                <a:srgbClr val="0072BC"/>
              </a:solidFill>
              <a:latin typeface="Phenomena" panose="020B0604020202020204" charset="-52"/>
            </a:endParaRPr>
          </a:p>
          <a:p>
            <a:r>
              <a:rPr lang="ru-RU" dirty="0">
                <a:solidFill>
                  <a:srgbClr val="0072BC"/>
                </a:solidFill>
                <a:latin typeface="Phenomena" panose="020B0604020202020204" charset="-52"/>
              </a:rPr>
              <a:t>      непрерывного повышения профессионального </a:t>
            </a:r>
            <a:r>
              <a:rPr lang="ru-RU" dirty="0" smtClean="0">
                <a:solidFill>
                  <a:srgbClr val="0072BC"/>
                </a:solidFill>
                <a:latin typeface="Phenomena" panose="020B0604020202020204" charset="-52"/>
              </a:rPr>
              <a:t>мастерства</a:t>
            </a:r>
            <a:endParaRPr lang="ru-RU" dirty="0">
              <a:solidFill>
                <a:srgbClr val="0072BC"/>
              </a:solidFill>
              <a:latin typeface="Phenomena" panose="020B0604020202020204" charset="-52"/>
            </a:endParaRPr>
          </a:p>
          <a:p>
            <a:r>
              <a:rPr lang="ru-RU" dirty="0">
                <a:solidFill>
                  <a:srgbClr val="0072BC"/>
                </a:solidFill>
                <a:latin typeface="Phenomena" panose="020B0604020202020204" charset="-52"/>
              </a:rPr>
              <a:t>      сопровождения методической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84" y="2017474"/>
            <a:ext cx="812253" cy="83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08" y="4807654"/>
            <a:ext cx="770433" cy="77043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" y="3940569"/>
            <a:ext cx="6137348" cy="2948453"/>
            <a:chOff x="-8313" y="3959423"/>
            <a:chExt cx="6131719" cy="294845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4205" r="11592" b="41759"/>
            <a:stretch/>
          </p:blipFill>
          <p:spPr>
            <a:xfrm>
              <a:off x="-8313" y="4023360"/>
              <a:ext cx="6118168" cy="2884516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-7120" y="4018917"/>
              <a:ext cx="6107081" cy="2888959"/>
            </a:xfrm>
            <a:prstGeom prst="rect">
              <a:avLst/>
            </a:prstGeom>
            <a:solidFill>
              <a:srgbClr val="5479A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07E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6200000" flipH="1">
              <a:off x="4978125" y="4376471"/>
              <a:ext cx="1562330" cy="728233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sp>
        <p:nvSpPr>
          <p:cNvPr id="3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ЭТАПЫ ВНЕДРЕНИЯ </a:t>
            </a: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4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64" y="5895274"/>
            <a:ext cx="236231" cy="2362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63" y="6161790"/>
            <a:ext cx="236231" cy="236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63" y="6445496"/>
            <a:ext cx="236231" cy="2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7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12" name="Фигура"/>
          <p:cNvSpPr/>
          <p:nvPr/>
        </p:nvSpPr>
        <p:spPr>
          <a:xfrm>
            <a:off x="2118666" y="610243"/>
            <a:ext cx="5841743" cy="6367273"/>
          </a:xfrm>
          <a:custGeom>
            <a:avLst/>
            <a:gdLst>
              <a:gd name="connsiteX0" fmla="*/ 10303 w 21274"/>
              <a:gd name="connsiteY0" fmla="*/ 0 h 21600"/>
              <a:gd name="connsiteX1" fmla="*/ 10303 w 21274"/>
              <a:gd name="connsiteY1" fmla="*/ 53 h 21600"/>
              <a:gd name="connsiteX2" fmla="*/ 9453 w 21274"/>
              <a:gd name="connsiteY2" fmla="*/ 53 h 21600"/>
              <a:gd name="connsiteX3" fmla="*/ 9453 w 21274"/>
              <a:gd name="connsiteY3" fmla="*/ 46 h 21600"/>
              <a:gd name="connsiteX4" fmla="*/ 0 w 21274"/>
              <a:gd name="connsiteY4" fmla="*/ 46 h 21600"/>
              <a:gd name="connsiteX5" fmla="*/ 0 w 21274"/>
              <a:gd name="connsiteY5" fmla="*/ 21600 h 21600"/>
              <a:gd name="connsiteX6" fmla="*/ 9453 w 21274"/>
              <a:gd name="connsiteY6" fmla="*/ 21600 h 21600"/>
              <a:gd name="connsiteX7" fmla="*/ 9453 w 21274"/>
              <a:gd name="connsiteY7" fmla="*/ 21501 h 21600"/>
              <a:gd name="connsiteX8" fmla="*/ 12445 w 21274"/>
              <a:gd name="connsiteY8" fmla="*/ 21501 h 21600"/>
              <a:gd name="connsiteX9" fmla="*/ 12445 w 21274"/>
              <a:gd name="connsiteY9" fmla="*/ 21493 h 21600"/>
              <a:gd name="connsiteX10" fmla="*/ 14766 w 21274"/>
              <a:gd name="connsiteY10" fmla="*/ 21493 h 21600"/>
              <a:gd name="connsiteX11" fmla="*/ 21274 w 21274"/>
              <a:gd name="connsiteY11" fmla="*/ 11293 h 21600"/>
              <a:gd name="connsiteX12" fmla="*/ 14766 w 21274"/>
              <a:gd name="connsiteY12" fmla="*/ 61 h 21600"/>
              <a:gd name="connsiteX13" fmla="*/ 12445 w 21274"/>
              <a:gd name="connsiteY13" fmla="*/ 61 h 21600"/>
              <a:gd name="connsiteX14" fmla="*/ 12445 w 21274"/>
              <a:gd name="connsiteY14" fmla="*/ 53 h 21600"/>
              <a:gd name="connsiteX15" fmla="*/ 10317 w 21274"/>
              <a:gd name="connsiteY15" fmla="*/ 53 h 21600"/>
              <a:gd name="connsiteX16" fmla="*/ 10317 w 21274"/>
              <a:gd name="connsiteY16" fmla="*/ 0 h 21600"/>
              <a:gd name="connsiteX17" fmla="*/ 10303 w 21274"/>
              <a:gd name="connsiteY17" fmla="*/ 0 h 21600"/>
              <a:gd name="connsiteX0" fmla="*/ 10303 w 20969"/>
              <a:gd name="connsiteY0" fmla="*/ 0 h 21600"/>
              <a:gd name="connsiteX1" fmla="*/ 10303 w 20969"/>
              <a:gd name="connsiteY1" fmla="*/ 53 h 21600"/>
              <a:gd name="connsiteX2" fmla="*/ 9453 w 20969"/>
              <a:gd name="connsiteY2" fmla="*/ 53 h 21600"/>
              <a:gd name="connsiteX3" fmla="*/ 9453 w 20969"/>
              <a:gd name="connsiteY3" fmla="*/ 46 h 21600"/>
              <a:gd name="connsiteX4" fmla="*/ 0 w 20969"/>
              <a:gd name="connsiteY4" fmla="*/ 46 h 21600"/>
              <a:gd name="connsiteX5" fmla="*/ 0 w 20969"/>
              <a:gd name="connsiteY5" fmla="*/ 21600 h 21600"/>
              <a:gd name="connsiteX6" fmla="*/ 9453 w 20969"/>
              <a:gd name="connsiteY6" fmla="*/ 21600 h 21600"/>
              <a:gd name="connsiteX7" fmla="*/ 9453 w 20969"/>
              <a:gd name="connsiteY7" fmla="*/ 21501 h 21600"/>
              <a:gd name="connsiteX8" fmla="*/ 12445 w 20969"/>
              <a:gd name="connsiteY8" fmla="*/ 21501 h 21600"/>
              <a:gd name="connsiteX9" fmla="*/ 12445 w 20969"/>
              <a:gd name="connsiteY9" fmla="*/ 21493 h 21600"/>
              <a:gd name="connsiteX10" fmla="*/ 14766 w 20969"/>
              <a:gd name="connsiteY10" fmla="*/ 21493 h 21600"/>
              <a:gd name="connsiteX11" fmla="*/ 20969 w 20969"/>
              <a:gd name="connsiteY11" fmla="*/ 10608 h 21600"/>
              <a:gd name="connsiteX12" fmla="*/ 14766 w 20969"/>
              <a:gd name="connsiteY12" fmla="*/ 61 h 21600"/>
              <a:gd name="connsiteX13" fmla="*/ 12445 w 20969"/>
              <a:gd name="connsiteY13" fmla="*/ 61 h 21600"/>
              <a:gd name="connsiteX14" fmla="*/ 12445 w 20969"/>
              <a:gd name="connsiteY14" fmla="*/ 53 h 21600"/>
              <a:gd name="connsiteX15" fmla="*/ 10317 w 20969"/>
              <a:gd name="connsiteY15" fmla="*/ 53 h 21600"/>
              <a:gd name="connsiteX16" fmla="*/ 10317 w 20969"/>
              <a:gd name="connsiteY16" fmla="*/ 0 h 21600"/>
              <a:gd name="connsiteX17" fmla="*/ 10303 w 20969"/>
              <a:gd name="connsiteY17" fmla="*/ 0 h 21600"/>
              <a:gd name="connsiteX0" fmla="*/ 10303 w 20969"/>
              <a:gd name="connsiteY0" fmla="*/ 0 h 21600"/>
              <a:gd name="connsiteX1" fmla="*/ 10303 w 20969"/>
              <a:gd name="connsiteY1" fmla="*/ 53 h 21600"/>
              <a:gd name="connsiteX2" fmla="*/ 9453 w 20969"/>
              <a:gd name="connsiteY2" fmla="*/ 53 h 21600"/>
              <a:gd name="connsiteX3" fmla="*/ 9453 w 20969"/>
              <a:gd name="connsiteY3" fmla="*/ 46 h 21600"/>
              <a:gd name="connsiteX4" fmla="*/ 0 w 20969"/>
              <a:gd name="connsiteY4" fmla="*/ 46 h 21600"/>
              <a:gd name="connsiteX5" fmla="*/ 0 w 20969"/>
              <a:gd name="connsiteY5" fmla="*/ 21600 h 21600"/>
              <a:gd name="connsiteX6" fmla="*/ 9453 w 20969"/>
              <a:gd name="connsiteY6" fmla="*/ 21600 h 21600"/>
              <a:gd name="connsiteX7" fmla="*/ 9453 w 20969"/>
              <a:gd name="connsiteY7" fmla="*/ 21501 h 21600"/>
              <a:gd name="connsiteX8" fmla="*/ 12445 w 20969"/>
              <a:gd name="connsiteY8" fmla="*/ 21501 h 21600"/>
              <a:gd name="connsiteX9" fmla="*/ 12445 w 20969"/>
              <a:gd name="connsiteY9" fmla="*/ 21493 h 21600"/>
              <a:gd name="connsiteX10" fmla="*/ 15224 w 20969"/>
              <a:gd name="connsiteY10" fmla="*/ 21493 h 21600"/>
              <a:gd name="connsiteX11" fmla="*/ 20969 w 20969"/>
              <a:gd name="connsiteY11" fmla="*/ 10608 h 21600"/>
              <a:gd name="connsiteX12" fmla="*/ 14766 w 20969"/>
              <a:gd name="connsiteY12" fmla="*/ 61 h 21600"/>
              <a:gd name="connsiteX13" fmla="*/ 12445 w 20969"/>
              <a:gd name="connsiteY13" fmla="*/ 61 h 21600"/>
              <a:gd name="connsiteX14" fmla="*/ 12445 w 20969"/>
              <a:gd name="connsiteY14" fmla="*/ 53 h 21600"/>
              <a:gd name="connsiteX15" fmla="*/ 10317 w 20969"/>
              <a:gd name="connsiteY15" fmla="*/ 53 h 21600"/>
              <a:gd name="connsiteX16" fmla="*/ 10317 w 20969"/>
              <a:gd name="connsiteY16" fmla="*/ 0 h 21600"/>
              <a:gd name="connsiteX17" fmla="*/ 10303 w 20969"/>
              <a:gd name="connsiteY17" fmla="*/ 0 h 21600"/>
              <a:gd name="connsiteX0" fmla="*/ 10303 w 20969"/>
              <a:gd name="connsiteY0" fmla="*/ 0 h 21600"/>
              <a:gd name="connsiteX1" fmla="*/ 10303 w 20969"/>
              <a:gd name="connsiteY1" fmla="*/ 53 h 21600"/>
              <a:gd name="connsiteX2" fmla="*/ 9453 w 20969"/>
              <a:gd name="connsiteY2" fmla="*/ 53 h 21600"/>
              <a:gd name="connsiteX3" fmla="*/ 9453 w 20969"/>
              <a:gd name="connsiteY3" fmla="*/ 46 h 21600"/>
              <a:gd name="connsiteX4" fmla="*/ 0 w 20969"/>
              <a:gd name="connsiteY4" fmla="*/ 46 h 21600"/>
              <a:gd name="connsiteX5" fmla="*/ 0 w 20969"/>
              <a:gd name="connsiteY5" fmla="*/ 21600 h 21600"/>
              <a:gd name="connsiteX6" fmla="*/ 9453 w 20969"/>
              <a:gd name="connsiteY6" fmla="*/ 21600 h 21600"/>
              <a:gd name="connsiteX7" fmla="*/ 9453 w 20969"/>
              <a:gd name="connsiteY7" fmla="*/ 21501 h 21600"/>
              <a:gd name="connsiteX8" fmla="*/ 12445 w 20969"/>
              <a:gd name="connsiteY8" fmla="*/ 21501 h 21600"/>
              <a:gd name="connsiteX9" fmla="*/ 12445 w 20969"/>
              <a:gd name="connsiteY9" fmla="*/ 21493 h 21600"/>
              <a:gd name="connsiteX10" fmla="*/ 15339 w 20969"/>
              <a:gd name="connsiteY10" fmla="*/ 21493 h 21600"/>
              <a:gd name="connsiteX11" fmla="*/ 20969 w 20969"/>
              <a:gd name="connsiteY11" fmla="*/ 10608 h 21600"/>
              <a:gd name="connsiteX12" fmla="*/ 14766 w 20969"/>
              <a:gd name="connsiteY12" fmla="*/ 61 h 21600"/>
              <a:gd name="connsiteX13" fmla="*/ 12445 w 20969"/>
              <a:gd name="connsiteY13" fmla="*/ 61 h 21600"/>
              <a:gd name="connsiteX14" fmla="*/ 12445 w 20969"/>
              <a:gd name="connsiteY14" fmla="*/ 53 h 21600"/>
              <a:gd name="connsiteX15" fmla="*/ 10317 w 20969"/>
              <a:gd name="connsiteY15" fmla="*/ 53 h 21600"/>
              <a:gd name="connsiteX16" fmla="*/ 10317 w 20969"/>
              <a:gd name="connsiteY16" fmla="*/ 0 h 21600"/>
              <a:gd name="connsiteX17" fmla="*/ 10303 w 20969"/>
              <a:gd name="connsiteY17" fmla="*/ 0 h 21600"/>
              <a:gd name="connsiteX0" fmla="*/ 10303 w 20969"/>
              <a:gd name="connsiteY0" fmla="*/ 0 h 21600"/>
              <a:gd name="connsiteX1" fmla="*/ 10303 w 20969"/>
              <a:gd name="connsiteY1" fmla="*/ 53 h 21600"/>
              <a:gd name="connsiteX2" fmla="*/ 9453 w 20969"/>
              <a:gd name="connsiteY2" fmla="*/ 53 h 21600"/>
              <a:gd name="connsiteX3" fmla="*/ 9453 w 20969"/>
              <a:gd name="connsiteY3" fmla="*/ 46 h 21600"/>
              <a:gd name="connsiteX4" fmla="*/ 0 w 20969"/>
              <a:gd name="connsiteY4" fmla="*/ 46 h 21600"/>
              <a:gd name="connsiteX5" fmla="*/ 0 w 20969"/>
              <a:gd name="connsiteY5" fmla="*/ 21600 h 21600"/>
              <a:gd name="connsiteX6" fmla="*/ 9453 w 20969"/>
              <a:gd name="connsiteY6" fmla="*/ 21600 h 21600"/>
              <a:gd name="connsiteX7" fmla="*/ 9453 w 20969"/>
              <a:gd name="connsiteY7" fmla="*/ 21501 h 21600"/>
              <a:gd name="connsiteX8" fmla="*/ 12445 w 20969"/>
              <a:gd name="connsiteY8" fmla="*/ 21501 h 21600"/>
              <a:gd name="connsiteX9" fmla="*/ 12445 w 20969"/>
              <a:gd name="connsiteY9" fmla="*/ 21493 h 21600"/>
              <a:gd name="connsiteX10" fmla="*/ 15339 w 20969"/>
              <a:gd name="connsiteY10" fmla="*/ 21493 h 21600"/>
              <a:gd name="connsiteX11" fmla="*/ 20969 w 20969"/>
              <a:gd name="connsiteY11" fmla="*/ 10608 h 21600"/>
              <a:gd name="connsiteX12" fmla="*/ 15186 w 20969"/>
              <a:gd name="connsiteY12" fmla="*/ 25 h 21600"/>
              <a:gd name="connsiteX13" fmla="*/ 12445 w 20969"/>
              <a:gd name="connsiteY13" fmla="*/ 61 h 21600"/>
              <a:gd name="connsiteX14" fmla="*/ 12445 w 20969"/>
              <a:gd name="connsiteY14" fmla="*/ 53 h 21600"/>
              <a:gd name="connsiteX15" fmla="*/ 10317 w 20969"/>
              <a:gd name="connsiteY15" fmla="*/ 53 h 21600"/>
              <a:gd name="connsiteX16" fmla="*/ 10317 w 20969"/>
              <a:gd name="connsiteY16" fmla="*/ 0 h 21600"/>
              <a:gd name="connsiteX17" fmla="*/ 10303 w 20969"/>
              <a:gd name="connsiteY17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9" h="21600" extrusionOk="0">
                <a:moveTo>
                  <a:pt x="10303" y="0"/>
                </a:moveTo>
                <a:lnTo>
                  <a:pt x="10303" y="53"/>
                </a:lnTo>
                <a:lnTo>
                  <a:pt x="9453" y="53"/>
                </a:lnTo>
                <a:lnTo>
                  <a:pt x="9453" y="46"/>
                </a:lnTo>
                <a:lnTo>
                  <a:pt x="0" y="46"/>
                </a:lnTo>
                <a:lnTo>
                  <a:pt x="0" y="21600"/>
                </a:lnTo>
                <a:lnTo>
                  <a:pt x="9453" y="21600"/>
                </a:lnTo>
                <a:lnTo>
                  <a:pt x="9453" y="21501"/>
                </a:lnTo>
                <a:lnTo>
                  <a:pt x="12445" y="21501"/>
                </a:lnTo>
                <a:lnTo>
                  <a:pt x="12445" y="21493"/>
                </a:lnTo>
                <a:lnTo>
                  <a:pt x="15339" y="21493"/>
                </a:lnTo>
                <a:lnTo>
                  <a:pt x="20969" y="10608"/>
                </a:lnTo>
                <a:lnTo>
                  <a:pt x="15186" y="25"/>
                </a:lnTo>
                <a:lnTo>
                  <a:pt x="12445" y="61"/>
                </a:lnTo>
                <a:lnTo>
                  <a:pt x="12445" y="53"/>
                </a:lnTo>
                <a:lnTo>
                  <a:pt x="10317" y="53"/>
                </a:lnTo>
                <a:lnTo>
                  <a:pt x="10317" y="0"/>
                </a:lnTo>
                <a:lnTo>
                  <a:pt x="10303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13" name="Фигура"/>
          <p:cNvSpPr/>
          <p:nvPr/>
        </p:nvSpPr>
        <p:spPr>
          <a:xfrm>
            <a:off x="-1" y="596933"/>
            <a:ext cx="3144599" cy="6371347"/>
          </a:xfrm>
          <a:custGeom>
            <a:avLst/>
            <a:gdLst>
              <a:gd name="connsiteX0" fmla="*/ 10303 w 21530"/>
              <a:gd name="connsiteY0" fmla="*/ 0 h 21600"/>
              <a:gd name="connsiteX1" fmla="*/ 10303 w 21530"/>
              <a:gd name="connsiteY1" fmla="*/ 53 h 21600"/>
              <a:gd name="connsiteX2" fmla="*/ 9453 w 21530"/>
              <a:gd name="connsiteY2" fmla="*/ 53 h 21600"/>
              <a:gd name="connsiteX3" fmla="*/ 9453 w 21530"/>
              <a:gd name="connsiteY3" fmla="*/ 46 h 21600"/>
              <a:gd name="connsiteX4" fmla="*/ 0 w 21530"/>
              <a:gd name="connsiteY4" fmla="*/ 46 h 21600"/>
              <a:gd name="connsiteX5" fmla="*/ 0 w 21530"/>
              <a:gd name="connsiteY5" fmla="*/ 21600 h 21600"/>
              <a:gd name="connsiteX6" fmla="*/ 9453 w 21530"/>
              <a:gd name="connsiteY6" fmla="*/ 21600 h 21600"/>
              <a:gd name="connsiteX7" fmla="*/ 9453 w 21530"/>
              <a:gd name="connsiteY7" fmla="*/ 21501 h 21600"/>
              <a:gd name="connsiteX8" fmla="*/ 12445 w 21530"/>
              <a:gd name="connsiteY8" fmla="*/ 21501 h 21600"/>
              <a:gd name="connsiteX9" fmla="*/ 12445 w 21530"/>
              <a:gd name="connsiteY9" fmla="*/ 21493 h 21600"/>
              <a:gd name="connsiteX10" fmla="*/ 14766 w 21530"/>
              <a:gd name="connsiteY10" fmla="*/ 21493 h 21600"/>
              <a:gd name="connsiteX11" fmla="*/ 21530 w 21530"/>
              <a:gd name="connsiteY11" fmla="*/ 11192 h 21600"/>
              <a:gd name="connsiteX12" fmla="*/ 14766 w 21530"/>
              <a:gd name="connsiteY12" fmla="*/ 61 h 21600"/>
              <a:gd name="connsiteX13" fmla="*/ 12445 w 21530"/>
              <a:gd name="connsiteY13" fmla="*/ 61 h 21600"/>
              <a:gd name="connsiteX14" fmla="*/ 12445 w 21530"/>
              <a:gd name="connsiteY14" fmla="*/ 53 h 21600"/>
              <a:gd name="connsiteX15" fmla="*/ 10317 w 21530"/>
              <a:gd name="connsiteY15" fmla="*/ 53 h 21600"/>
              <a:gd name="connsiteX16" fmla="*/ 10317 w 21530"/>
              <a:gd name="connsiteY16" fmla="*/ 0 h 21600"/>
              <a:gd name="connsiteX17" fmla="*/ 10303 w 21530"/>
              <a:gd name="connsiteY17" fmla="*/ 0 h 21600"/>
              <a:gd name="connsiteX0" fmla="*/ 10303 w 21820"/>
              <a:gd name="connsiteY0" fmla="*/ 0 h 21600"/>
              <a:gd name="connsiteX1" fmla="*/ 10303 w 21820"/>
              <a:gd name="connsiteY1" fmla="*/ 53 h 21600"/>
              <a:gd name="connsiteX2" fmla="*/ 9453 w 21820"/>
              <a:gd name="connsiteY2" fmla="*/ 53 h 21600"/>
              <a:gd name="connsiteX3" fmla="*/ 9453 w 21820"/>
              <a:gd name="connsiteY3" fmla="*/ 46 h 21600"/>
              <a:gd name="connsiteX4" fmla="*/ 0 w 21820"/>
              <a:gd name="connsiteY4" fmla="*/ 46 h 21600"/>
              <a:gd name="connsiteX5" fmla="*/ 0 w 21820"/>
              <a:gd name="connsiteY5" fmla="*/ 21600 h 21600"/>
              <a:gd name="connsiteX6" fmla="*/ 9453 w 21820"/>
              <a:gd name="connsiteY6" fmla="*/ 21600 h 21600"/>
              <a:gd name="connsiteX7" fmla="*/ 9453 w 21820"/>
              <a:gd name="connsiteY7" fmla="*/ 21501 h 21600"/>
              <a:gd name="connsiteX8" fmla="*/ 12445 w 21820"/>
              <a:gd name="connsiteY8" fmla="*/ 21501 h 21600"/>
              <a:gd name="connsiteX9" fmla="*/ 12445 w 21820"/>
              <a:gd name="connsiteY9" fmla="*/ 21493 h 21600"/>
              <a:gd name="connsiteX10" fmla="*/ 14766 w 21820"/>
              <a:gd name="connsiteY10" fmla="*/ 21493 h 21600"/>
              <a:gd name="connsiteX11" fmla="*/ 21820 w 21820"/>
              <a:gd name="connsiteY11" fmla="*/ 10579 h 21600"/>
              <a:gd name="connsiteX12" fmla="*/ 14766 w 21820"/>
              <a:gd name="connsiteY12" fmla="*/ 61 h 21600"/>
              <a:gd name="connsiteX13" fmla="*/ 12445 w 21820"/>
              <a:gd name="connsiteY13" fmla="*/ 61 h 21600"/>
              <a:gd name="connsiteX14" fmla="*/ 12445 w 21820"/>
              <a:gd name="connsiteY14" fmla="*/ 53 h 21600"/>
              <a:gd name="connsiteX15" fmla="*/ 10317 w 21820"/>
              <a:gd name="connsiteY15" fmla="*/ 53 h 21600"/>
              <a:gd name="connsiteX16" fmla="*/ 10317 w 21820"/>
              <a:gd name="connsiteY16" fmla="*/ 0 h 21600"/>
              <a:gd name="connsiteX17" fmla="*/ 10303 w 21820"/>
              <a:gd name="connsiteY17" fmla="*/ 0 h 21600"/>
              <a:gd name="connsiteX0" fmla="*/ 10303 w 21820"/>
              <a:gd name="connsiteY0" fmla="*/ 0 h 21600"/>
              <a:gd name="connsiteX1" fmla="*/ 10303 w 21820"/>
              <a:gd name="connsiteY1" fmla="*/ 53 h 21600"/>
              <a:gd name="connsiteX2" fmla="*/ 9453 w 21820"/>
              <a:gd name="connsiteY2" fmla="*/ 53 h 21600"/>
              <a:gd name="connsiteX3" fmla="*/ 9453 w 21820"/>
              <a:gd name="connsiteY3" fmla="*/ 46 h 21600"/>
              <a:gd name="connsiteX4" fmla="*/ 0 w 21820"/>
              <a:gd name="connsiteY4" fmla="*/ 46 h 21600"/>
              <a:gd name="connsiteX5" fmla="*/ 0 w 21820"/>
              <a:gd name="connsiteY5" fmla="*/ 21600 h 21600"/>
              <a:gd name="connsiteX6" fmla="*/ 9453 w 21820"/>
              <a:gd name="connsiteY6" fmla="*/ 21600 h 21600"/>
              <a:gd name="connsiteX7" fmla="*/ 9453 w 21820"/>
              <a:gd name="connsiteY7" fmla="*/ 21501 h 21600"/>
              <a:gd name="connsiteX8" fmla="*/ 12445 w 21820"/>
              <a:gd name="connsiteY8" fmla="*/ 21501 h 21600"/>
              <a:gd name="connsiteX9" fmla="*/ 12445 w 21820"/>
              <a:gd name="connsiteY9" fmla="*/ 21493 h 21600"/>
              <a:gd name="connsiteX10" fmla="*/ 14766 w 21820"/>
              <a:gd name="connsiteY10" fmla="*/ 21493 h 21600"/>
              <a:gd name="connsiteX11" fmla="*/ 21820 w 21820"/>
              <a:gd name="connsiteY11" fmla="*/ 10435 h 21600"/>
              <a:gd name="connsiteX12" fmla="*/ 14766 w 21820"/>
              <a:gd name="connsiteY12" fmla="*/ 61 h 21600"/>
              <a:gd name="connsiteX13" fmla="*/ 12445 w 21820"/>
              <a:gd name="connsiteY13" fmla="*/ 61 h 21600"/>
              <a:gd name="connsiteX14" fmla="*/ 12445 w 21820"/>
              <a:gd name="connsiteY14" fmla="*/ 53 h 21600"/>
              <a:gd name="connsiteX15" fmla="*/ 10317 w 21820"/>
              <a:gd name="connsiteY15" fmla="*/ 53 h 21600"/>
              <a:gd name="connsiteX16" fmla="*/ 10317 w 21820"/>
              <a:gd name="connsiteY16" fmla="*/ 0 h 21600"/>
              <a:gd name="connsiteX17" fmla="*/ 10303 w 21820"/>
              <a:gd name="connsiteY17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20" h="21600" extrusionOk="0">
                <a:moveTo>
                  <a:pt x="10303" y="0"/>
                </a:moveTo>
                <a:lnTo>
                  <a:pt x="10303" y="53"/>
                </a:lnTo>
                <a:lnTo>
                  <a:pt x="9453" y="53"/>
                </a:lnTo>
                <a:lnTo>
                  <a:pt x="9453" y="46"/>
                </a:lnTo>
                <a:lnTo>
                  <a:pt x="0" y="46"/>
                </a:lnTo>
                <a:lnTo>
                  <a:pt x="0" y="21600"/>
                </a:lnTo>
                <a:lnTo>
                  <a:pt x="9453" y="21600"/>
                </a:lnTo>
                <a:lnTo>
                  <a:pt x="9453" y="21501"/>
                </a:lnTo>
                <a:lnTo>
                  <a:pt x="12445" y="21501"/>
                </a:lnTo>
                <a:lnTo>
                  <a:pt x="12445" y="21493"/>
                </a:lnTo>
                <a:lnTo>
                  <a:pt x="14766" y="21493"/>
                </a:lnTo>
                <a:lnTo>
                  <a:pt x="21820" y="10435"/>
                </a:lnTo>
                <a:lnTo>
                  <a:pt x="14766" y="61"/>
                </a:lnTo>
                <a:lnTo>
                  <a:pt x="12445" y="61"/>
                </a:lnTo>
                <a:lnTo>
                  <a:pt x="12445" y="53"/>
                </a:lnTo>
                <a:lnTo>
                  <a:pt x="10317" y="53"/>
                </a:lnTo>
                <a:lnTo>
                  <a:pt x="10317" y="0"/>
                </a:lnTo>
                <a:lnTo>
                  <a:pt x="10303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80" name="Диагональная полоса 79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06464" y="6378193"/>
            <a:ext cx="2743200" cy="365125"/>
          </a:xfrm>
        </p:spPr>
        <p:txBody>
          <a:bodyPr/>
          <a:lstStyle/>
          <a:p>
            <a:fld id="{9ED3E6C7-3DB5-4CEA-BE86-0152E48A7CD0}" type="slidenum">
              <a:rPr lang="ru-RU" smtClean="0">
                <a:latin typeface="Phenomena" panose="020B0604020202020204" charset="-52"/>
              </a:rPr>
              <a:t>5</a:t>
            </a:fld>
            <a:endParaRPr lang="ru-RU" dirty="0">
              <a:latin typeface="Phenomena" panose="020B060402020202020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7665" y="1243823"/>
            <a:ext cx="541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Региональный сегмент</a:t>
            </a:r>
            <a:endParaRPr lang="ru-RU" sz="2400" b="1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87913" y="2409001"/>
            <a:ext cx="2751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119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ЦНППМ</a:t>
            </a:r>
            <a:endParaRPr lang="ru-RU" sz="2000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43573" y="3132223"/>
            <a:ext cx="3048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82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региональных ИРО / ИПК</a:t>
            </a:r>
            <a:endParaRPr lang="ru-RU" sz="2000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589979" y="3130569"/>
            <a:ext cx="645999" cy="623867"/>
            <a:chOff x="4854517" y="2521717"/>
            <a:chExt cx="645999" cy="62386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854517" y="2521717"/>
              <a:ext cx="645999" cy="623867"/>
              <a:chOff x="6577966" y="2643986"/>
              <a:chExt cx="2644319" cy="264431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5629" y="2635412"/>
              <a:ext cx="385630" cy="38563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8185596" y="3910563"/>
            <a:ext cx="3865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58</a:t>
            </a:r>
            <a:r>
              <a:rPr lang="ru-RU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организаций высшего образования</a:t>
            </a:r>
            <a:endParaRPr lang="ru-RU" sz="2000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356017" y="3891018"/>
            <a:ext cx="645999" cy="623867"/>
            <a:chOff x="5029757" y="3178021"/>
            <a:chExt cx="645999" cy="62386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5029757" y="3178021"/>
              <a:ext cx="645999" cy="623867"/>
              <a:chOff x="6577966" y="2643986"/>
              <a:chExt cx="2644319" cy="264431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883" y="3297732"/>
              <a:ext cx="363577" cy="363577"/>
            </a:xfrm>
            <a:prstGeom prst="rect">
              <a:avLst/>
            </a:prstGeom>
          </p:spPr>
        </p:pic>
      </p:grpSp>
      <p:sp>
        <p:nvSpPr>
          <p:cNvPr id="45" name="Прямоугольник 44"/>
          <p:cNvSpPr/>
          <p:nvPr/>
        </p:nvSpPr>
        <p:spPr>
          <a:xfrm>
            <a:off x="7906096" y="4638855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136</a:t>
            </a:r>
            <a:r>
              <a:rPr lang="ru-RU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педагогических колледжей </a:t>
            </a:r>
            <a:endParaRPr lang="ru-RU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074473" y="4623438"/>
            <a:ext cx="645999" cy="623867"/>
            <a:chOff x="4737967" y="4072496"/>
            <a:chExt cx="645999" cy="62386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4737967" y="4072496"/>
              <a:ext cx="645999" cy="623867"/>
              <a:chOff x="6577966" y="2643986"/>
              <a:chExt cx="2644319" cy="2644319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FDDDA724-5A1D-467A-8F43-6144CB35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63282" y="4170058"/>
              <a:ext cx="389600" cy="389600"/>
            </a:xfrm>
            <a:prstGeom prst="rect">
              <a:avLst/>
            </a:prstGeom>
          </p:spPr>
        </p:pic>
      </p:grpSp>
      <p:sp>
        <p:nvSpPr>
          <p:cNvPr id="53" name="Прямоугольник 52"/>
          <p:cNvSpPr/>
          <p:nvPr/>
        </p:nvSpPr>
        <p:spPr>
          <a:xfrm>
            <a:off x="7590873" y="5392051"/>
            <a:ext cx="371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67</a:t>
            </a:r>
            <a:r>
              <a:rPr lang="ru-RU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учебно-методических объединений</a:t>
            </a:r>
            <a:endParaRPr lang="ru-RU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71322" y="6118832"/>
            <a:ext cx="46223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Профессиональные 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сообщества в</a:t>
            </a:r>
            <a:r>
              <a:rPr lang="ru-RU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EE742B"/>
                </a:solidFill>
                <a:latin typeface="Phenomena" panose="020B0604020202020204" charset="-52"/>
                <a:ea typeface="Verdana" panose="020B0604030504040204" pitchFamily="34" charset="0"/>
              </a:rPr>
              <a:t>71</a:t>
            </a:r>
            <a:r>
              <a:rPr lang="ru-RU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регионе</a:t>
            </a:r>
            <a:endParaRPr lang="ru-RU" sz="2000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726698" y="5346273"/>
            <a:ext cx="645999" cy="623867"/>
            <a:chOff x="4300614" y="5044456"/>
            <a:chExt cx="645999" cy="623867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4300614" y="5044456"/>
              <a:ext cx="645999" cy="623867"/>
              <a:chOff x="6577966" y="2643986"/>
              <a:chExt cx="2644319" cy="2644319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1B328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684" y="5146530"/>
              <a:ext cx="395425" cy="39542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6433060" y="6055268"/>
            <a:ext cx="645999" cy="623867"/>
            <a:chOff x="2948244" y="6149563"/>
            <a:chExt cx="645999" cy="623867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948244" y="6149563"/>
              <a:ext cx="645999" cy="623867"/>
              <a:chOff x="6577966" y="2643986"/>
              <a:chExt cx="2644319" cy="2644319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730" y="6265348"/>
              <a:ext cx="368738" cy="368738"/>
            </a:xfrm>
            <a:prstGeom prst="rect">
              <a:avLst/>
            </a:prstGeom>
          </p:spPr>
        </p:pic>
      </p:grpSp>
      <p:sp>
        <p:nvSpPr>
          <p:cNvPr id="55" name="Прямоугольник 54"/>
          <p:cNvSpPr/>
          <p:nvPr/>
        </p:nvSpPr>
        <p:spPr>
          <a:xfrm>
            <a:off x="7587735" y="1843011"/>
            <a:ext cx="3266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Региональные министерства</a:t>
            </a:r>
            <a:endParaRPr lang="ru-RU" sz="2000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53458" y="2408010"/>
            <a:ext cx="645999" cy="623867"/>
            <a:chOff x="4469628" y="1809187"/>
            <a:chExt cx="645999" cy="62386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469628" y="1809187"/>
              <a:ext cx="645999" cy="623867"/>
              <a:chOff x="6577966" y="2643986"/>
              <a:chExt cx="2644319" cy="264431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86F8F463-015B-4049-8A11-D2F9AE486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83" y="1909288"/>
              <a:ext cx="403641" cy="40364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769805" y="1744210"/>
            <a:ext cx="645999" cy="623867"/>
            <a:chOff x="4001713" y="1002930"/>
            <a:chExt cx="645999" cy="623867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4001713" y="1002930"/>
              <a:ext cx="645999" cy="623867"/>
              <a:chOff x="6577966" y="2643986"/>
              <a:chExt cx="2644319" cy="2644319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6577966" y="2643986"/>
                <a:ext cx="2644319" cy="2644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6729300" y="2777849"/>
                <a:ext cx="2339010" cy="2339010"/>
              </a:xfrm>
              <a:prstGeom prst="ellipse">
                <a:avLst/>
              </a:prstGeom>
              <a:noFill/>
              <a:ln w="38100" cap="rnd">
                <a:solidFill>
                  <a:srgbClr val="1B328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henomena" panose="020B0604020202020204" charset="-52"/>
                </a:endParaRPr>
              </a:p>
            </p:txBody>
          </p:sp>
        </p:grp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313" y="1108135"/>
              <a:ext cx="373555" cy="373555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07584" y="3231519"/>
            <a:ext cx="106150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800" b="1" dirty="0" smtClean="0">
                <a:solidFill>
                  <a:srgbClr val="EE742B"/>
                </a:solidFill>
                <a:latin typeface="Phenomena" panose="020B0604020202020204" charset="-52"/>
              </a:rPr>
              <a:t>Цель –</a:t>
            </a:r>
            <a:endParaRPr lang="ru-RU" sz="2400" b="1" dirty="0">
              <a:solidFill>
                <a:srgbClr val="0072BC"/>
              </a:solidFill>
              <a:latin typeface="Phenomena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3" y="1546399"/>
            <a:ext cx="1388945" cy="1388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829" y="3884810"/>
            <a:ext cx="273869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1900" b="1" dirty="0">
                <a:solidFill>
                  <a:srgbClr val="0072BC"/>
                </a:solidFill>
                <a:latin typeface="Phenomena" panose="020B0604020202020204" charset="-52"/>
              </a:rPr>
              <a:t>формирование единого </a:t>
            </a:r>
          </a:p>
          <a:p>
            <a:pPr lvl="0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1900" b="1" dirty="0">
                <a:solidFill>
                  <a:srgbClr val="0072BC"/>
                </a:solidFill>
                <a:latin typeface="Phenomena" panose="020B0604020202020204" charset="-52"/>
              </a:rPr>
              <a:t>научно-методического </a:t>
            </a:r>
            <a:r>
              <a:rPr lang="ru-RU" sz="1900" b="1" dirty="0" smtClean="0">
                <a:solidFill>
                  <a:srgbClr val="0072BC"/>
                </a:solidFill>
                <a:latin typeface="Phenomena" panose="020B0604020202020204" charset="-52"/>
              </a:rPr>
              <a:t>пространства развития </a:t>
            </a:r>
            <a:r>
              <a:rPr lang="ru-RU" sz="1900" b="1" dirty="0">
                <a:solidFill>
                  <a:srgbClr val="0072BC"/>
                </a:solidFill>
                <a:latin typeface="Phenomena" panose="020B0604020202020204" charset="-52"/>
              </a:rPr>
              <a:t>педагогов и управленцев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971298" y="1746545"/>
            <a:ext cx="1752600" cy="1610655"/>
            <a:chOff x="3314455" y="1250265"/>
            <a:chExt cx="1752600" cy="161065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522" y="1250265"/>
              <a:ext cx="1138465" cy="1270586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3314455" y="249158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Phenomena" panose="020B0604020202020204" charset="-52"/>
                  <a:ea typeface="Verdana" panose="020B0604030504040204" pitchFamily="34" charset="0"/>
                </a:rPr>
                <a:t>Координатор ЕФС</a:t>
              </a:r>
              <a:endParaRPr lang="ru-RU" b="1" dirty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27104" y="1249469"/>
            <a:ext cx="450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rPr>
              <a:t>Федеральный сегмент</a:t>
            </a:r>
            <a:endParaRPr lang="ru-RU" sz="2400" b="1" dirty="0">
              <a:solidFill>
                <a:schemeClr val="bg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4789845" y="2977203"/>
            <a:ext cx="2553424" cy="1015663"/>
            <a:chOff x="1961151" y="2399350"/>
            <a:chExt cx="2553424" cy="1015663"/>
          </a:xfrm>
        </p:grpSpPr>
        <p:sp>
          <p:nvSpPr>
            <p:cNvPr id="121" name="TextBox 120"/>
            <p:cNvSpPr txBox="1"/>
            <p:nvPr/>
          </p:nvSpPr>
          <p:spPr>
            <a:xfrm>
              <a:off x="2534218" y="2621688"/>
              <a:ext cx="1980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Phenomena" panose="020B0604020202020204" charset="-52"/>
                  <a:ea typeface="Verdana" panose="020B0604030504040204" pitchFamily="34" charset="0"/>
                </a:rPr>
                <a:t>Научно-методический центр</a:t>
              </a:r>
              <a:endParaRPr lang="ru-RU" b="1" dirty="0">
                <a:solidFill>
                  <a:schemeClr val="bg1"/>
                </a:solidFill>
                <a:latin typeface="Phenomena" panose="020B0604020202020204" charset="-52"/>
                <a:ea typeface="Verdan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61151" y="2399350"/>
              <a:ext cx="648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EE742B"/>
                  </a:solidFill>
                  <a:latin typeface="Phenomena" panose="020B0604020202020204" charset="-52"/>
                </a:rPr>
                <a:t>21</a:t>
              </a:r>
              <a:endParaRPr lang="ru-RU" sz="2400" b="1" dirty="0" smtClean="0">
                <a:solidFill>
                  <a:srgbClr val="EE742B"/>
                </a:solidFill>
                <a:latin typeface="Phenomena" panose="020B0604020202020204" charset="-52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93" y="2381387"/>
            <a:ext cx="1232087" cy="123208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122647" y="3977300"/>
            <a:ext cx="3167974" cy="2776169"/>
            <a:chOff x="3213457" y="4006013"/>
            <a:chExt cx="3167974" cy="2776169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3213457" y="4006013"/>
              <a:ext cx="3167974" cy="2776169"/>
              <a:chOff x="1688421" y="3991308"/>
              <a:chExt cx="3167974" cy="2776169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2810601" y="3991308"/>
                <a:ext cx="204579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Автоматизированная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информационная </a:t>
                </a:r>
                <a:endParaRPr lang="ru-RU" b="1" dirty="0" smtClean="0">
                  <a:solidFill>
                    <a:schemeClr val="bg1"/>
                  </a:solidFill>
                  <a:latin typeface="Phenomena" panose="020B0604020202020204" charset="-52"/>
                  <a:ea typeface="Verdana" panose="020B060403050404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система ЕФС</a:t>
                </a:r>
                <a:endParaRPr lang="ru-RU" b="1" dirty="0">
                  <a:solidFill>
                    <a:schemeClr val="bg1"/>
                  </a:solidFill>
                  <a:latin typeface="Phenomena" panose="020B0604020202020204" charset="-52"/>
                  <a:ea typeface="Verdana" panose="020B0604030504040204" pitchFamily="34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1929182" y="4813096"/>
                <a:ext cx="2773165" cy="195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Цифровая экосистема ДПО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Федеральный реестр ДПП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Паспорт ДПО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Кабинет методиста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Интерактивные тренажеры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Phenomena" panose="020B0604020202020204" charset="-52"/>
                    <a:ea typeface="Verdana" panose="020B0604030504040204" pitchFamily="34" charset="0"/>
                  </a:rPr>
                  <a:t>Сервис диагностики</a:t>
                </a:r>
                <a:endParaRPr lang="ru-RU" sz="1600" b="1" dirty="0">
                  <a:solidFill>
                    <a:schemeClr val="bg1"/>
                  </a:solidFill>
                  <a:latin typeface="Phenomena" panose="020B0604020202020204" charset="-52"/>
                  <a:ea typeface="Verdana" panose="020B0604030504040204" pitchFamily="34" charset="0"/>
                </a:endParaRPr>
              </a:p>
            </p:txBody>
          </p:sp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1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21" y="4867688"/>
                <a:ext cx="253714" cy="235673"/>
              </a:xfrm>
              <a:prstGeom prst="rect">
                <a:avLst/>
              </a:prstGeom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1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21" y="5176260"/>
                <a:ext cx="253714" cy="235673"/>
              </a:xfrm>
              <a:prstGeom prst="rect">
                <a:avLst/>
              </a:prstGeom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1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581" y="5508210"/>
                <a:ext cx="253714" cy="235673"/>
              </a:xfrm>
              <a:prstGeom prst="rect">
                <a:avLst/>
              </a:prstGeom>
            </p:spPr>
          </p:pic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1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405" y="5829009"/>
                <a:ext cx="253714" cy="235673"/>
              </a:xfrm>
              <a:prstGeom prst="rect">
                <a:avLst/>
              </a:prstGeom>
            </p:spPr>
          </p:pic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1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4010" y="6146520"/>
                <a:ext cx="251758" cy="233856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1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0195" y="6472271"/>
                <a:ext cx="236339" cy="219533"/>
              </a:xfrm>
              <a:prstGeom prst="rect">
                <a:avLst/>
              </a:prstGeom>
            </p:spPr>
          </p:pic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596" y="4036295"/>
              <a:ext cx="955374" cy="717569"/>
            </a:xfrm>
            <a:prstGeom prst="rect">
              <a:avLst/>
            </a:prstGeom>
          </p:spPr>
        </p:pic>
      </p:grpSp>
      <p:sp>
        <p:nvSpPr>
          <p:cNvPr id="77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ЭТАП СОЗДАНИЯ</a:t>
            </a:r>
          </a:p>
        </p:txBody>
      </p:sp>
    </p:spTree>
    <p:extLst>
      <p:ext uri="{BB962C8B-B14F-4D97-AF65-F5344CB8AC3E}">
        <p14:creationId xmlns:p14="http://schemas.microsoft.com/office/powerpoint/2010/main" val="39075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-1809427" y="-760837"/>
            <a:ext cx="10637093" cy="11210545"/>
          </a:xfrm>
          <a:prstGeom prst="arc">
            <a:avLst>
              <a:gd name="adj1" fmla="val 20671380"/>
              <a:gd name="adj2" fmla="val 1392661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-4551967" y="-840133"/>
            <a:ext cx="10637093" cy="11210545"/>
          </a:xfrm>
          <a:prstGeom prst="arc">
            <a:avLst>
              <a:gd name="adj1" fmla="val 20719374"/>
              <a:gd name="adj2" fmla="val 1489520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-7677598" y="-840134"/>
            <a:ext cx="10637093" cy="11210545"/>
          </a:xfrm>
          <a:prstGeom prst="arc">
            <a:avLst>
              <a:gd name="adj1" fmla="val 20746985"/>
              <a:gd name="adj2" fmla="val 1465785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046042" y="1428453"/>
            <a:ext cx="9631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ПОВЫШЕНИЕ ЭФФЕКТИВНОСТИ СИСТЕМЫ НАУЧНО-МЕТОДИЧЕСКОГО СОПРОВОЖДЕНИЯ ПЕДАГОГИЧЕСКИХ РАБОТНИКОВ И УПРАВЛЕНЧЕСКИХ КАДРОВ В КОНТЕКСТЕ ДОСТИЖЕНИЯ ПРИОРИТЕТНЫХ ЗАДАЧ В СФЕРЕ ОБРАЗОВАНИЯ НА ПЕРИОД ДО 2024 ГОДА</a:t>
            </a:r>
            <a:endParaRPr lang="ru-RU" sz="2000" b="1" dirty="0">
              <a:solidFill>
                <a:srgbClr val="1B3281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6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1" y="1330033"/>
            <a:ext cx="1212505" cy="12125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7658" y="2677774"/>
            <a:ext cx="2886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72BC"/>
                </a:solidFill>
                <a:latin typeface="Phenomena" panose="020B0604020202020204" charset="-52"/>
                <a:cs typeface="Arial" panose="020B0604020202020204" pitchFamily="34" charset="0"/>
              </a:rPr>
              <a:t>Приоритетные задачи</a:t>
            </a:r>
            <a:endParaRPr lang="ru-RU" sz="2400" b="1" dirty="0">
              <a:solidFill>
                <a:srgbClr val="0072BC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018" y="4621205"/>
            <a:ext cx="2293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Внедрение национальной системы профессионального роста педагогических работников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4216" y="4621205"/>
            <a:ext cx="2830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Формирование эффективной системы выявления, поддержки, развития способностей и талантов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у детей и молодежи 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9701" y="4903639"/>
            <a:ext cx="2222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Создание современной           и безопасной цифровой образовательной среды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09030" y="4765140"/>
            <a:ext cx="248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cs typeface="Arial" panose="020B0604020202020204" pitchFamily="34" charset="0"/>
              </a:rPr>
              <a:t>Создание условий для развития наставничества, поддержки общественных инициатив и проектов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0" y="3734143"/>
            <a:ext cx="963566" cy="861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69" y="3749972"/>
            <a:ext cx="888790" cy="1015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95" y="3749574"/>
            <a:ext cx="1017040" cy="7717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36" y="3753026"/>
            <a:ext cx="1337860" cy="881890"/>
          </a:xfrm>
          <a:prstGeom prst="rect">
            <a:avLst/>
          </a:prstGeom>
        </p:spPr>
      </p:pic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ЭТАП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33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36" name="Дуга 35"/>
          <p:cNvSpPr/>
          <p:nvPr/>
        </p:nvSpPr>
        <p:spPr>
          <a:xfrm>
            <a:off x="-2218128" y="-799173"/>
            <a:ext cx="10637093" cy="11210545"/>
          </a:xfrm>
          <a:prstGeom prst="arc">
            <a:avLst>
              <a:gd name="adj1" fmla="val 18924701"/>
              <a:gd name="adj2" fmla="val 1419032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-6283418" y="-788539"/>
            <a:ext cx="10637093" cy="11210545"/>
          </a:xfrm>
          <a:prstGeom prst="arc">
            <a:avLst>
              <a:gd name="adj1" fmla="val 18919137"/>
              <a:gd name="adj2" fmla="val 1406461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286" y="4053642"/>
            <a:ext cx="3764371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процессов и результатов деятельности различных субъектов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ЕФС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Синхронизация критериев и показателей эффективности деятельности различных субъектов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ЕФС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процедур и инструментов оценки эффективности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ЕФС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679498"/>
            <a:ext cx="3508745" cy="36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управления ЕФС: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8744" y="1592135"/>
            <a:ext cx="41998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непрерывного повышения профессионального мастерства: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62420" y="1592673"/>
            <a:ext cx="43295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сопровождения методической инфраструктуры: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30790" y="4362534"/>
            <a:ext cx="336284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содержания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и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экспертиза качества ДПП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Диверсификация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форматов индивидуальных и командных образовательных треков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711848" y="4264046"/>
            <a:ext cx="2929847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адресного научно-методического сопровождения субъектов ЕФС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единых подходов к работе региональных методистов, оценке их эффективности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91" y="2620948"/>
            <a:ext cx="1420313" cy="14203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84" y="2540051"/>
            <a:ext cx="1180065" cy="1160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5" y="2489194"/>
            <a:ext cx="1132192" cy="1132192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776417" y="242266"/>
            <a:ext cx="1030284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СТРАТЕГИЧЕСКИЕ </a:t>
            </a: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ЗАДАЧИ. ФЕДЕРАЛЬНОЕ ИЗМЕРЕНИЕ </a:t>
            </a: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7133" y="6441019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7</a:t>
            </a:r>
            <a:endParaRPr lang="ru-RU" dirty="0">
              <a:latin typeface="Phenomen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13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36" name="Дуга 35"/>
          <p:cNvSpPr/>
          <p:nvPr/>
        </p:nvSpPr>
        <p:spPr>
          <a:xfrm>
            <a:off x="-2272446" y="-799173"/>
            <a:ext cx="10637093" cy="11210545"/>
          </a:xfrm>
          <a:prstGeom prst="arc">
            <a:avLst>
              <a:gd name="adj1" fmla="val 18924701"/>
              <a:gd name="adj2" fmla="val 1419032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-6473536" y="-788539"/>
            <a:ext cx="10637093" cy="11210545"/>
          </a:xfrm>
          <a:prstGeom prst="arc">
            <a:avLst>
              <a:gd name="adj1" fmla="val 18919137"/>
              <a:gd name="adj2" fmla="val 1418790"/>
            </a:avLst>
          </a:prstGeom>
          <a:solidFill>
            <a:schemeClr val="bg1"/>
          </a:solidFill>
          <a:ln w="50800" cap="rnd">
            <a:solidFill>
              <a:srgbClr val="607EA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389" y="4147148"/>
            <a:ext cx="3381676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механизмов взаимосвязи субъектов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РС НМС (процессы, алгоритмы) </a:t>
            </a:r>
            <a:endParaRPr lang="ru-RU" sz="1600" b="1" dirty="0" smtClean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критериев и показателей эффективности деятельности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субъектов РС НМС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системы мониторинга РС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НМС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579860"/>
            <a:ext cx="3508745" cy="36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управления ЕФС: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8744" y="1492552"/>
            <a:ext cx="41998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непрерывного повышения профессионального мастерства:</a:t>
            </a:r>
            <a:endParaRPr lang="ru-RU" sz="1600" b="1" dirty="0">
              <a:solidFill>
                <a:srgbClr val="0072BC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62420" y="1493090"/>
            <a:ext cx="43295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>
                <a:solidFill>
                  <a:srgbClr val="0072BC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области сопровождения методической инфраструктуры: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36327" y="4031732"/>
            <a:ext cx="3539189" cy="236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Системное выявление профессиональных дефицитов педагогических работников                 и управленческих кадров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ИОМ непрерывного повышения профессионального мастерства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стажировок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err="1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Тьюторское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сопровождение реализации ДПП, в том числе – из ФР ДПП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15723" y="3926118"/>
            <a:ext cx="2929847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педагогического наставничества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Адресное методическое сопровождение молодых педагогов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Обобщение и масштабирование инновационных педагогических                и управленческих практик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err="1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Посткурсовое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сопровождение педагогов и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правленцев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38" y="2313817"/>
            <a:ext cx="1351366" cy="1351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64" y="2340791"/>
            <a:ext cx="1154564" cy="1135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5" y="2423583"/>
            <a:ext cx="1131834" cy="1131834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776417" y="245824"/>
            <a:ext cx="1025070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</a:t>
            </a: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ТАКТИЧЕСКИЕ ЗАДАЧИ. РЕГИОНАЛЬНОЕ ИЗМЕРЕНИЕ 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7133" y="6441019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8</a:t>
            </a:r>
            <a:endParaRPr lang="ru-RU" dirty="0">
              <a:latin typeface="Phenomen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1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36" name="Диагональная полоса 35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33040" b="14760"/>
          <a:stretch/>
        </p:blipFill>
        <p:spPr>
          <a:xfrm>
            <a:off x="7687522" y="1005407"/>
            <a:ext cx="4504478" cy="5845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>
                <a:latin typeface="Phenomena" panose="020B0604020202020204" charset="-52"/>
              </a:rPr>
              <a:t>9</a:t>
            </a:fld>
            <a:endParaRPr lang="ru-RU" dirty="0">
              <a:latin typeface="Phenomena" panose="020B060402020202020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7453" y="1225173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E742B"/>
                </a:solidFill>
                <a:latin typeface="Phenomena" panose="020B0604020202020204" charset="-52"/>
              </a:rPr>
              <a:t>КАК…</a:t>
            </a:r>
            <a:endParaRPr lang="ru-RU" b="1" dirty="0">
              <a:solidFill>
                <a:srgbClr val="EE742B"/>
              </a:solidFill>
              <a:latin typeface="Phenomena" panose="020B0604020202020204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7767" y="387215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E742B"/>
                </a:solidFill>
                <a:latin typeface="Phenomena" panose="020B0604020202020204" charset="-52"/>
              </a:rPr>
              <a:t>КАКИЕ… </a:t>
            </a:r>
            <a:endParaRPr lang="ru-RU" b="1" dirty="0">
              <a:solidFill>
                <a:srgbClr val="EE742B"/>
              </a:solidFill>
              <a:latin typeface="Phenomena" panose="020B0604020202020204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79043" y="1585856"/>
            <a:ext cx="543587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нтегрировать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РС НМС «новые» субъекты системы ДПО</a:t>
            </a:r>
            <a:r>
              <a:rPr lang="en-US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вузы, колледжи, РУМО, профессиональные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сообщества</a:t>
            </a:r>
            <a:r>
              <a:rPr lang="ru-RU" sz="1600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4842" y="4233393"/>
            <a:ext cx="5435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Критерии и показатели РС НМС отражают эффективность системы ДПО в реализации </a:t>
            </a:r>
            <a:r>
              <a:rPr lang="ru-RU" sz="1600" b="1" dirty="0" err="1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госполитики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и решении региональных задач?</a:t>
            </a:r>
          </a:p>
        </p:txBody>
      </p:sp>
      <p:sp>
        <p:nvSpPr>
          <p:cNvPr id="50" name="Выбирайте аудиторию…"/>
          <p:cNvSpPr txBox="1"/>
          <p:nvPr/>
        </p:nvSpPr>
        <p:spPr>
          <a:xfrm>
            <a:off x="776417" y="247141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ЕФС. </a:t>
            </a: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РЕГИОНАЛЬНЫЕ ВЫЗОВЫ</a:t>
            </a:r>
            <a:endParaRPr lang="ru-RU" sz="3200" b="1" kern="0" spc="39" dirty="0">
              <a:solidFill>
                <a:schemeClr val="bg1"/>
              </a:solidFill>
              <a:latin typeface="Phenomena" panose="020B0604020202020204" charset="-52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79042" y="2319377"/>
            <a:ext cx="543587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нтегрировать </a:t>
            </a:r>
            <a:r>
              <a:rPr lang="ru-RU" sz="1600" b="1" dirty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 РС НМС </a:t>
            </a: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структуры научно-методического сопровождения?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47089" y="2970828"/>
            <a:ext cx="54358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Эффективно вовлечь региональных методистов в различные форматы научно-методического сопровождения педагогов и управленцев?</a:t>
            </a:r>
            <a:endParaRPr lang="ru-RU" sz="1600" b="1" dirty="0">
              <a:solidFill>
                <a:srgbClr val="1B3484"/>
              </a:solidFill>
              <a:latin typeface="Phenomena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54842" y="4900548"/>
            <a:ext cx="5435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Форматы адресного научно-методического (в том числе – наставнического) сопровождения педагогов и управленцев актуальны для региона?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46840" y="5752698"/>
            <a:ext cx="5435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1B3484"/>
                </a:solidFill>
                <a:latin typeface="Phenomena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Форматы обобщения и трансляции инновационных педагогических и управленческих практик актуальны для региона?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1625791"/>
            <a:ext cx="360161" cy="3601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2363737"/>
            <a:ext cx="360161" cy="3601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3127882"/>
            <a:ext cx="360161" cy="3601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4371808"/>
            <a:ext cx="360161" cy="3601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5155019"/>
            <a:ext cx="360161" cy="3601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5873899"/>
            <a:ext cx="360161" cy="360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5" y="2112581"/>
            <a:ext cx="898045" cy="899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" y="4925641"/>
            <a:ext cx="831096" cy="8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7107</TotalTime>
  <Words>915</Words>
  <Application>Microsoft Office PowerPoint</Application>
  <PresentationFormat>Произвольный</PresentationFormat>
  <Paragraphs>166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Helvetica Neue</vt:lpstr>
      <vt:lpstr>Helvetica Light</vt:lpstr>
      <vt:lpstr>Phenomena Bold</vt:lpstr>
      <vt:lpstr>Verdana</vt:lpstr>
      <vt:lpstr>Phenomena</vt:lpstr>
      <vt:lpstr>Helvetica Neue Medium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Власова Ирина Николаевна</cp:lastModifiedBy>
  <cp:revision>869</cp:revision>
  <cp:lastPrinted>2023-02-13T14:01:40Z</cp:lastPrinted>
  <dcterms:created xsi:type="dcterms:W3CDTF">2022-04-21T10:01:43Z</dcterms:created>
  <dcterms:modified xsi:type="dcterms:W3CDTF">2023-04-21T07:59:03Z</dcterms:modified>
</cp:coreProperties>
</file>