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A2C"/>
    <a:srgbClr val="4C3F75"/>
    <a:srgbClr val="6F4269"/>
    <a:srgbClr val="5A3C6E"/>
    <a:srgbClr val="EB6619"/>
    <a:srgbClr val="984D5A"/>
    <a:srgbClr val="A7586A"/>
    <a:srgbClr val="844763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40" d="100"/>
          <a:sy n="40" d="100"/>
        </p:scale>
        <p:origin x="-372" y="-1602"/>
      </p:cViewPr>
      <p:guideLst>
        <p:guide orient="horz" pos="913"/>
        <p:guide pos="4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5E1AB-48DB-4DF9-8E66-3FF8A9497965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04705-C188-41F5-9FE1-6CC283DB7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08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151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0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357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4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69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27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2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38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30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43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2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E37AD-C585-4343-ACB2-5EF0335E6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7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58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vlasovairnik@mail.ru" TargetMode="External"/><Relationship Id="rId2" Type="http://schemas.openxmlformats.org/officeDocument/2006/relationships/hyperlink" Target="mailto:vlasova@pspu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" y="0"/>
            <a:ext cx="3161654" cy="6858000"/>
          </a:xfrm>
          <a:prstGeom prst="rect">
            <a:avLst/>
          </a:prstGeom>
          <a:gradFill flip="none" rotWithShape="1">
            <a:gsLst>
              <a:gs pos="0">
                <a:srgbClr val="4C3F75"/>
              </a:gs>
              <a:gs pos="100000">
                <a:srgbClr val="EB6A2C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714375" y="552450"/>
            <a:ext cx="10953750" cy="4889255"/>
            <a:chOff x="714375" y="552450"/>
            <a:chExt cx="10953750" cy="4889255"/>
          </a:xfrm>
        </p:grpSpPr>
        <p:sp>
          <p:nvSpPr>
            <p:cNvPr id="14" name="Блок-схема: процесс 13"/>
            <p:cNvSpPr/>
            <p:nvPr/>
          </p:nvSpPr>
          <p:spPr>
            <a:xfrm>
              <a:off x="714375" y="1485900"/>
              <a:ext cx="10784428" cy="3955805"/>
            </a:xfrm>
            <a:prstGeom prst="flowChartProcess">
              <a:avLst/>
            </a:prstGeom>
            <a:noFill/>
            <a:ln w="57150">
              <a:solidFill>
                <a:srgbClr val="EB66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Блок-схема: процесс 14"/>
            <p:cNvSpPr/>
            <p:nvPr/>
          </p:nvSpPr>
          <p:spPr>
            <a:xfrm>
              <a:off x="8524875" y="552450"/>
              <a:ext cx="3143250" cy="161925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одзаголовок 2"/>
          <p:cNvSpPr txBox="1">
            <a:spLocks/>
          </p:cNvSpPr>
          <p:nvPr/>
        </p:nvSpPr>
        <p:spPr>
          <a:xfrm>
            <a:off x="3735092" y="5580359"/>
            <a:ext cx="7752058" cy="1019175"/>
          </a:xfrm>
          <a:prstGeom prst="rect">
            <a:avLst/>
          </a:prstGeom>
        </p:spPr>
        <p:txBody>
          <a:bodyPr vert="horz" lIns="28800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latin typeface="Gilroy" panose="00000500000000000000" pitchFamily="2" charset="-52"/>
              </a:rPr>
              <a:t>Докладчик: </a:t>
            </a:r>
            <a:r>
              <a:rPr lang="ru-RU" sz="2000" b="1" dirty="0" smtClean="0">
                <a:latin typeface="Gilroy" panose="00000500000000000000" pitchFamily="2" charset="-52"/>
              </a:rPr>
              <a:t>Власова Ирина Николаевна</a:t>
            </a:r>
            <a:r>
              <a:rPr lang="ru-RU" sz="2000" dirty="0" smtClean="0">
                <a:latin typeface="Gilroy" panose="00000500000000000000" pitchFamily="2" charset="-52"/>
              </a:rPr>
              <a:t>, начальник научного отдела ПГГПУ</a:t>
            </a:r>
          </a:p>
          <a:p>
            <a:pPr marL="0" indent="0">
              <a:buNone/>
            </a:pPr>
            <a:endParaRPr lang="ru-RU" sz="1400" dirty="0" smtClean="0">
              <a:latin typeface="Gilroy" panose="00000500000000000000" pitchFamily="2" charset="-52"/>
            </a:endParaRPr>
          </a:p>
          <a:p>
            <a:pPr marL="0" indent="0" algn="ctr">
              <a:buNone/>
            </a:pPr>
            <a:r>
              <a:rPr lang="ru-RU" sz="1400" dirty="0" smtClean="0">
                <a:latin typeface="Gilroy" panose="00000500000000000000" pitchFamily="2" charset="-52"/>
              </a:rPr>
              <a:t>25 апреля 2023                               город Пермь</a:t>
            </a:r>
            <a:endParaRPr lang="ru-RU" sz="1400" dirty="0">
              <a:latin typeface="Gilroy" panose="00000500000000000000" pitchFamily="2" charset="-52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220" y="709610"/>
            <a:ext cx="2515583" cy="1028173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324350" y="1485900"/>
            <a:ext cx="7162800" cy="3955805"/>
          </a:xfrm>
          <a:prstGeom prst="rect">
            <a:avLst/>
          </a:prstGeom>
          <a:ln w="76200">
            <a:noFill/>
          </a:ln>
        </p:spPr>
        <p:txBody>
          <a:bodyPr vert="horz" lIns="288000" tIns="45720" rIns="91440" bIns="1800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500"/>
              </a:lnSpc>
            </a:pPr>
            <a:endParaRPr lang="ru-RU" sz="2400" b="1" dirty="0" smtClean="0">
              <a:latin typeface="Gilroy" panose="00000500000000000000" pitchFamily="2" charset="-52"/>
            </a:endParaRPr>
          </a:p>
          <a:p>
            <a:pPr>
              <a:lnSpc>
                <a:spcPts val="3500"/>
              </a:lnSpc>
            </a:pPr>
            <a:endParaRPr lang="ru-RU" sz="2400" b="1" dirty="0">
              <a:latin typeface="Gilroy" panose="00000500000000000000" pitchFamily="2" charset="-52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7AD-C585-4343-ACB2-5EF0335E6A04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" name="Picture 3" descr="C:\Users\shmyrina_me\Downloads\websiteplanet-q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294" y="1619172"/>
            <a:ext cx="3669014" cy="366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одзаголовок 8"/>
          <p:cNvSpPr txBox="1">
            <a:spLocks/>
          </p:cNvSpPr>
          <p:nvPr/>
        </p:nvSpPr>
        <p:spPr>
          <a:xfrm>
            <a:off x="4640385" y="959580"/>
            <a:ext cx="3600450" cy="533399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 smtClean="0">
                <a:latin typeface="Gilroy" panose="00000500000000000000" pitchFamily="2" charset="-52"/>
              </a:rPr>
              <a:t>ССЫЛКА ДЛЯ РЕГИСТРАЦИИ</a:t>
            </a:r>
            <a:endParaRPr lang="ru-RU" sz="1400" b="1" dirty="0">
              <a:latin typeface="Gilroy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1808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 idx="4294967295"/>
          </p:nvPr>
        </p:nvSpPr>
        <p:spPr>
          <a:xfrm>
            <a:off x="695325" y="371476"/>
            <a:ext cx="10791825" cy="628650"/>
          </a:xfrm>
          <a:prstGeom prst="rect">
            <a:avLst/>
          </a:prstGeom>
        </p:spPr>
        <p:txBody>
          <a:bodyPr lIns="0" anchor="ctr"/>
          <a:lstStyle/>
          <a:p>
            <a:pPr algn="ctr">
              <a:lnSpc>
                <a:spcPts val="2500"/>
              </a:lnSpc>
            </a:pPr>
            <a:r>
              <a:rPr lang="ru-RU" sz="3600" b="1" dirty="0" smtClean="0">
                <a:latin typeface="Gilroy" panose="00000500000000000000" pitchFamily="2" charset="-52"/>
              </a:rPr>
              <a:t>Главные задачи </a:t>
            </a:r>
            <a:endParaRPr lang="ru-RU" sz="3600" b="1" dirty="0">
              <a:latin typeface="Gilroy" panose="00000500000000000000" pitchFamily="2" charset="-52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95325" y="1000125"/>
            <a:ext cx="3600450" cy="97200"/>
          </a:xfrm>
          <a:prstGeom prst="flowChartProcess">
            <a:avLst/>
          </a:prstGeom>
          <a:solidFill>
            <a:srgbClr val="EB6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дзаголовок 8"/>
          <p:cNvSpPr txBox="1">
            <a:spLocks/>
          </p:cNvSpPr>
          <p:nvPr/>
        </p:nvSpPr>
        <p:spPr>
          <a:xfrm>
            <a:off x="2731477" y="1310053"/>
            <a:ext cx="8757139" cy="133936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ru-RU" sz="2200" dirty="0" smtClean="0">
                <a:solidFill>
                  <a:srgbClr val="6F426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6F4269"/>
                </a:solidFill>
                <a:latin typeface="Arial" pitchFamily="34" charset="0"/>
                <a:cs typeface="Arial" pitchFamily="34" charset="0"/>
              </a:rPr>
              <a:t>«внутренних» и «внешних» связей всех участников регионального сегмента ЕФС научно-методического сопровождения педагогических работников и управленческих кадров</a:t>
            </a:r>
            <a:r>
              <a:rPr lang="ru-RU" sz="2200" dirty="0" smtClean="0">
                <a:solidFill>
                  <a:srgbClr val="6F426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200" dirty="0">
              <a:solidFill>
                <a:srgbClr val="6F426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 rot="10800000">
            <a:off x="11506200" y="5810250"/>
            <a:ext cx="685800" cy="685800"/>
          </a:xfrm>
          <a:prstGeom prst="snip1Rect">
            <a:avLst>
              <a:gd name="adj" fmla="val 47223"/>
            </a:avLst>
          </a:prstGeom>
          <a:gradFill flip="none" rotWithShape="1">
            <a:gsLst>
              <a:gs pos="0">
                <a:srgbClr val="EB6A2C"/>
              </a:gs>
              <a:gs pos="100000">
                <a:srgbClr val="4C3F7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1506200" y="5810250"/>
            <a:ext cx="685800" cy="685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fld id="{08A30FB4-60E0-447F-801F-CC94C1C80624}" type="slidenum">
              <a:rPr lang="ru-RU" b="1" smtClean="0">
                <a:solidFill>
                  <a:schemeClr val="bg1"/>
                </a:solidFill>
                <a:latin typeface="Gilroy" panose="00000500000000000000" pitchFamily="2" charset="-52"/>
              </a:rPr>
              <a:pPr algn="ctr"/>
              <a:t>2</a:t>
            </a:fld>
            <a:endParaRPr lang="ru-RU" b="1" dirty="0">
              <a:solidFill>
                <a:schemeClr val="bg1"/>
              </a:solidFill>
              <a:latin typeface="Gilroy" panose="00000500000000000000" pitchFamily="2" charset="-52"/>
            </a:endParaRPr>
          </a:p>
        </p:txBody>
      </p:sp>
      <p:sp>
        <p:nvSpPr>
          <p:cNvPr id="23" name="Подзаголовок 8"/>
          <p:cNvSpPr txBox="1">
            <a:spLocks/>
          </p:cNvSpPr>
          <p:nvPr/>
        </p:nvSpPr>
        <p:spPr>
          <a:xfrm>
            <a:off x="679938" y="6035672"/>
            <a:ext cx="10937631" cy="533399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buNone/>
            </a:pPr>
            <a:r>
              <a:rPr lang="ru-RU" sz="1600" b="1" dirty="0" smtClean="0">
                <a:latin typeface="Gilroy" panose="00000500000000000000" pitchFamily="2" charset="-52"/>
              </a:rPr>
              <a:t>Участники:</a:t>
            </a:r>
            <a:r>
              <a:rPr lang="ru-RU" sz="1600" b="1" dirty="0" smtClean="0">
                <a:solidFill>
                  <a:srgbClr val="4C3F75"/>
                </a:solidFill>
                <a:latin typeface="Gilroy" panose="00000500000000000000" pitchFamily="2" charset="-52"/>
              </a:rPr>
              <a:t> РОИВ;  ИРО;  ЦНППМ;  НМЦ; региональные методисты; </a:t>
            </a:r>
            <a:r>
              <a:rPr lang="ru-RU" sz="16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педагогические вузы</a:t>
            </a:r>
            <a:endParaRPr lang="ru-RU" sz="1600" b="1" dirty="0">
              <a:latin typeface="Gilroy" panose="00000500000000000000" pitchFamily="2" charset="-52"/>
            </a:endParaRPr>
          </a:p>
        </p:txBody>
      </p:sp>
      <p:sp>
        <p:nvSpPr>
          <p:cNvPr id="38" name="Подзаголовок 8"/>
          <p:cNvSpPr txBox="1">
            <a:spLocks/>
          </p:cNvSpPr>
          <p:nvPr/>
        </p:nvSpPr>
        <p:spPr>
          <a:xfrm>
            <a:off x="0" y="1353794"/>
            <a:ext cx="2602523" cy="951256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200"/>
              </a:lnSpc>
              <a:buNone/>
            </a:pPr>
            <a:endParaRPr lang="ru-RU" sz="1400" b="1" dirty="0">
              <a:solidFill>
                <a:srgbClr val="EB6619"/>
              </a:solidFill>
              <a:latin typeface="Gilroy" panose="00000500000000000000" pitchFamily="2" charset="-52"/>
            </a:endParaRPr>
          </a:p>
        </p:txBody>
      </p:sp>
      <p:pic>
        <p:nvPicPr>
          <p:cNvPr id="4098" name="Picture 2" descr="Teamwork Изображения – скачать бесплатно на Freep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673" y="1101968"/>
            <a:ext cx="1695051" cy="1695051"/>
          </a:xfrm>
          <a:prstGeom prst="rect">
            <a:avLst/>
          </a:prstGeom>
          <a:noFill/>
        </p:spPr>
      </p:pic>
      <p:sp>
        <p:nvSpPr>
          <p:cNvPr id="36" name="Подзаголовок 8"/>
          <p:cNvSpPr txBox="1">
            <a:spLocks/>
          </p:cNvSpPr>
          <p:nvPr/>
        </p:nvSpPr>
        <p:spPr>
          <a:xfrm>
            <a:off x="2790092" y="2974730"/>
            <a:ext cx="8510954" cy="1292469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выявление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200" b="1" dirty="0" smtClean="0">
                <a:solidFill>
                  <a:srgbClr val="6F4269"/>
                </a:solidFill>
                <a:latin typeface="Arial" pitchFamily="34" charset="0"/>
                <a:cs typeface="Arial" pitchFamily="34" charset="0"/>
              </a:rPr>
              <a:t>региональных вызовов;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200" b="1" dirty="0" smtClean="0">
                <a:solidFill>
                  <a:srgbClr val="6F4269"/>
                </a:solidFill>
                <a:latin typeface="Arial" pitchFamily="34" charset="0"/>
                <a:cs typeface="Arial" pitchFamily="34" charset="0"/>
              </a:rPr>
              <a:t>профессиональных дефицитов;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200" b="1" dirty="0" smtClean="0">
                <a:solidFill>
                  <a:srgbClr val="6F4269"/>
                </a:solidFill>
                <a:latin typeface="Arial" pitchFamily="34" charset="0"/>
                <a:cs typeface="Arial" pitchFamily="34" charset="0"/>
              </a:rPr>
              <a:t>точек роста</a:t>
            </a:r>
            <a:endParaRPr lang="ru-RU" sz="2200" b="1" dirty="0">
              <a:solidFill>
                <a:srgbClr val="6F426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Динамика картинки - 65 фото"/>
          <p:cNvPicPr>
            <a:picLocks noChangeAspect="1" noChangeArrowheads="1"/>
          </p:cNvPicPr>
          <p:nvPr/>
        </p:nvPicPr>
        <p:blipFill>
          <a:blip r:embed="rId3" cstate="print"/>
          <a:srcRect l="12406" r="8484" b="15030"/>
          <a:stretch>
            <a:fillRect/>
          </a:stretch>
        </p:blipFill>
        <p:spPr bwMode="auto">
          <a:xfrm>
            <a:off x="609600" y="3116630"/>
            <a:ext cx="1535723" cy="927832"/>
          </a:xfrm>
          <a:prstGeom prst="rect">
            <a:avLst/>
          </a:prstGeom>
          <a:noFill/>
        </p:spPr>
      </p:pic>
      <p:sp>
        <p:nvSpPr>
          <p:cNvPr id="37" name="Подзаголовок 8"/>
          <p:cNvSpPr txBox="1">
            <a:spLocks/>
          </p:cNvSpPr>
          <p:nvPr/>
        </p:nvSpPr>
        <p:spPr>
          <a:xfrm>
            <a:off x="2754922" y="4498730"/>
            <a:ext cx="8979877" cy="1292469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rgbClr val="5A3C6E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формирование проектных инициатив и их реализация в 2023 г.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4" name="Picture 8" descr="Как организовать работу в команде и избежать конфликтов ― советы от  выпускника ИТМ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854" y="4328747"/>
            <a:ext cx="2120405" cy="1567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278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 idx="4294967295"/>
          </p:nvPr>
        </p:nvSpPr>
        <p:spPr>
          <a:xfrm>
            <a:off x="695325" y="371476"/>
            <a:ext cx="10791825" cy="628650"/>
          </a:xfrm>
          <a:prstGeom prst="rect">
            <a:avLst/>
          </a:prstGeom>
        </p:spPr>
        <p:txBody>
          <a:bodyPr lIns="0" anchor="ctr"/>
          <a:lstStyle/>
          <a:p>
            <a:pPr>
              <a:lnSpc>
                <a:spcPts val="2500"/>
              </a:lnSpc>
            </a:pPr>
            <a:r>
              <a:rPr lang="ru-RU" sz="3600" b="1" dirty="0" smtClean="0">
                <a:latin typeface="Gilroy" panose="00000500000000000000" pitchFamily="2" charset="-52"/>
              </a:rPr>
              <a:t>Этапы стратегической сессии </a:t>
            </a:r>
            <a:endParaRPr lang="ru-RU" sz="3600" b="1" dirty="0">
              <a:latin typeface="Gilroy" panose="00000500000000000000" pitchFamily="2" charset="-52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95325" y="1000125"/>
            <a:ext cx="3600450" cy="97200"/>
          </a:xfrm>
          <a:prstGeom prst="flowChartProcess">
            <a:avLst/>
          </a:prstGeom>
          <a:solidFill>
            <a:srgbClr val="EB6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 rot="10800000">
            <a:off x="11506200" y="5810250"/>
            <a:ext cx="685800" cy="685800"/>
          </a:xfrm>
          <a:prstGeom prst="snip1Rect">
            <a:avLst>
              <a:gd name="adj" fmla="val 47223"/>
            </a:avLst>
          </a:prstGeom>
          <a:gradFill flip="none" rotWithShape="1">
            <a:gsLst>
              <a:gs pos="0">
                <a:srgbClr val="EB6A2C"/>
              </a:gs>
              <a:gs pos="100000">
                <a:srgbClr val="4C3F7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1506200" y="5810250"/>
            <a:ext cx="685800" cy="685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fld id="{08A30FB4-60E0-447F-801F-CC94C1C80624}" type="slidenum">
              <a:rPr lang="ru-RU" b="1" smtClean="0">
                <a:solidFill>
                  <a:schemeClr val="bg1"/>
                </a:solidFill>
                <a:latin typeface="Gilroy" panose="00000500000000000000" pitchFamily="2" charset="-52"/>
              </a:rPr>
              <a:pPr algn="ctr"/>
              <a:t>3</a:t>
            </a:fld>
            <a:endParaRPr lang="ru-RU" b="1" dirty="0">
              <a:solidFill>
                <a:schemeClr val="bg1"/>
              </a:solidFill>
              <a:latin typeface="Gilroy" panose="00000500000000000000" pitchFamily="2" charset="-52"/>
            </a:endParaRPr>
          </a:p>
        </p:txBody>
      </p:sp>
      <p:sp>
        <p:nvSpPr>
          <p:cNvPr id="9" name="Подзаголовок 8"/>
          <p:cNvSpPr txBox="1">
            <a:spLocks/>
          </p:cNvSpPr>
          <p:nvPr/>
        </p:nvSpPr>
        <p:spPr>
          <a:xfrm>
            <a:off x="584068" y="4945720"/>
            <a:ext cx="2059026" cy="848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4C3F75"/>
                </a:solidFill>
                <a:latin typeface="Gilroy" panose="00000500000000000000" pitchFamily="2" charset="-52"/>
              </a:rPr>
              <a:t>Установочная конференция </a:t>
            </a:r>
            <a:endParaRPr lang="ru-RU" sz="1800" b="1" dirty="0">
              <a:solidFill>
                <a:srgbClr val="4C3F75"/>
              </a:solidFill>
              <a:latin typeface="Gilroy" panose="00000500000000000000" pitchFamily="2" charset="-52"/>
            </a:endParaRPr>
          </a:p>
        </p:txBody>
      </p:sp>
      <p:sp>
        <p:nvSpPr>
          <p:cNvPr id="10" name="Подзаголовок 8"/>
          <p:cNvSpPr txBox="1">
            <a:spLocks/>
          </p:cNvSpPr>
          <p:nvPr/>
        </p:nvSpPr>
        <p:spPr>
          <a:xfrm>
            <a:off x="197427" y="4109844"/>
            <a:ext cx="2131743" cy="659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25 апреля 2023 г</a:t>
            </a:r>
            <a:r>
              <a:rPr lang="ru-RU" sz="16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.</a:t>
            </a:r>
            <a:endParaRPr lang="ru-RU" sz="1600" b="1" dirty="0">
              <a:solidFill>
                <a:srgbClr val="EB6619"/>
              </a:solidFill>
              <a:latin typeface="Gilroy" panose="00000500000000000000" pitchFamily="2" charset="-52"/>
            </a:endParaRPr>
          </a:p>
        </p:txBody>
      </p:sp>
      <p:sp>
        <p:nvSpPr>
          <p:cNvPr id="12" name="Подзаголовок 8"/>
          <p:cNvSpPr txBox="1">
            <a:spLocks/>
          </p:cNvSpPr>
          <p:nvPr/>
        </p:nvSpPr>
        <p:spPr>
          <a:xfrm>
            <a:off x="2884430" y="4390902"/>
            <a:ext cx="2059026" cy="84611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4C3F75"/>
                </a:solidFill>
                <a:latin typeface="Gilroy" panose="00000500000000000000" pitchFamily="2" charset="-52"/>
              </a:rPr>
              <a:t>Очная проектная сессия в каждом регионе</a:t>
            </a:r>
            <a:endParaRPr lang="ru-RU" sz="1800" b="1" dirty="0">
              <a:solidFill>
                <a:srgbClr val="4C3F75"/>
              </a:solidFill>
              <a:latin typeface="Gilroy" panose="00000500000000000000" pitchFamily="2" charset="-52"/>
            </a:endParaRPr>
          </a:p>
        </p:txBody>
      </p:sp>
      <p:sp>
        <p:nvSpPr>
          <p:cNvPr id="14" name="Подзаголовок 8"/>
          <p:cNvSpPr txBox="1">
            <a:spLocks/>
          </p:cNvSpPr>
          <p:nvPr/>
        </p:nvSpPr>
        <p:spPr>
          <a:xfrm>
            <a:off x="2694464" y="3508073"/>
            <a:ext cx="2059026" cy="65992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май-июнь</a:t>
            </a:r>
            <a:endParaRPr lang="ru-RU" sz="1800" b="1" dirty="0">
              <a:solidFill>
                <a:srgbClr val="EB6619"/>
              </a:solidFill>
              <a:latin typeface="Gilroy" panose="00000500000000000000" pitchFamily="2" charset="-52"/>
            </a:endParaRPr>
          </a:p>
        </p:txBody>
      </p:sp>
      <p:sp>
        <p:nvSpPr>
          <p:cNvPr id="17" name="Подзаголовок 8"/>
          <p:cNvSpPr txBox="1">
            <a:spLocks/>
          </p:cNvSpPr>
          <p:nvPr/>
        </p:nvSpPr>
        <p:spPr>
          <a:xfrm>
            <a:off x="5375312" y="3726986"/>
            <a:ext cx="2059026" cy="85540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4C3F75"/>
                </a:solidFill>
                <a:latin typeface="Gilroy" panose="00000500000000000000" pitchFamily="2" charset="-52"/>
              </a:rPr>
              <a:t>Итоговая презентация проектных идей</a:t>
            </a:r>
            <a:endParaRPr lang="ru-RU" sz="1800" b="1" dirty="0">
              <a:solidFill>
                <a:srgbClr val="4C3F75"/>
              </a:solidFill>
              <a:latin typeface="Gilroy" panose="00000500000000000000" pitchFamily="2" charset="-52"/>
            </a:endParaRPr>
          </a:p>
        </p:txBody>
      </p:sp>
      <p:sp>
        <p:nvSpPr>
          <p:cNvPr id="18" name="Подзаголовок 8"/>
          <p:cNvSpPr txBox="1">
            <a:spLocks/>
          </p:cNvSpPr>
          <p:nvPr/>
        </p:nvSpPr>
        <p:spPr>
          <a:xfrm>
            <a:off x="5060289" y="2746237"/>
            <a:ext cx="2059026" cy="65992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сентябрь</a:t>
            </a:r>
            <a:endParaRPr lang="ru-RU" sz="1800" b="1" dirty="0">
              <a:solidFill>
                <a:srgbClr val="EB6619"/>
              </a:solidFill>
              <a:latin typeface="Gilroy" panose="00000500000000000000" pitchFamily="2" charset="-52"/>
            </a:endParaRPr>
          </a:p>
        </p:txBody>
      </p:sp>
      <p:sp>
        <p:nvSpPr>
          <p:cNvPr id="19" name="Подзаголовок 8"/>
          <p:cNvSpPr txBox="1">
            <a:spLocks/>
          </p:cNvSpPr>
          <p:nvPr/>
        </p:nvSpPr>
        <p:spPr>
          <a:xfrm>
            <a:off x="7907759" y="3311106"/>
            <a:ext cx="2059026" cy="95955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err="1" smtClean="0">
                <a:solidFill>
                  <a:srgbClr val="4C3F75"/>
                </a:solidFill>
                <a:latin typeface="Gilroy" panose="00000500000000000000" pitchFamily="2" charset="-52"/>
              </a:rPr>
              <a:t>Постсессионное</a:t>
            </a:r>
            <a:r>
              <a:rPr lang="ru-RU" sz="1800" b="1" dirty="0" smtClean="0">
                <a:solidFill>
                  <a:srgbClr val="4C3F75"/>
                </a:solidFill>
                <a:latin typeface="Gilroy" panose="00000500000000000000" pitchFamily="2" charset="-52"/>
              </a:rPr>
              <a:t> сопровождение</a:t>
            </a:r>
            <a:endParaRPr lang="ru-RU" sz="1800" b="1" dirty="0">
              <a:solidFill>
                <a:srgbClr val="4C3F75"/>
              </a:solidFill>
              <a:latin typeface="Gilroy" panose="00000500000000000000" pitchFamily="2" charset="-52"/>
            </a:endParaRPr>
          </a:p>
        </p:txBody>
      </p:sp>
      <p:sp>
        <p:nvSpPr>
          <p:cNvPr id="20" name="Подзаголовок 8"/>
          <p:cNvSpPr txBox="1">
            <a:spLocks/>
          </p:cNvSpPr>
          <p:nvPr/>
        </p:nvSpPr>
        <p:spPr>
          <a:xfrm>
            <a:off x="7493228" y="2142831"/>
            <a:ext cx="2059026" cy="65992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сентябрь -октябрь</a:t>
            </a:r>
            <a:endParaRPr lang="ru-RU" sz="1800" b="1" dirty="0">
              <a:solidFill>
                <a:srgbClr val="EB6619"/>
              </a:solidFill>
              <a:latin typeface="Gilroy" panose="00000500000000000000" pitchFamily="2" charset="-52"/>
            </a:endParaRPr>
          </a:p>
        </p:txBody>
      </p:sp>
      <p:sp>
        <p:nvSpPr>
          <p:cNvPr id="21" name="Подзаголовок 8"/>
          <p:cNvSpPr txBox="1">
            <a:spLocks/>
          </p:cNvSpPr>
          <p:nvPr/>
        </p:nvSpPr>
        <p:spPr>
          <a:xfrm>
            <a:off x="10132974" y="2519196"/>
            <a:ext cx="2059026" cy="65992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4C3F75"/>
                </a:solidFill>
                <a:latin typeface="Gilroy" panose="00000500000000000000" pitchFamily="2" charset="-52"/>
              </a:rPr>
              <a:t>Презентация реализованного проекта</a:t>
            </a:r>
            <a:endParaRPr lang="ru-RU" sz="1800" b="1" dirty="0">
              <a:solidFill>
                <a:srgbClr val="4C3F75"/>
              </a:solidFill>
              <a:latin typeface="Gilroy" panose="00000500000000000000" pitchFamily="2" charset="-52"/>
            </a:endParaRPr>
          </a:p>
        </p:txBody>
      </p:sp>
      <p:sp>
        <p:nvSpPr>
          <p:cNvPr id="22" name="Подзаголовок 8"/>
          <p:cNvSpPr txBox="1">
            <a:spLocks/>
          </p:cNvSpPr>
          <p:nvPr/>
        </p:nvSpPr>
        <p:spPr>
          <a:xfrm>
            <a:off x="9956328" y="1336496"/>
            <a:ext cx="2059026" cy="65992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ноябрь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EB6619"/>
                </a:solidFill>
                <a:latin typeface="Gilroy" panose="00000500000000000000" pitchFamily="2" charset="-52"/>
              </a:rPr>
              <a:t>2023 г.</a:t>
            </a:r>
            <a:endParaRPr lang="ru-RU" sz="1800" b="1" dirty="0">
              <a:solidFill>
                <a:srgbClr val="EB6619"/>
              </a:solidFill>
              <a:latin typeface="Gilroy" panose="00000500000000000000" pitchFamily="2" charset="-52"/>
            </a:endParaRPr>
          </a:p>
        </p:txBody>
      </p:sp>
      <p:sp>
        <p:nvSpPr>
          <p:cNvPr id="23" name="Половина рамки 22"/>
          <p:cNvSpPr/>
          <p:nvPr/>
        </p:nvSpPr>
        <p:spPr>
          <a:xfrm>
            <a:off x="207820" y="4478482"/>
            <a:ext cx="2369127" cy="1278082"/>
          </a:xfrm>
          <a:prstGeom prst="halfFrame">
            <a:avLst/>
          </a:prstGeom>
          <a:gradFill flip="none" rotWithShape="1">
            <a:gsLst>
              <a:gs pos="0">
                <a:srgbClr val="6F4269">
                  <a:alpha val="91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оловина рамки 23"/>
          <p:cNvSpPr/>
          <p:nvPr/>
        </p:nvSpPr>
        <p:spPr>
          <a:xfrm>
            <a:off x="2587339" y="3875809"/>
            <a:ext cx="2369127" cy="1278082"/>
          </a:xfrm>
          <a:prstGeom prst="halfFrame">
            <a:avLst/>
          </a:prstGeom>
          <a:gradFill flip="none" rotWithShape="1">
            <a:gsLst>
              <a:gs pos="0">
                <a:srgbClr val="6F4269">
                  <a:alpha val="91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оловина рамки 24"/>
          <p:cNvSpPr/>
          <p:nvPr/>
        </p:nvSpPr>
        <p:spPr>
          <a:xfrm>
            <a:off x="4977247" y="3241963"/>
            <a:ext cx="2369127" cy="1278082"/>
          </a:xfrm>
          <a:prstGeom prst="halfFrame">
            <a:avLst/>
          </a:prstGeom>
          <a:gradFill flip="none" rotWithShape="1">
            <a:gsLst>
              <a:gs pos="0">
                <a:srgbClr val="6F4269">
                  <a:alpha val="91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оловина рамки 25"/>
          <p:cNvSpPr/>
          <p:nvPr/>
        </p:nvSpPr>
        <p:spPr>
          <a:xfrm>
            <a:off x="7367156" y="2857500"/>
            <a:ext cx="2369127" cy="1278082"/>
          </a:xfrm>
          <a:prstGeom prst="halfFrame">
            <a:avLst/>
          </a:prstGeom>
          <a:gradFill flip="none" rotWithShape="1">
            <a:gsLst>
              <a:gs pos="0">
                <a:srgbClr val="6F4269">
                  <a:alpha val="91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оловина рамки 27"/>
          <p:cNvSpPr/>
          <p:nvPr/>
        </p:nvSpPr>
        <p:spPr>
          <a:xfrm>
            <a:off x="9725893" y="2078182"/>
            <a:ext cx="2369127" cy="1278082"/>
          </a:xfrm>
          <a:prstGeom prst="halfFrame">
            <a:avLst/>
          </a:prstGeom>
          <a:gradFill flip="none" rotWithShape="1">
            <a:gsLst>
              <a:gs pos="0">
                <a:srgbClr val="6F4269">
                  <a:alpha val="91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45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 idx="4294967295"/>
          </p:nvPr>
        </p:nvSpPr>
        <p:spPr>
          <a:xfrm>
            <a:off x="695325" y="371476"/>
            <a:ext cx="10791825" cy="628650"/>
          </a:xfrm>
          <a:prstGeom prst="rect">
            <a:avLst/>
          </a:prstGeom>
        </p:spPr>
        <p:txBody>
          <a:bodyPr lIns="0" anchor="ctr"/>
          <a:lstStyle/>
          <a:p>
            <a:pPr>
              <a:lnSpc>
                <a:spcPts val="2500"/>
              </a:lnSpc>
            </a:pPr>
            <a:r>
              <a:rPr lang="ru-RU" sz="3600" b="1" dirty="0" smtClean="0">
                <a:latin typeface="Gilroy" panose="00000500000000000000" pitchFamily="2" charset="-52"/>
              </a:rPr>
              <a:t>Очная проектная сессия</a:t>
            </a:r>
            <a:endParaRPr lang="ru-RU" sz="3600" b="1" dirty="0">
              <a:latin typeface="Gilroy" panose="00000500000000000000" pitchFamily="2" charset="-52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4294967295"/>
          </p:nvPr>
        </p:nvSpPr>
        <p:spPr>
          <a:xfrm>
            <a:off x="2198661" y="1271508"/>
            <a:ext cx="6315075" cy="590549"/>
          </a:xfrm>
          <a:prstGeom prst="rect">
            <a:avLst/>
          </a:prstGeom>
        </p:spPr>
        <p:txBody>
          <a:bodyPr lIns="0"/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accent2"/>
                </a:solidFill>
                <a:latin typeface="Gilroy" panose="00000500000000000000" pitchFamily="2" charset="-52"/>
              </a:rPr>
              <a:t>Задание до 1 мая 2023 г.:</a:t>
            </a:r>
            <a:endParaRPr lang="ru-RU" sz="3200" b="1" dirty="0">
              <a:solidFill>
                <a:schemeClr val="accent2"/>
              </a:solidFill>
              <a:latin typeface="Gilroy" panose="00000500000000000000" pitchFamily="2" charset="-52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95325" y="1000125"/>
            <a:ext cx="3600450" cy="97200"/>
          </a:xfrm>
          <a:prstGeom prst="flowChartProcess">
            <a:avLst/>
          </a:prstGeom>
          <a:solidFill>
            <a:srgbClr val="EB6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 rot="10800000">
            <a:off x="11506200" y="5810250"/>
            <a:ext cx="685800" cy="685800"/>
          </a:xfrm>
          <a:prstGeom prst="snip1Rect">
            <a:avLst>
              <a:gd name="adj" fmla="val 47223"/>
            </a:avLst>
          </a:prstGeom>
          <a:gradFill flip="none" rotWithShape="1">
            <a:gsLst>
              <a:gs pos="0">
                <a:srgbClr val="EB6A2C"/>
              </a:gs>
              <a:gs pos="100000">
                <a:srgbClr val="4C3F7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1506200" y="5810250"/>
            <a:ext cx="685800" cy="685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fld id="{08A30FB4-60E0-447F-801F-CC94C1C80624}" type="slidenum">
              <a:rPr lang="ru-RU" b="1" smtClean="0">
                <a:solidFill>
                  <a:schemeClr val="bg1"/>
                </a:solidFill>
                <a:latin typeface="Gilroy" panose="00000500000000000000" pitchFamily="2" charset="-52"/>
              </a:rPr>
              <a:pPr algn="ctr"/>
              <a:t>4</a:t>
            </a:fld>
            <a:endParaRPr lang="ru-RU" b="1" dirty="0">
              <a:solidFill>
                <a:schemeClr val="bg1"/>
              </a:solidFill>
              <a:latin typeface="Gilroy" panose="00000500000000000000" pitchFamily="2" charset="-52"/>
            </a:endParaRPr>
          </a:p>
        </p:txBody>
      </p:sp>
      <p:sp>
        <p:nvSpPr>
          <p:cNvPr id="16" name="Подзаголовок 8"/>
          <p:cNvSpPr txBox="1">
            <a:spLocks/>
          </p:cNvSpPr>
          <p:nvPr/>
        </p:nvSpPr>
        <p:spPr>
          <a:xfrm>
            <a:off x="3965467" y="1825100"/>
            <a:ext cx="5209530" cy="108858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Уточняется состав команды: </a:t>
            </a: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РОИВ в сфере образования; ИРО; ЦНППМ; Педвузы/вузы; методические службы и др.</a:t>
            </a:r>
            <a:endParaRPr lang="ru-RU" sz="2000" b="1" dirty="0">
              <a:solidFill>
                <a:srgbClr val="4C3F7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одзаголовок 8"/>
          <p:cNvSpPr txBox="1">
            <a:spLocks/>
          </p:cNvSpPr>
          <p:nvPr/>
        </p:nvSpPr>
        <p:spPr>
          <a:xfrm>
            <a:off x="3704094" y="3018469"/>
            <a:ext cx="5191933" cy="902602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Изучаем итоги мониторинга </a:t>
            </a: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ЦНППМ (весна 2022) и другие региональные мониторинги</a:t>
            </a:r>
            <a:endParaRPr lang="ru-RU" sz="2000" b="1" dirty="0">
              <a:solidFill>
                <a:srgbClr val="4C3F7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одзаголовок 8"/>
          <p:cNvSpPr txBox="1">
            <a:spLocks/>
          </p:cNvSpPr>
          <p:nvPr/>
        </p:nvSpPr>
        <p:spPr>
          <a:xfrm>
            <a:off x="3927006" y="4134347"/>
            <a:ext cx="4473074" cy="73212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Отвечаем на вопросы анкеты (ПК)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одзаголовок 8"/>
          <p:cNvSpPr txBox="1">
            <a:spLocks/>
          </p:cNvSpPr>
          <p:nvPr/>
        </p:nvSpPr>
        <p:spPr>
          <a:xfrm>
            <a:off x="9732936" y="1751310"/>
            <a:ext cx="2045775" cy="1515356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 менее 25 человек очно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 до 30 человек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дистанционно, </a:t>
            </a:r>
            <a:r>
              <a:rPr lang="ru-RU" sz="2000" dirty="0" smtClean="0">
                <a:solidFill>
                  <a:srgbClr val="EB6A2C"/>
                </a:solidFill>
                <a:latin typeface="Arial" pitchFamily="34" charset="0"/>
                <a:cs typeface="Arial" pitchFamily="34" charset="0"/>
              </a:rPr>
              <a:t>распоряжение до 10 мая</a:t>
            </a:r>
            <a:endParaRPr lang="ru-RU" sz="2000" dirty="0">
              <a:solidFill>
                <a:srgbClr val="EB6A2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9209069" y="1888814"/>
            <a:ext cx="330200" cy="330200"/>
          </a:xfrm>
          <a:prstGeom prst="ellipse">
            <a:avLst/>
          </a:prstGeom>
          <a:gradFill>
            <a:gsLst>
              <a:gs pos="0">
                <a:srgbClr val="5A3C6E"/>
              </a:gs>
              <a:gs pos="100000">
                <a:srgbClr val="EB6619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880" y="1879105"/>
            <a:ext cx="543057" cy="543367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880" y="5210164"/>
            <a:ext cx="543057" cy="543367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337" y="2994983"/>
            <a:ext cx="543057" cy="543367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841" y="4109785"/>
            <a:ext cx="543057" cy="543367"/>
          </a:xfrm>
          <a:prstGeom prst="rect">
            <a:avLst/>
          </a:prstGeom>
        </p:spPr>
      </p:pic>
      <p:sp>
        <p:nvSpPr>
          <p:cNvPr id="20" name="Подзаголовок 8"/>
          <p:cNvSpPr txBox="1">
            <a:spLocks/>
          </p:cNvSpPr>
          <p:nvPr/>
        </p:nvSpPr>
        <p:spPr>
          <a:xfrm>
            <a:off x="3911504" y="5126238"/>
            <a:ext cx="4473074" cy="73212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Определяем дату и площадку проведения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значок команды или друзей простой стиль PNG , друзья клипарт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508" y="1832217"/>
            <a:ext cx="941980" cy="941980"/>
          </a:xfrm>
          <a:prstGeom prst="rect">
            <a:avLst/>
          </a:prstGeom>
          <a:noFill/>
        </p:spPr>
      </p:pic>
      <p:pic>
        <p:nvPicPr>
          <p:cNvPr id="1028" name="Picture 4" descr="Gps значков или геолокации позиции Pin Geo указателя карты в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6909" y="4959458"/>
            <a:ext cx="976393" cy="976393"/>
          </a:xfrm>
          <a:prstGeom prst="rect">
            <a:avLst/>
          </a:prstGeom>
          <a:noFill/>
        </p:spPr>
      </p:pic>
      <p:pic>
        <p:nvPicPr>
          <p:cNvPr id="1030" name="Picture 6" descr="анкета - Сток картинки - iStoc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542" y="3558715"/>
            <a:ext cx="1617716" cy="1617716"/>
          </a:xfrm>
          <a:prstGeom prst="rect">
            <a:avLst/>
          </a:prstGeom>
          <a:noFill/>
        </p:spPr>
      </p:pic>
      <p:sp>
        <p:nvSpPr>
          <p:cNvPr id="1032" name="AutoShape 8" descr="иллюстрация увеличительного логотипа, мониторинг и оценка значков  компьютеров, монитор, разное, синий, электроника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иллюстрация увеличительного логотипа, мониторинг и оценка значков  компьютеров, монитор, разное, синий, электроника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иллюстрация увеличительного логотипа, мониторинг и оценка значков  компьютеров, монитор, разное, синий, электроника png | PNGWi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043" y="2797444"/>
            <a:ext cx="1440102" cy="7826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39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" y="0"/>
            <a:ext cx="3161654" cy="6858000"/>
          </a:xfrm>
          <a:prstGeom prst="rect">
            <a:avLst/>
          </a:prstGeom>
          <a:gradFill flip="none" rotWithShape="1">
            <a:gsLst>
              <a:gs pos="0">
                <a:srgbClr val="4C3F75"/>
              </a:gs>
              <a:gs pos="100000">
                <a:srgbClr val="EB6A2C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5"/>
          <p:cNvGrpSpPr/>
          <p:nvPr/>
        </p:nvGrpSpPr>
        <p:grpSpPr>
          <a:xfrm>
            <a:off x="714375" y="552450"/>
            <a:ext cx="10953750" cy="4889255"/>
            <a:chOff x="714375" y="552450"/>
            <a:chExt cx="10953750" cy="4889255"/>
          </a:xfrm>
        </p:grpSpPr>
        <p:sp>
          <p:nvSpPr>
            <p:cNvPr id="14" name="Блок-схема: процесс 13"/>
            <p:cNvSpPr/>
            <p:nvPr/>
          </p:nvSpPr>
          <p:spPr>
            <a:xfrm>
              <a:off x="714375" y="1485900"/>
              <a:ext cx="10784428" cy="3955805"/>
            </a:xfrm>
            <a:prstGeom prst="flowChartProcess">
              <a:avLst/>
            </a:prstGeom>
            <a:noFill/>
            <a:ln w="57150">
              <a:solidFill>
                <a:srgbClr val="EB66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Блок-схема: процесс 14"/>
            <p:cNvSpPr/>
            <p:nvPr/>
          </p:nvSpPr>
          <p:spPr>
            <a:xfrm>
              <a:off x="8524875" y="552450"/>
              <a:ext cx="3143250" cy="161925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одзаголовок 2"/>
          <p:cNvSpPr txBox="1">
            <a:spLocks/>
          </p:cNvSpPr>
          <p:nvPr/>
        </p:nvSpPr>
        <p:spPr>
          <a:xfrm>
            <a:off x="3285641" y="5517397"/>
            <a:ext cx="8201509" cy="1159627"/>
          </a:xfrm>
          <a:prstGeom prst="rect">
            <a:avLst/>
          </a:prstGeom>
        </p:spPr>
        <p:txBody>
          <a:bodyPr vert="horz" lIns="28800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900" dirty="0" smtClean="0">
                <a:latin typeface="Gilroy" panose="00000500000000000000" pitchFamily="2" charset="-52"/>
              </a:rPr>
              <a:t>Контактное лицо: 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Власова Ирина Николаевна, начальник научного отдела ПГГПУ</a:t>
            </a: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+7 (908) 2730090           </a:t>
            </a:r>
            <a:r>
              <a:rPr lang="en-US" sz="2600" dirty="0" smtClean="0">
                <a:latin typeface="Arial" pitchFamily="34" charset="0"/>
                <a:cs typeface="Arial" pitchFamily="34" charset="0"/>
                <a:hlinkClick r:id="rId2"/>
              </a:rPr>
              <a:t>vlasova@pspu.ru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600" dirty="0" smtClean="0">
                <a:latin typeface="Arial" pitchFamily="34" charset="0"/>
                <a:cs typeface="Arial" pitchFamily="34" charset="0"/>
                <a:hlinkClick r:id="rId3"/>
              </a:rPr>
              <a:t>vlasovairnik@mail.ru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220" y="709610"/>
            <a:ext cx="2515583" cy="1028173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192651" y="1485900"/>
            <a:ext cx="8294499" cy="3955805"/>
          </a:xfrm>
          <a:prstGeom prst="rect">
            <a:avLst/>
          </a:prstGeom>
          <a:ln w="76200">
            <a:noFill/>
          </a:ln>
        </p:spPr>
        <p:txBody>
          <a:bodyPr vert="horz" lIns="288000" tIns="45720" rIns="91440" bIns="1800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500"/>
              </a:lnSpc>
            </a:pPr>
            <a:endParaRPr lang="ru-RU" sz="2400" b="1" dirty="0" smtClean="0">
              <a:latin typeface="Gilroy" panose="00000500000000000000" pitchFamily="2" charset="-52"/>
            </a:endParaRPr>
          </a:p>
          <a:p>
            <a:pPr>
              <a:lnSpc>
                <a:spcPts val="3500"/>
              </a:lnSpc>
            </a:pPr>
            <a:endParaRPr lang="ru-RU" sz="2400" b="1" dirty="0">
              <a:latin typeface="Gilroy" panose="00000500000000000000" pitchFamily="2" charset="-52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7AD-C585-4343-ACB2-5EF0335E6A0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1" name="Подзаголовок 8"/>
          <p:cNvSpPr txBox="1">
            <a:spLocks/>
          </p:cNvSpPr>
          <p:nvPr/>
        </p:nvSpPr>
        <p:spPr>
          <a:xfrm>
            <a:off x="3177153" y="433954"/>
            <a:ext cx="5687878" cy="1059026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ru-RU" sz="3600" b="1" dirty="0" smtClean="0">
                <a:latin typeface="Gilroy" panose="00000500000000000000" pitchFamily="2" charset="-52"/>
              </a:rPr>
              <a:t>ДОРОЖНАЯ КАРТА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ru-RU" sz="3600" b="1" dirty="0" smtClean="0">
                <a:latin typeface="Gilroy" panose="00000500000000000000" pitchFamily="2" charset="-52"/>
              </a:rPr>
              <a:t>вузам</a:t>
            </a:r>
            <a:endParaRPr lang="ru-RU" sz="3600" b="1" dirty="0">
              <a:latin typeface="Gilroy" panose="00000500000000000000" pitchFamily="2" charset="-52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3301462" y="1643788"/>
            <a:ext cx="2231433" cy="1019175"/>
          </a:xfrm>
          <a:prstGeom prst="rect">
            <a:avLst/>
          </a:prstGeom>
        </p:spPr>
        <p:txBody>
          <a:bodyPr vert="horz" lIns="28800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400" dirty="0">
              <a:latin typeface="Gilroy" panose="00000500000000000000" pitchFamily="2" charset="-52"/>
            </a:endParaRPr>
          </a:p>
        </p:txBody>
      </p:sp>
      <p:sp>
        <p:nvSpPr>
          <p:cNvPr id="13" name="Подзаголовок 8"/>
          <p:cNvSpPr txBox="1">
            <a:spLocks/>
          </p:cNvSpPr>
          <p:nvPr/>
        </p:nvSpPr>
        <p:spPr>
          <a:xfrm>
            <a:off x="3229577" y="3111458"/>
            <a:ext cx="1466407" cy="73212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до 15 мая</a:t>
            </a:r>
            <a:endParaRPr lang="ru-RU" sz="2000" b="1" dirty="0">
              <a:solidFill>
                <a:srgbClr val="4C3F7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одзаголовок 8"/>
          <p:cNvSpPr txBox="1">
            <a:spLocks/>
          </p:cNvSpPr>
          <p:nvPr/>
        </p:nvSpPr>
        <p:spPr>
          <a:xfrm>
            <a:off x="4587498" y="3157953"/>
            <a:ext cx="6896745" cy="73212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Char char="-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провести анкетирование (анкета высылается);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 - анализ результатов мониторингов</a:t>
            </a:r>
            <a:endParaRPr lang="ru-RU" sz="2000" b="1" dirty="0">
              <a:solidFill>
                <a:srgbClr val="4C3F7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одзаголовок 8"/>
          <p:cNvSpPr txBox="1">
            <a:spLocks/>
          </p:cNvSpPr>
          <p:nvPr/>
        </p:nvSpPr>
        <p:spPr>
          <a:xfrm>
            <a:off x="3276072" y="1577126"/>
            <a:ext cx="1559397" cy="73212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до 4 мая </a:t>
            </a:r>
            <a:endParaRPr lang="ru-RU" sz="2000" b="1" dirty="0">
              <a:solidFill>
                <a:srgbClr val="4C3F7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одзаголовок 8"/>
          <p:cNvSpPr txBox="1">
            <a:spLocks/>
          </p:cNvSpPr>
          <p:nvPr/>
        </p:nvSpPr>
        <p:spPr>
          <a:xfrm>
            <a:off x="4742481" y="1639119"/>
            <a:ext cx="6695267" cy="73212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согласовать ДАТУ очной сессии;</a:t>
            </a:r>
          </a:p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состав проектной команды региона;</a:t>
            </a:r>
          </a:p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состав рабочей команды вуза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одзаголовок 8"/>
          <p:cNvSpPr txBox="1">
            <a:spLocks/>
          </p:cNvSpPr>
          <p:nvPr/>
        </p:nvSpPr>
        <p:spPr>
          <a:xfrm>
            <a:off x="4664986" y="4041356"/>
            <a:ext cx="7036232" cy="129006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провести рабочее совещание в каждом регионе </a:t>
            </a: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(даты выезда, оборудование аудиторий, информационное сопровождение; кофе-брейк; спикеры; команды; вызовы и т.д.)</a:t>
            </a:r>
            <a:endParaRPr lang="ru-RU" sz="2000" b="1" dirty="0">
              <a:solidFill>
                <a:srgbClr val="4C3F7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одзаголовок 8"/>
          <p:cNvSpPr txBox="1">
            <a:spLocks/>
          </p:cNvSpPr>
          <p:nvPr/>
        </p:nvSpPr>
        <p:spPr>
          <a:xfrm>
            <a:off x="3229578" y="4056855"/>
            <a:ext cx="1636888" cy="732121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за  10 дней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до очной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4C3F75"/>
                </a:solidFill>
                <a:latin typeface="Arial" pitchFamily="34" charset="0"/>
                <a:cs typeface="Arial" pitchFamily="34" charset="0"/>
              </a:rPr>
              <a:t> сессии</a:t>
            </a:r>
            <a:endParaRPr lang="ru-RU" sz="2000" b="1" dirty="0">
              <a:solidFill>
                <a:srgbClr val="4C3F7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8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 idx="4294967295"/>
          </p:nvPr>
        </p:nvSpPr>
        <p:spPr>
          <a:xfrm>
            <a:off x="695325" y="371476"/>
            <a:ext cx="10791825" cy="628650"/>
          </a:xfrm>
          <a:prstGeom prst="rect">
            <a:avLst/>
          </a:prstGeom>
        </p:spPr>
        <p:txBody>
          <a:bodyPr lIns="0" anchor="ctr"/>
          <a:lstStyle/>
          <a:p>
            <a:pPr>
              <a:lnSpc>
                <a:spcPts val="2500"/>
              </a:lnSpc>
            </a:pPr>
            <a:r>
              <a:rPr lang="ru-RU" sz="3100" b="1" dirty="0" smtClean="0">
                <a:latin typeface="Gilroy" panose="00000500000000000000" pitchFamily="2" charset="-52"/>
              </a:rPr>
              <a:t>Подготовка к реализации </a:t>
            </a:r>
            <a:r>
              <a:rPr lang="ru-RU" sz="3100" b="1" dirty="0" err="1" smtClean="0">
                <a:latin typeface="Gilroy" panose="00000500000000000000" pitchFamily="2" charset="-52"/>
              </a:rPr>
              <a:t>стратсессий</a:t>
            </a:r>
            <a:endParaRPr lang="ru-RU" sz="3100" b="1" dirty="0">
              <a:latin typeface="Gilroy" panose="00000500000000000000" pitchFamily="2" charset="-52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95325" y="1000125"/>
            <a:ext cx="3600450" cy="97200"/>
          </a:xfrm>
          <a:prstGeom prst="flowChartProcess">
            <a:avLst/>
          </a:prstGeom>
          <a:solidFill>
            <a:srgbClr val="EB6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дзаголовок 8"/>
          <p:cNvSpPr txBox="1">
            <a:spLocks/>
          </p:cNvSpPr>
          <p:nvPr/>
        </p:nvSpPr>
        <p:spPr>
          <a:xfrm>
            <a:off x="695325" y="1333501"/>
            <a:ext cx="10791825" cy="5162549"/>
          </a:xfrm>
          <a:prstGeom prst="rect">
            <a:avLst/>
          </a:prstGeom>
        </p:spPr>
        <p:txBody>
          <a:bodyPr l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1) Шаблоны оформления презентаций, бланков, благодарностей,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роллапов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 т.п.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2) Пример Дорожной карты, которую надо будет уточнить датами после определения даты очной сессии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3) Договоры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техзадания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подписаны с БГПУ, ОГПУ, ….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4) Определить формат проведения очной сессии с Запорожской областью (Азовский педагогический университет)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5) Шаблоны Отчетов согласно ТЗ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600" dirty="0" smtClean="0">
              <a:latin typeface="Gilroy" panose="00000500000000000000" pitchFamily="2" charset="-5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600" dirty="0" smtClean="0">
              <a:latin typeface="Gilroy" panose="00000500000000000000" pitchFamily="2" charset="-52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 rot="10800000">
            <a:off x="11506200" y="5810250"/>
            <a:ext cx="685800" cy="685800"/>
          </a:xfrm>
          <a:prstGeom prst="snip1Rect">
            <a:avLst>
              <a:gd name="adj" fmla="val 47223"/>
            </a:avLst>
          </a:prstGeom>
          <a:gradFill flip="none" rotWithShape="1">
            <a:gsLst>
              <a:gs pos="0">
                <a:srgbClr val="EB6A2C"/>
              </a:gs>
              <a:gs pos="100000">
                <a:srgbClr val="4C3F7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1506200" y="5810250"/>
            <a:ext cx="685800" cy="685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fld id="{08A30FB4-60E0-447F-801F-CC94C1C80624}" type="slidenum">
              <a:rPr lang="ru-RU" b="1" smtClean="0">
                <a:solidFill>
                  <a:schemeClr val="bg1"/>
                </a:solidFill>
                <a:latin typeface="Gilroy" panose="00000500000000000000" pitchFamily="2" charset="-52"/>
              </a:rPr>
              <a:pPr algn="ctr"/>
              <a:t>6</a:t>
            </a:fld>
            <a:endParaRPr lang="ru-RU" b="1" dirty="0">
              <a:solidFill>
                <a:schemeClr val="bg1"/>
              </a:solidFill>
              <a:latin typeface="Gilroy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57225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348</Words>
  <Application>Microsoft Office PowerPoint</Application>
  <PresentationFormat>Произвольный</PresentationFormat>
  <Paragraphs>64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Главные задачи </vt:lpstr>
      <vt:lpstr>Этапы стратегической сессии </vt:lpstr>
      <vt:lpstr>Очная проектная сессия</vt:lpstr>
      <vt:lpstr>Презентация PowerPoint</vt:lpstr>
      <vt:lpstr>Подготовка к реализации стратсессий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ЕФС Единая федеральная система научно-методического сопровождения педагогических работников и управленческих кадров</dc:title>
  <dc:creator>Nadezhda Akhmetshina</dc:creator>
  <cp:lastModifiedBy>Власова Ирина Николаевна</cp:lastModifiedBy>
  <cp:revision>34</cp:revision>
  <dcterms:created xsi:type="dcterms:W3CDTF">2023-04-18T04:35:11Z</dcterms:created>
  <dcterms:modified xsi:type="dcterms:W3CDTF">2023-04-25T05:46:09Z</dcterms:modified>
</cp:coreProperties>
</file>