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  <p:sldId id="260" r:id="rId6"/>
    <p:sldId id="263" r:id="rId7"/>
    <p:sldId id="262" r:id="rId8"/>
    <p:sldId id="261" r:id="rId9"/>
    <p:sldId id="264" r:id="rId10"/>
    <p:sldId id="265" r:id="rId11"/>
    <p:sldId id="266" r:id="rId12"/>
    <p:sldId id="267" r:id="rId13"/>
    <p:sldId id="268" r:id="rId14"/>
    <p:sldId id="269" r:id="rId15"/>
    <p:sldId id="284" r:id="rId16"/>
    <p:sldId id="285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485B"/>
    <a:srgbClr val="DEDE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65" autoAdjust="0"/>
    <p:restoredTop sz="94660"/>
  </p:normalViewPr>
  <p:slideViewPr>
    <p:cSldViewPr>
      <p:cViewPr varScale="1">
        <p:scale>
          <a:sx n="85" d="100"/>
          <a:sy n="85" d="100"/>
        </p:scale>
        <p:origin x="93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>
            <a:lvl1pPr>
              <a:defRPr>
                <a:solidFill>
                  <a:srgbClr val="4D485B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4D485B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E7C0-4C83-4F55-B80D-765FCA0C860E}" type="datetimeFigureOut">
              <a:rPr lang="ru-RU" smtClean="0"/>
              <a:pPr/>
              <a:t>18.06.2019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F37FA-8518-4AE6-B463-18B8F8B8392F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2054" name="Picture 6" descr="C:\Users\днс\Documents\PR\Семинар по медиаплану\плашка 4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2046637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E7C0-4C83-4F55-B80D-765FCA0C860E}" type="datetimeFigureOut">
              <a:rPr lang="ru-RU" smtClean="0"/>
              <a:pPr/>
              <a:t>18.06.2019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F37FA-8518-4AE6-B463-18B8F8B839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E7C0-4C83-4F55-B80D-765FCA0C860E}" type="datetimeFigureOut">
              <a:rPr lang="ru-RU" smtClean="0"/>
              <a:pPr/>
              <a:t>18.06.2019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F37FA-8518-4AE6-B463-18B8F8B839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5"/>
            <a:ext cx="8208912" cy="1070992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E7C0-4C83-4F55-B80D-765FCA0C860E}" type="datetimeFigureOut">
              <a:rPr lang="ru-RU" smtClean="0"/>
              <a:pPr/>
              <a:t>18.06.2019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F37FA-8518-4AE6-B463-18B8F8B839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E7C0-4C83-4F55-B80D-765FCA0C860E}" type="datetimeFigureOut">
              <a:rPr lang="ru-RU" smtClean="0"/>
              <a:pPr/>
              <a:t>18.06.2019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F37FA-8518-4AE6-B463-18B8F8B839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16833"/>
            <a:ext cx="4038600" cy="4209331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16833"/>
            <a:ext cx="4038600" cy="4209331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E7C0-4C83-4F55-B80D-765FCA0C860E}" type="datetimeFigureOut">
              <a:rPr lang="ru-RU" smtClean="0"/>
              <a:pPr/>
              <a:t>18.06.2019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F37FA-8518-4AE6-B463-18B8F8B839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5"/>
            <a:ext cx="8280920" cy="1070992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5" y="1916832"/>
            <a:ext cx="4040188" cy="567754"/>
          </a:xfr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564904"/>
            <a:ext cx="4040188" cy="3561258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4010" y="1916832"/>
            <a:ext cx="4041775" cy="567754"/>
          </a:xfr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564904"/>
            <a:ext cx="4041775" cy="3561259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E7C0-4C83-4F55-B80D-765FCA0C860E}" type="datetimeFigureOut">
              <a:rPr lang="ru-RU" smtClean="0"/>
              <a:pPr/>
              <a:t>18.06.2019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F37FA-8518-4AE6-B463-18B8F8B839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E7C0-4C83-4F55-B80D-765FCA0C860E}" type="datetimeFigureOut">
              <a:rPr lang="ru-RU" smtClean="0"/>
              <a:pPr/>
              <a:t>18.06.2019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F37FA-8518-4AE6-B463-18B8F8B839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E7C0-4C83-4F55-B80D-765FCA0C860E}" type="datetimeFigureOut">
              <a:rPr lang="ru-RU" smtClean="0"/>
              <a:pPr/>
              <a:t>18.06.2019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F37FA-8518-4AE6-B463-18B8F8B839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764704"/>
            <a:ext cx="7920880" cy="946026"/>
          </a:xfrm>
        </p:spPr>
        <p:txBody>
          <a:bodyPr anchor="b">
            <a:normAutofit/>
          </a:bodyPr>
          <a:lstStyle>
            <a:lvl1pPr algn="ctr">
              <a:defRPr sz="4000" b="1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1844825"/>
            <a:ext cx="5111751" cy="4281339"/>
          </a:xfrm>
        </p:spPr>
        <p:txBody>
          <a:bodyPr/>
          <a:lstStyle>
            <a:lvl1pPr>
              <a:defRPr sz="3200">
                <a:solidFill>
                  <a:srgbClr val="4D485B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rgbClr val="4D485B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rgbClr val="4D485B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rgbClr val="4D485B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rgbClr val="4D485B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916833"/>
            <a:ext cx="3008313" cy="4209331"/>
          </a:xfrm>
        </p:spPr>
        <p:txBody>
          <a:bodyPr/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E7C0-4C83-4F55-B80D-765FCA0C860E}" type="datetimeFigureOut">
              <a:rPr lang="ru-RU" smtClean="0"/>
              <a:pPr/>
              <a:t>18.06.2019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F37FA-8518-4AE6-B463-18B8F8B839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E7C0-4C83-4F55-B80D-765FCA0C860E}" type="datetimeFigureOut">
              <a:rPr lang="ru-RU" smtClean="0"/>
              <a:pPr/>
              <a:t>18.06.2019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F37FA-8518-4AE6-B463-18B8F8B8392F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9" name="Picture 6" descr="C:\Users\днс\Documents\PR\Семинар по медиаплану\Рисунок2.jpg"/>
          <p:cNvPicPr>
            <a:picLocks noChangeAspect="1" noChangeArrowheads="1"/>
          </p:cNvPicPr>
          <p:nvPr userDrawn="1"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 flipV="1">
            <a:off x="0" y="908721"/>
            <a:ext cx="9144000" cy="1008112"/>
          </a:xfrm>
          <a:prstGeom prst="rect">
            <a:avLst/>
          </a:prstGeom>
          <a:noFill/>
        </p:spPr>
      </p:pic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1052736"/>
            <a:ext cx="5486400" cy="36748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C:\Users\днс\Documents\PR\Семинар по медиаплану\плашка 5.jp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2"/>
            <a:ext cx="9144000" cy="2026642"/>
          </a:xfrm>
          <a:prstGeom prst="rect">
            <a:avLst/>
          </a:prstGeom>
          <a:noFill/>
        </p:spPr>
      </p:pic>
      <p:pic>
        <p:nvPicPr>
          <p:cNvPr id="1030" name="Picture 6" descr="C:\Users\днс\Documents\PR\Семинар по медиаплану\Рисунок2.jpg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1916832"/>
            <a:ext cx="9144000" cy="494116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0891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916833"/>
            <a:ext cx="8229600" cy="42093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1DE7C0-4C83-4F55-B80D-765FCA0C860E}" type="datetimeFigureOut">
              <a:rPr lang="ru-RU" smtClean="0"/>
              <a:pPr/>
              <a:t>18.06.2019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5F37FA-8518-4AE6-B463-18B8F8B8392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DEDEDD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4D485B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4D485B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4D485B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4D485B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4D485B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pspu.ru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357222" y="2071678"/>
            <a:ext cx="7772400" cy="4071966"/>
          </a:xfrm>
        </p:spPr>
        <p:txBody>
          <a:bodyPr>
            <a:normAutofit/>
          </a:bodyPr>
          <a:lstStyle/>
          <a:p>
            <a:r>
              <a:rPr lang="ru-RU" dirty="0"/>
              <a:t>ФАКУЛЬТЕТ</a:t>
            </a:r>
            <a:br>
              <a:rPr lang="ru-RU" dirty="0"/>
            </a:br>
            <a:r>
              <a:rPr lang="ru-RU" dirty="0"/>
              <a:t> ИНОСТРАННЫХ </a:t>
            </a:r>
            <a:br>
              <a:rPr lang="ru-RU" dirty="0"/>
            </a:br>
            <a:r>
              <a:rPr lang="ru-RU" dirty="0"/>
              <a:t>ЯЗЫКОВ</a:t>
            </a:r>
          </a:p>
        </p:txBody>
      </p:sp>
      <p:pic>
        <p:nvPicPr>
          <p:cNvPr id="4" name="Рисунок 3" descr="Рисунок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0152" y="2714620"/>
            <a:ext cx="3031444" cy="396777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1.jpg"/>
          <p:cNvPicPr>
            <a:picLocks noChangeAspect="1"/>
          </p:cNvPicPr>
          <p:nvPr/>
        </p:nvPicPr>
        <p:blipFill>
          <a:blip r:embed="rId2">
            <a:lum bright="43000" contrast="-65000"/>
          </a:blip>
          <a:stretch>
            <a:fillRect/>
          </a:stretch>
        </p:blipFill>
        <p:spPr>
          <a:xfrm>
            <a:off x="7500958" y="4929198"/>
            <a:ext cx="1500198" cy="181980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Кто поможет?</a:t>
            </a:r>
          </a:p>
        </p:txBody>
      </p:sp>
      <p:pic>
        <p:nvPicPr>
          <p:cNvPr id="5" name="Рисунок 4" descr="N1vDhMHhWC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2071678"/>
            <a:ext cx="4457255" cy="457200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TextBox 6"/>
          <p:cNvSpPr txBox="1"/>
          <p:nvPr/>
        </p:nvSpPr>
        <p:spPr>
          <a:xfrm>
            <a:off x="5000628" y="2214554"/>
            <a:ext cx="3857652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>
                <a:solidFill>
                  <a:srgbClr val="4D485B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>
                <a:solidFill>
                  <a:srgbClr val="4D485B"/>
                </a:solidFill>
                <a:latin typeface="Arial" pitchFamily="34" charset="0"/>
                <a:cs typeface="Arial" pitchFamily="34" charset="0"/>
              </a:rPr>
              <a:t>Декан факультета</a:t>
            </a:r>
          </a:p>
          <a:p>
            <a:r>
              <a:rPr lang="ru-RU" dirty="0">
                <a:solidFill>
                  <a:srgbClr val="4D485B"/>
                </a:solidFill>
                <a:latin typeface="Arial" pitchFamily="34" charset="0"/>
                <a:cs typeface="Arial" pitchFamily="34" charset="0"/>
              </a:rPr>
              <a:t>Логинова Татьяна Германовна</a:t>
            </a:r>
          </a:p>
          <a:p>
            <a:r>
              <a:rPr lang="ru-RU" i="1" dirty="0">
                <a:solidFill>
                  <a:srgbClr val="4D485B"/>
                </a:solidFill>
                <a:latin typeface="Arial" pitchFamily="34" charset="0"/>
                <a:cs typeface="Arial" pitchFamily="34" charset="0"/>
              </a:rPr>
              <a:t>8 (342) 238-63-36</a:t>
            </a:r>
          </a:p>
          <a:p>
            <a:endParaRPr lang="ru-RU" i="1" dirty="0">
              <a:solidFill>
                <a:srgbClr val="4D485B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ru-RU" dirty="0">
                <a:solidFill>
                  <a:srgbClr val="4D485B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>
                <a:solidFill>
                  <a:srgbClr val="4D485B"/>
                </a:solidFill>
                <a:latin typeface="Arial" pitchFamily="34" charset="0"/>
                <a:cs typeface="Arial" pitchFamily="34" charset="0"/>
              </a:rPr>
              <a:t>Деканат очного отделения</a:t>
            </a:r>
          </a:p>
          <a:p>
            <a:r>
              <a:rPr lang="ru-RU" u="sng" dirty="0">
                <a:solidFill>
                  <a:srgbClr val="4D485B"/>
                </a:solidFill>
                <a:latin typeface="Arial" pitchFamily="34" charset="0"/>
                <a:cs typeface="Arial" pitchFamily="34" charset="0"/>
              </a:rPr>
              <a:t>Зам. декана по УР</a:t>
            </a:r>
            <a:r>
              <a:rPr lang="ru-RU" dirty="0">
                <a:solidFill>
                  <a:srgbClr val="4D485B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r>
              <a:rPr lang="ru-RU" dirty="0">
                <a:solidFill>
                  <a:srgbClr val="4D485B"/>
                </a:solidFill>
                <a:latin typeface="Arial" pitchFamily="34" charset="0"/>
                <a:cs typeface="Arial" pitchFamily="34" charset="0"/>
              </a:rPr>
              <a:t>Панина Елена Юрьевна</a:t>
            </a:r>
          </a:p>
          <a:p>
            <a:r>
              <a:rPr lang="ru-RU" u="sng" dirty="0" err="1">
                <a:solidFill>
                  <a:srgbClr val="4D485B"/>
                </a:solidFill>
                <a:latin typeface="Arial" pitchFamily="34" charset="0"/>
                <a:cs typeface="Arial" pitchFamily="34" charset="0"/>
              </a:rPr>
              <a:t>Документовед</a:t>
            </a:r>
            <a:r>
              <a:rPr lang="ru-RU" dirty="0">
                <a:solidFill>
                  <a:srgbClr val="4D485B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r>
              <a:rPr lang="ru-RU" dirty="0">
                <a:solidFill>
                  <a:srgbClr val="4D485B"/>
                </a:solidFill>
                <a:latin typeface="Arial" pitchFamily="34" charset="0"/>
                <a:cs typeface="Arial" pitchFamily="34" charset="0"/>
              </a:rPr>
              <a:t>Малкова Ирина Алексеевна</a:t>
            </a:r>
          </a:p>
          <a:p>
            <a:r>
              <a:rPr lang="ru-RU" i="1" dirty="0">
                <a:solidFill>
                  <a:srgbClr val="4D485B"/>
                </a:solidFill>
                <a:latin typeface="Arial" pitchFamily="34" charset="0"/>
                <a:cs typeface="Arial" pitchFamily="34" charset="0"/>
              </a:rPr>
              <a:t>8 (342) 212-29-92</a:t>
            </a:r>
          </a:p>
          <a:p>
            <a:endParaRPr lang="ru-RU" i="1" dirty="0">
              <a:solidFill>
                <a:srgbClr val="4D485B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ru-RU" dirty="0">
                <a:solidFill>
                  <a:srgbClr val="4D485B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>
                <a:solidFill>
                  <a:srgbClr val="4D485B"/>
                </a:solidFill>
                <a:latin typeface="Arial" pitchFamily="34" charset="0"/>
                <a:cs typeface="Arial" pitchFamily="34" charset="0"/>
              </a:rPr>
              <a:t>Деканат заочного отделения</a:t>
            </a:r>
          </a:p>
          <a:p>
            <a:r>
              <a:rPr lang="ru-RU" dirty="0" err="1">
                <a:solidFill>
                  <a:srgbClr val="4D485B"/>
                </a:solidFill>
                <a:latin typeface="Arial" pitchFamily="34" charset="0"/>
                <a:cs typeface="Arial" pitchFamily="34" charset="0"/>
              </a:rPr>
              <a:t>Миндиярова</a:t>
            </a:r>
            <a:r>
              <a:rPr lang="ru-RU" dirty="0">
                <a:solidFill>
                  <a:srgbClr val="4D485B"/>
                </a:solidFill>
                <a:latin typeface="Arial" pitchFamily="34" charset="0"/>
                <a:cs typeface="Arial" pitchFamily="34" charset="0"/>
              </a:rPr>
              <a:t> Татьяна Николаевна</a:t>
            </a:r>
          </a:p>
          <a:p>
            <a:r>
              <a:rPr lang="ru-RU" i="1" dirty="0">
                <a:solidFill>
                  <a:srgbClr val="4D485B"/>
                </a:solidFill>
                <a:latin typeface="Arial" pitchFamily="34" charset="0"/>
                <a:cs typeface="Arial" pitchFamily="34" charset="0"/>
              </a:rPr>
              <a:t>8 (342) 238-64-87</a:t>
            </a:r>
            <a:endParaRPr lang="en-US" i="1" dirty="0">
              <a:solidFill>
                <a:srgbClr val="4D485B"/>
              </a:solidFill>
              <a:latin typeface="Arial" pitchFamily="34" charset="0"/>
              <a:cs typeface="Arial" pitchFamily="34" charset="0"/>
            </a:endParaRPr>
          </a:p>
          <a:p>
            <a:endParaRPr lang="en-US" i="1" dirty="0">
              <a:solidFill>
                <a:srgbClr val="4D485B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dirty="0">
                <a:solidFill>
                  <a:srgbClr val="4D485B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u="sng" dirty="0">
              <a:solidFill>
                <a:srgbClr val="4D485B"/>
              </a:solidFill>
              <a:latin typeface="Arial" pitchFamily="34" charset="0"/>
              <a:cs typeface="Arial" pitchFamily="34" charset="0"/>
            </a:endParaRPr>
          </a:p>
          <a:p>
            <a:endParaRPr lang="ru-RU" i="1" dirty="0">
              <a:solidFill>
                <a:srgbClr val="4D485B"/>
              </a:solidFill>
              <a:latin typeface="Arial" pitchFamily="34" charset="0"/>
              <a:cs typeface="Arial" pitchFamily="34" charset="0"/>
            </a:endParaRPr>
          </a:p>
          <a:p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08912" cy="1070992"/>
          </a:xfrm>
        </p:spPr>
        <p:txBody>
          <a:bodyPr/>
          <a:lstStyle/>
          <a:p>
            <a:r>
              <a:rPr lang="ru-RU" dirty="0" err="1"/>
              <a:t>Внеучебная</a:t>
            </a:r>
            <a:r>
              <a:rPr lang="ru-RU" dirty="0"/>
              <a:t> профессиональная деятельность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86116" y="4071942"/>
            <a:ext cx="12858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4D485B"/>
                </a:solidFill>
                <a:latin typeface="Arial" pitchFamily="34" charset="0"/>
                <a:cs typeface="Arial" pitchFamily="34" charset="0"/>
              </a:rPr>
              <a:t>In. </a:t>
            </a:r>
            <a:r>
              <a:rPr lang="ru-RU" sz="3200" dirty="0">
                <a:solidFill>
                  <a:srgbClr val="4D485B"/>
                </a:solidFill>
                <a:latin typeface="Arial" pitchFamily="34" charset="0"/>
                <a:cs typeface="Arial" pitchFamily="34" charset="0"/>
              </a:rPr>
              <a:t>Я</a:t>
            </a:r>
            <a:r>
              <a:rPr lang="en-US" sz="3200" dirty="0">
                <a:solidFill>
                  <a:srgbClr val="4D485B"/>
                </a:solidFill>
                <a:latin typeface="Arial" pitchFamily="34" charset="0"/>
                <a:cs typeface="Arial" pitchFamily="34" charset="0"/>
              </a:rPr>
              <a:t>z</a:t>
            </a:r>
            <a:endParaRPr lang="ru-RU" sz="3200" dirty="0">
              <a:solidFill>
                <a:srgbClr val="4D485B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Рисунок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0958" y="4929198"/>
            <a:ext cx="1500198" cy="181980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Прямоугольник 6"/>
          <p:cNvSpPr/>
          <p:nvPr/>
        </p:nvSpPr>
        <p:spPr>
          <a:xfrm>
            <a:off x="500034" y="2143116"/>
            <a:ext cx="2857520" cy="1571636"/>
          </a:xfrm>
          <a:prstGeom prst="rect">
            <a:avLst/>
          </a:prstGeom>
          <a:solidFill>
            <a:schemeClr val="accent3">
              <a:lumMod val="60000"/>
              <a:lumOff val="4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714348" y="2357430"/>
            <a:ext cx="25003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u="sng" dirty="0">
                <a:solidFill>
                  <a:srgbClr val="4D485B"/>
                </a:solidFill>
                <a:latin typeface="Arial" pitchFamily="34" charset="0"/>
                <a:cs typeface="Arial" pitchFamily="34" charset="0"/>
              </a:rPr>
              <a:t>1 место</a:t>
            </a:r>
            <a:r>
              <a:rPr lang="ru-RU" sz="2000" dirty="0">
                <a:solidFill>
                  <a:srgbClr val="4D485B"/>
                </a:solidFill>
                <a:latin typeface="Arial" pitchFamily="34" charset="0"/>
                <a:cs typeface="Arial" pitchFamily="34" charset="0"/>
              </a:rPr>
              <a:t> в Краевой Олимпиаде по английскому языку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572000" y="2143116"/>
            <a:ext cx="2857520" cy="1571636"/>
          </a:xfrm>
          <a:prstGeom prst="rect">
            <a:avLst/>
          </a:prstGeom>
          <a:solidFill>
            <a:schemeClr val="accent3">
              <a:lumMod val="60000"/>
              <a:lumOff val="4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500562" y="5000636"/>
            <a:ext cx="2857520" cy="1571636"/>
          </a:xfrm>
          <a:prstGeom prst="rect">
            <a:avLst/>
          </a:prstGeom>
          <a:solidFill>
            <a:schemeClr val="accent3">
              <a:lumMod val="60000"/>
              <a:lumOff val="4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28596" y="5000636"/>
            <a:ext cx="2857520" cy="1571636"/>
          </a:xfrm>
          <a:prstGeom prst="rect">
            <a:avLst/>
          </a:prstGeom>
          <a:solidFill>
            <a:schemeClr val="accent3">
              <a:lumMod val="60000"/>
              <a:lumOff val="4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4643438" y="2285992"/>
            <a:ext cx="28575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>
                <a:solidFill>
                  <a:srgbClr val="4D485B"/>
                </a:solidFill>
                <a:latin typeface="Arial" pitchFamily="34" charset="0"/>
                <a:cs typeface="Arial" pitchFamily="34" charset="0"/>
              </a:rPr>
              <a:t>1 место</a:t>
            </a:r>
            <a:r>
              <a:rPr lang="ru-RU" dirty="0">
                <a:solidFill>
                  <a:srgbClr val="4D485B"/>
                </a:solidFill>
                <a:latin typeface="Arial" pitchFamily="34" charset="0"/>
                <a:cs typeface="Arial" pitchFamily="34" charset="0"/>
              </a:rPr>
              <a:t> во Всероссийской Олимпиаде по методике преподавания ИЯ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71472" y="5072074"/>
            <a:ext cx="25717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>
                <a:solidFill>
                  <a:srgbClr val="4D485B"/>
                </a:solidFill>
                <a:latin typeface="Arial" pitchFamily="34" charset="0"/>
                <a:cs typeface="Arial" pitchFamily="34" charset="0"/>
              </a:rPr>
              <a:t>1, 2 места</a:t>
            </a:r>
            <a:r>
              <a:rPr lang="ru-RU" dirty="0">
                <a:solidFill>
                  <a:srgbClr val="4D485B"/>
                </a:solidFill>
                <a:latin typeface="Arial" pitchFamily="34" charset="0"/>
                <a:cs typeface="Arial" pitchFamily="34" charset="0"/>
              </a:rPr>
              <a:t> в Международной Дистанционной Олимпиаде по переводу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643438" y="5357826"/>
            <a:ext cx="27860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4D485B"/>
                </a:solidFill>
                <a:latin typeface="Arial" pitchFamily="34" charset="0"/>
                <a:cs typeface="Arial" pitchFamily="34" charset="0"/>
              </a:rPr>
              <a:t>Конкурс переводов «</a:t>
            </a:r>
            <a:r>
              <a:rPr lang="ru-RU" sz="2000" dirty="0" err="1">
                <a:solidFill>
                  <a:srgbClr val="4D485B"/>
                </a:solidFill>
                <a:latin typeface="Arial" pitchFamily="34" charset="0"/>
                <a:cs typeface="Arial" pitchFamily="34" charset="0"/>
              </a:rPr>
              <a:t>Керинз</a:t>
            </a:r>
            <a:r>
              <a:rPr lang="ru-RU" sz="2000" dirty="0">
                <a:solidFill>
                  <a:srgbClr val="4D485B"/>
                </a:solidFill>
                <a:latin typeface="Arial" pitchFamily="34" charset="0"/>
                <a:cs typeface="Arial" pitchFamily="34" charset="0"/>
              </a:rPr>
              <a:t> – Наумов»</a:t>
            </a:r>
          </a:p>
        </p:txBody>
      </p:sp>
      <p:cxnSp>
        <p:nvCxnSpPr>
          <p:cNvPr id="18" name="Прямая со стрелкой 17"/>
          <p:cNvCxnSpPr>
            <a:stCxn id="5" idx="0"/>
          </p:cNvCxnSpPr>
          <p:nvPr/>
        </p:nvCxnSpPr>
        <p:spPr>
          <a:xfrm rot="5400000" flipH="1" flipV="1">
            <a:off x="3857620" y="3571876"/>
            <a:ext cx="571504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5" idx="0"/>
          </p:cNvCxnSpPr>
          <p:nvPr/>
        </p:nvCxnSpPr>
        <p:spPr>
          <a:xfrm rot="16200000" flipV="1">
            <a:off x="3428992" y="3571876"/>
            <a:ext cx="571504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5" idx="2"/>
          </p:cNvCxnSpPr>
          <p:nvPr/>
        </p:nvCxnSpPr>
        <p:spPr>
          <a:xfrm rot="5400000">
            <a:off x="3435628" y="4721519"/>
            <a:ext cx="558233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5" idx="2"/>
          </p:cNvCxnSpPr>
          <p:nvPr/>
        </p:nvCxnSpPr>
        <p:spPr>
          <a:xfrm rot="16200000" flipH="1">
            <a:off x="3864256" y="4721519"/>
            <a:ext cx="558233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08912" cy="1070992"/>
          </a:xfrm>
        </p:spPr>
        <p:txBody>
          <a:bodyPr/>
          <a:lstStyle/>
          <a:p>
            <a:r>
              <a:rPr lang="ru-RU" dirty="0" err="1"/>
              <a:t>Внеучебная</a:t>
            </a:r>
            <a:r>
              <a:rPr lang="ru-RU" dirty="0"/>
              <a:t> профессиональная деятельность</a:t>
            </a:r>
          </a:p>
        </p:txBody>
      </p:sp>
      <p:pic>
        <p:nvPicPr>
          <p:cNvPr id="5" name="Рисунок 4" descr="Рисунок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0958" y="4929198"/>
            <a:ext cx="1500198" cy="181980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TextBox 5"/>
          <p:cNvSpPr txBox="1"/>
          <p:nvPr/>
        </p:nvSpPr>
        <p:spPr>
          <a:xfrm>
            <a:off x="4286248" y="2214554"/>
            <a:ext cx="12858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4D485B"/>
                </a:solidFill>
                <a:latin typeface="Arial" pitchFamily="34" charset="0"/>
                <a:cs typeface="Arial" pitchFamily="34" charset="0"/>
              </a:rPr>
              <a:t>In. </a:t>
            </a:r>
            <a:r>
              <a:rPr lang="ru-RU" sz="3200" dirty="0">
                <a:solidFill>
                  <a:srgbClr val="4D485B"/>
                </a:solidFill>
                <a:latin typeface="Arial" pitchFamily="34" charset="0"/>
                <a:cs typeface="Arial" pitchFamily="34" charset="0"/>
              </a:rPr>
              <a:t>Я</a:t>
            </a:r>
            <a:r>
              <a:rPr lang="en-US" sz="3200" dirty="0">
                <a:solidFill>
                  <a:srgbClr val="4D485B"/>
                </a:solidFill>
                <a:latin typeface="Arial" pitchFamily="34" charset="0"/>
                <a:cs typeface="Arial" pitchFamily="34" charset="0"/>
              </a:rPr>
              <a:t>z</a:t>
            </a:r>
            <a:endParaRPr lang="ru-RU" sz="3200" dirty="0">
              <a:solidFill>
                <a:srgbClr val="4D485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42910" y="2143116"/>
            <a:ext cx="2428892" cy="1857388"/>
          </a:xfrm>
          <a:prstGeom prst="rect">
            <a:avLst/>
          </a:prstGeom>
          <a:solidFill>
            <a:schemeClr val="accent3">
              <a:lumMod val="60000"/>
              <a:lumOff val="4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357686" y="3786190"/>
            <a:ext cx="2071702" cy="1571636"/>
          </a:xfrm>
          <a:prstGeom prst="rect">
            <a:avLst/>
          </a:prstGeom>
          <a:solidFill>
            <a:schemeClr val="accent3">
              <a:lumMod val="60000"/>
              <a:lumOff val="4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928662" y="4929198"/>
            <a:ext cx="2071702" cy="1285884"/>
          </a:xfrm>
          <a:prstGeom prst="rect">
            <a:avLst/>
          </a:prstGeom>
          <a:solidFill>
            <a:schemeClr val="accent3">
              <a:lumMod val="60000"/>
              <a:lumOff val="4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428596" y="2285992"/>
            <a:ext cx="278608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4D485B"/>
                </a:solidFill>
                <a:latin typeface="Arial" pitchFamily="34" charset="0"/>
                <a:cs typeface="Arial" pitchFamily="34" charset="0"/>
              </a:rPr>
              <a:t>Конкурс </a:t>
            </a:r>
          </a:p>
          <a:p>
            <a:pPr algn="ctr"/>
            <a:r>
              <a:rPr lang="ru-RU" dirty="0">
                <a:solidFill>
                  <a:srgbClr val="4D485B"/>
                </a:solidFill>
                <a:latin typeface="Arial" pitchFamily="34" charset="0"/>
                <a:cs typeface="Arial" pitchFamily="34" charset="0"/>
              </a:rPr>
              <a:t>мини-спектаклей </a:t>
            </a:r>
          </a:p>
          <a:p>
            <a:pPr algn="ctr"/>
            <a:r>
              <a:rPr lang="ru-RU" dirty="0">
                <a:solidFill>
                  <a:srgbClr val="4D485B"/>
                </a:solidFill>
                <a:latin typeface="Arial" pitchFamily="34" charset="0"/>
                <a:cs typeface="Arial" pitchFamily="34" charset="0"/>
              </a:rPr>
              <a:t>«Моё педагогическое кредо» </a:t>
            </a:r>
          </a:p>
          <a:p>
            <a:pPr algn="ctr"/>
            <a:r>
              <a:rPr lang="ru-RU" u="sng" dirty="0">
                <a:solidFill>
                  <a:srgbClr val="4D485B"/>
                </a:solidFill>
                <a:latin typeface="Arial" pitchFamily="34" charset="0"/>
                <a:cs typeface="Arial" pitchFamily="34" charset="0"/>
              </a:rPr>
              <a:t>1 курс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42910" y="5072074"/>
            <a:ext cx="26432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4D485B"/>
                </a:solidFill>
                <a:latin typeface="Arial" pitchFamily="34" charset="0"/>
                <a:cs typeface="Arial" pitchFamily="34" charset="0"/>
              </a:rPr>
              <a:t>Конкурс </a:t>
            </a:r>
          </a:p>
          <a:p>
            <a:pPr algn="ctr"/>
            <a:r>
              <a:rPr lang="ru-RU" dirty="0">
                <a:solidFill>
                  <a:srgbClr val="4D485B"/>
                </a:solidFill>
                <a:latin typeface="Arial" pitchFamily="34" charset="0"/>
                <a:cs typeface="Arial" pitchFamily="34" charset="0"/>
              </a:rPr>
              <a:t>«Грани таланта»</a:t>
            </a:r>
          </a:p>
          <a:p>
            <a:pPr algn="ctr"/>
            <a:r>
              <a:rPr lang="ru-RU" u="sng" dirty="0">
                <a:solidFill>
                  <a:srgbClr val="4D485B"/>
                </a:solidFill>
                <a:latin typeface="Arial" pitchFamily="34" charset="0"/>
                <a:cs typeface="Arial" pitchFamily="34" charset="0"/>
              </a:rPr>
              <a:t>2 курс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72000" y="4000504"/>
            <a:ext cx="15716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4D485B"/>
                </a:solidFill>
                <a:latin typeface="Arial" pitchFamily="34" charset="0"/>
                <a:cs typeface="Arial" pitchFamily="34" charset="0"/>
              </a:rPr>
              <a:t>Олимпиада по педагогике</a:t>
            </a:r>
          </a:p>
          <a:p>
            <a:pPr algn="ctr"/>
            <a:r>
              <a:rPr lang="ru-RU" u="sng" dirty="0">
                <a:solidFill>
                  <a:srgbClr val="4D485B"/>
                </a:solidFill>
                <a:latin typeface="Arial" pitchFamily="34" charset="0"/>
                <a:cs typeface="Arial" pitchFamily="34" charset="0"/>
              </a:rPr>
              <a:t>3 курс</a:t>
            </a:r>
          </a:p>
        </p:txBody>
      </p:sp>
      <p:cxnSp>
        <p:nvCxnSpPr>
          <p:cNvPr id="18" name="Прямая со стрелкой 17"/>
          <p:cNvCxnSpPr>
            <a:stCxn id="6" idx="2"/>
          </p:cNvCxnSpPr>
          <p:nvPr/>
        </p:nvCxnSpPr>
        <p:spPr>
          <a:xfrm rot="5400000">
            <a:off x="4150008" y="2149753"/>
            <a:ext cx="129607" cy="142875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6" idx="2"/>
          </p:cNvCxnSpPr>
          <p:nvPr/>
        </p:nvCxnSpPr>
        <p:spPr>
          <a:xfrm rot="5400000">
            <a:off x="3114157" y="2828412"/>
            <a:ext cx="1844117" cy="17859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6" idx="2"/>
          </p:cNvCxnSpPr>
          <p:nvPr/>
        </p:nvCxnSpPr>
        <p:spPr>
          <a:xfrm rot="16200000" flipH="1">
            <a:off x="4614355" y="3114164"/>
            <a:ext cx="772547" cy="142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357166"/>
            <a:ext cx="8208912" cy="1070992"/>
          </a:xfrm>
        </p:spPr>
        <p:txBody>
          <a:bodyPr/>
          <a:lstStyle/>
          <a:p>
            <a:r>
              <a:rPr lang="ru-RU" dirty="0"/>
              <a:t>Конкурс </a:t>
            </a:r>
            <a:br>
              <a:rPr lang="ru-RU" dirty="0"/>
            </a:br>
            <a:r>
              <a:rPr lang="ru-RU" dirty="0"/>
              <a:t>«Лучший студент ПГГПУ»</a:t>
            </a:r>
            <a:br>
              <a:rPr lang="ru-RU" dirty="0"/>
            </a:br>
            <a:r>
              <a:rPr lang="ru-RU" dirty="0"/>
              <a:t>2010 год</a:t>
            </a:r>
          </a:p>
        </p:txBody>
      </p:sp>
      <p:pic>
        <p:nvPicPr>
          <p:cNvPr id="4" name="Содержимое 3" descr="rf_vMHK8pl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2000240"/>
            <a:ext cx="3078476" cy="42100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TextBox 4"/>
          <p:cNvSpPr txBox="1"/>
          <p:nvPr/>
        </p:nvSpPr>
        <p:spPr>
          <a:xfrm>
            <a:off x="3923928" y="2070798"/>
            <a:ext cx="4143404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4D485B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800" b="1" dirty="0">
              <a:solidFill>
                <a:srgbClr val="4D485B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800" dirty="0">
                <a:solidFill>
                  <a:srgbClr val="4D485B"/>
                </a:solidFill>
                <a:latin typeface="Arial" pitchFamily="34" charset="0"/>
                <a:cs typeface="Arial" pitchFamily="34" charset="0"/>
              </a:rPr>
              <a:t>Анна Сокальская</a:t>
            </a:r>
          </a:p>
          <a:p>
            <a:endParaRPr lang="ru-RU" sz="2800" dirty="0">
              <a:solidFill>
                <a:srgbClr val="4D485B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800" dirty="0">
                <a:solidFill>
                  <a:srgbClr val="4D485B"/>
                </a:solidFill>
                <a:latin typeface="Arial" pitchFamily="34" charset="0"/>
                <a:cs typeface="Arial" pitchFamily="34" charset="0"/>
              </a:rPr>
              <a:t>Студентка 5 курса </a:t>
            </a:r>
          </a:p>
          <a:p>
            <a:r>
              <a:rPr lang="ru-RU" sz="2800" dirty="0">
                <a:solidFill>
                  <a:srgbClr val="4D485B"/>
                </a:solidFill>
                <a:latin typeface="Arial" pitchFamily="34" charset="0"/>
                <a:cs typeface="Arial" pitchFamily="34" charset="0"/>
              </a:rPr>
              <a:t>Факультет Иностранных языков.</a:t>
            </a:r>
          </a:p>
          <a:p>
            <a:endParaRPr lang="ru-RU" sz="2800" dirty="0">
              <a:solidFill>
                <a:srgbClr val="4D485B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800" dirty="0">
                <a:solidFill>
                  <a:srgbClr val="4D485B"/>
                </a:solidFill>
                <a:latin typeface="Arial" pitchFamily="34" charset="0"/>
                <a:cs typeface="Arial" pitchFamily="34" charset="0"/>
              </a:rPr>
              <a:t>Сегодня: директор студенческого клуба ПГГПУ</a:t>
            </a:r>
          </a:p>
          <a:p>
            <a:endParaRPr lang="ru-RU" dirty="0"/>
          </a:p>
        </p:txBody>
      </p:sp>
      <p:pic>
        <p:nvPicPr>
          <p:cNvPr id="6" name="Рисунок 5" descr="Рисунок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0958" y="4929198"/>
            <a:ext cx="1500198" cy="181980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08912" cy="1070992"/>
          </a:xfrm>
        </p:spPr>
        <p:txBody>
          <a:bodyPr/>
          <a:lstStyle/>
          <a:p>
            <a:r>
              <a:rPr lang="ru-RU" dirty="0"/>
              <a:t>Конкурс </a:t>
            </a:r>
            <a:br>
              <a:rPr lang="ru-RU" dirty="0"/>
            </a:br>
            <a:r>
              <a:rPr lang="ru-RU" dirty="0"/>
              <a:t>«Лучший студент ПГГПУ»</a:t>
            </a:r>
            <a:br>
              <a:rPr lang="ru-RU" dirty="0"/>
            </a:br>
            <a:r>
              <a:rPr lang="ru-RU" dirty="0"/>
              <a:t>2014 год</a:t>
            </a:r>
          </a:p>
        </p:txBody>
      </p:sp>
      <p:pic>
        <p:nvPicPr>
          <p:cNvPr id="4" name="Содержимое 3" descr="Рисунок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2071678"/>
            <a:ext cx="2804788" cy="42100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TextBox 4"/>
          <p:cNvSpPr txBox="1"/>
          <p:nvPr/>
        </p:nvSpPr>
        <p:spPr>
          <a:xfrm>
            <a:off x="3923928" y="2011857"/>
            <a:ext cx="3429024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4D485B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600" b="1" dirty="0">
              <a:solidFill>
                <a:srgbClr val="4D485B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600" dirty="0">
                <a:solidFill>
                  <a:srgbClr val="4D485B"/>
                </a:solidFill>
                <a:latin typeface="Arial" pitchFamily="34" charset="0"/>
                <a:cs typeface="Arial" pitchFamily="34" charset="0"/>
              </a:rPr>
              <a:t>Дарья Деева</a:t>
            </a:r>
          </a:p>
          <a:p>
            <a:endParaRPr lang="ru-RU" sz="2600" dirty="0">
              <a:solidFill>
                <a:srgbClr val="4D485B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600" dirty="0">
                <a:solidFill>
                  <a:srgbClr val="4D485B"/>
                </a:solidFill>
                <a:latin typeface="Arial" pitchFamily="34" charset="0"/>
                <a:cs typeface="Arial" pitchFamily="34" charset="0"/>
              </a:rPr>
              <a:t>Студентка 2 курса </a:t>
            </a:r>
          </a:p>
          <a:p>
            <a:r>
              <a:rPr lang="ru-RU" sz="2600" dirty="0">
                <a:solidFill>
                  <a:srgbClr val="4D485B"/>
                </a:solidFill>
                <a:latin typeface="Arial" pitchFamily="34" charset="0"/>
                <a:cs typeface="Arial" pitchFamily="34" charset="0"/>
              </a:rPr>
              <a:t>Факультет Иностранных языков.</a:t>
            </a:r>
          </a:p>
          <a:p>
            <a:endParaRPr lang="ru-RU" sz="2600" dirty="0">
              <a:solidFill>
                <a:srgbClr val="4D485B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600" dirty="0">
                <a:solidFill>
                  <a:srgbClr val="4D485B"/>
                </a:solidFill>
                <a:latin typeface="Arial" pitchFamily="34" charset="0"/>
                <a:cs typeface="Arial" pitchFamily="34" charset="0"/>
              </a:rPr>
              <a:t>Сегодня: студентка магистратуры ВУЗа г. Москвы</a:t>
            </a:r>
          </a:p>
          <a:p>
            <a:endParaRPr lang="ru-RU" dirty="0"/>
          </a:p>
        </p:txBody>
      </p:sp>
      <p:pic>
        <p:nvPicPr>
          <p:cNvPr id="6" name="Рисунок 5" descr="Рисунок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0958" y="4929198"/>
            <a:ext cx="1500198" cy="181980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8B4A61-952F-4FAA-8B84-19EA2FE060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16632"/>
            <a:ext cx="8208912" cy="1719065"/>
          </a:xfrm>
        </p:spPr>
        <p:txBody>
          <a:bodyPr/>
          <a:lstStyle/>
          <a:p>
            <a:r>
              <a:rPr lang="ru-RU" dirty="0"/>
              <a:t>Конкурс </a:t>
            </a:r>
            <a:br>
              <a:rPr lang="ru-RU" dirty="0"/>
            </a:br>
            <a:r>
              <a:rPr lang="ru-RU" dirty="0"/>
              <a:t>«Лучший студент ПГГПУ»</a:t>
            </a:r>
            <a:br>
              <a:rPr lang="ru-RU" dirty="0"/>
            </a:br>
            <a:r>
              <a:rPr lang="ru-RU" dirty="0"/>
              <a:t>201</a:t>
            </a:r>
            <a:r>
              <a:rPr lang="en-US" dirty="0"/>
              <a:t>8</a:t>
            </a:r>
            <a:r>
              <a:rPr lang="ru-RU" dirty="0"/>
              <a:t> год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98C3CA9-F23D-4744-B9E6-B0677261EE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16833"/>
            <a:ext cx="8229600" cy="482453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/>
              <a:t>                                </a:t>
            </a:r>
          </a:p>
          <a:p>
            <a:pPr marL="0" indent="0">
              <a:buNone/>
            </a:pPr>
            <a:r>
              <a:rPr lang="ru-RU" dirty="0"/>
              <a:t>                                           Алексей Упоров</a:t>
            </a:r>
          </a:p>
          <a:p>
            <a:pPr marL="0" indent="0">
              <a:buNone/>
            </a:pPr>
            <a:r>
              <a:rPr lang="ru-RU" dirty="0"/>
              <a:t>                                           Студент 3 курса </a:t>
            </a:r>
          </a:p>
          <a:p>
            <a:pPr marL="0" indent="0">
              <a:buNone/>
            </a:pPr>
            <a:r>
              <a:rPr lang="ru-RU" dirty="0"/>
              <a:t>                                              Факультет            </a:t>
            </a:r>
          </a:p>
          <a:p>
            <a:pPr marL="0" indent="0">
              <a:buNone/>
            </a:pPr>
            <a:r>
              <a:rPr lang="ru-RU" dirty="0"/>
              <a:t>                                             иностранных</a:t>
            </a:r>
          </a:p>
          <a:p>
            <a:pPr marL="0" indent="0">
              <a:buNone/>
            </a:pPr>
            <a:r>
              <a:rPr lang="ru-RU" dirty="0"/>
              <a:t>                                                  языков </a:t>
            </a:r>
          </a:p>
          <a:p>
            <a:pPr marL="0" indent="0">
              <a:buNone/>
            </a:pPr>
            <a:r>
              <a:rPr lang="ru-RU" dirty="0"/>
              <a:t>   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                                                       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A788897-6A79-42A8-87DB-7A5338AC19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916833"/>
            <a:ext cx="4159804" cy="61521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Рисунок1.jpg">
            <a:extLst>
              <a:ext uri="{FF2B5EF4-FFF2-40B4-BE49-F238E27FC236}">
                <a16:creationId xmlns:a16="http://schemas.microsoft.com/office/drawing/2014/main" id="{BF5FD2FE-EF21-439B-AC0C-80443A4678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0958" y="4929198"/>
            <a:ext cx="1500198" cy="181980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3543342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7D7AD8-9910-41A1-A63A-0154AD16E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16632"/>
            <a:ext cx="8208912" cy="1719065"/>
          </a:xfrm>
        </p:spPr>
        <p:txBody>
          <a:bodyPr/>
          <a:lstStyle/>
          <a:p>
            <a:r>
              <a:rPr lang="ru-RU" dirty="0"/>
              <a:t>Конкурс </a:t>
            </a:r>
            <a:br>
              <a:rPr lang="ru-RU" dirty="0"/>
            </a:br>
            <a:r>
              <a:rPr lang="ru-RU" dirty="0"/>
              <a:t>«Лучший студент ПГГПУ»</a:t>
            </a:r>
            <a:br>
              <a:rPr lang="ru-RU" dirty="0"/>
            </a:br>
            <a:r>
              <a:rPr lang="ru-RU" dirty="0"/>
              <a:t>2019 год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FB5173B-1C95-449C-A4A4-0445D6BF0A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                                               Екатерина</a:t>
            </a:r>
          </a:p>
          <a:p>
            <a:pPr marL="0" indent="0">
              <a:buNone/>
            </a:pPr>
            <a:r>
              <a:rPr lang="ru-RU" dirty="0"/>
              <a:t>                                             </a:t>
            </a:r>
            <a:r>
              <a:rPr lang="ru-RU" dirty="0" err="1"/>
              <a:t>Каменщикова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                                        Студентка 4 курса</a:t>
            </a:r>
          </a:p>
          <a:p>
            <a:pPr marL="0" indent="0">
              <a:buNone/>
            </a:pPr>
            <a:r>
              <a:rPr lang="ru-RU" dirty="0"/>
              <a:t>                                               Факультет</a:t>
            </a:r>
          </a:p>
          <a:p>
            <a:pPr marL="0" indent="0">
              <a:buNone/>
            </a:pPr>
            <a:r>
              <a:rPr lang="ru-RU" dirty="0"/>
              <a:t>                                             иностранных</a:t>
            </a:r>
          </a:p>
          <a:p>
            <a:pPr marL="0" indent="0">
              <a:buNone/>
            </a:pPr>
            <a:r>
              <a:rPr lang="ru-RU" dirty="0"/>
              <a:t>                                                  языков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F5AD118-BA81-4C95-A2D7-FA4EF839585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29466"/>
            <a:ext cx="4572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Рисунок1.jpg">
            <a:extLst>
              <a:ext uri="{FF2B5EF4-FFF2-40B4-BE49-F238E27FC236}">
                <a16:creationId xmlns:a16="http://schemas.microsoft.com/office/drawing/2014/main" id="{59865F3F-2A33-43DD-AC5F-D6AEF24914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0373" y="5038196"/>
            <a:ext cx="1500198" cy="181980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2266810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 descr="cONstzY-Mk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612" y="2857496"/>
            <a:ext cx="2571768" cy="286851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Внеаудиторная деятельность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71802" y="4286256"/>
            <a:ext cx="16430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In. </a:t>
            </a:r>
            <a:r>
              <a:rPr lang="ru-RU" sz="4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Я</a:t>
            </a:r>
            <a:r>
              <a:rPr lang="en-US" sz="4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z</a:t>
            </a:r>
            <a:endParaRPr lang="ru-RU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Рисунок 9" descr="Рисунок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0958" y="4929198"/>
            <a:ext cx="1500198" cy="181980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9" name="Облако 18"/>
          <p:cNvSpPr/>
          <p:nvPr/>
        </p:nvSpPr>
        <p:spPr>
          <a:xfrm>
            <a:off x="1571604" y="1643050"/>
            <a:ext cx="3000396" cy="1785950"/>
          </a:xfrm>
          <a:prstGeom prst="cloud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4D485B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dirty="0">
                <a:solidFill>
                  <a:srgbClr val="4D485B"/>
                </a:solidFill>
                <a:latin typeface="Arial" pitchFamily="34" charset="0"/>
                <a:cs typeface="Arial" pitchFamily="34" charset="0"/>
              </a:rPr>
              <a:t>Международные программы, конкурсы, фестивали</a:t>
            </a:r>
          </a:p>
          <a:p>
            <a:pPr algn="ctr"/>
            <a:endParaRPr lang="ru-RU" dirty="0">
              <a:solidFill>
                <a:srgbClr val="4D485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Облако 19"/>
          <p:cNvSpPr/>
          <p:nvPr/>
        </p:nvSpPr>
        <p:spPr>
          <a:xfrm rot="702546">
            <a:off x="4286129" y="2501170"/>
            <a:ext cx="3000396" cy="1714512"/>
          </a:xfrm>
          <a:prstGeom prst="cloud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4D485B"/>
                </a:solidFill>
                <a:latin typeface="Arial" pitchFamily="34" charset="0"/>
                <a:cs typeface="Arial" pitchFamily="34" charset="0"/>
              </a:rPr>
              <a:t>Сотрудничество с языковыми центрами </a:t>
            </a:r>
          </a:p>
          <a:p>
            <a:pPr algn="ctr"/>
            <a:r>
              <a:rPr lang="ru-RU" dirty="0">
                <a:solidFill>
                  <a:srgbClr val="4D485B"/>
                </a:solidFill>
                <a:latin typeface="Arial" pitchFamily="34" charset="0"/>
                <a:cs typeface="Arial" pitchFamily="34" charset="0"/>
              </a:rPr>
              <a:t>г. Перми</a:t>
            </a:r>
          </a:p>
        </p:txBody>
      </p:sp>
      <p:sp>
        <p:nvSpPr>
          <p:cNvPr id="21" name="Облако 20"/>
          <p:cNvSpPr/>
          <p:nvPr/>
        </p:nvSpPr>
        <p:spPr>
          <a:xfrm rot="686490">
            <a:off x="4432154" y="4151643"/>
            <a:ext cx="3143272" cy="1785950"/>
          </a:xfrm>
          <a:prstGeom prst="cloud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4D485B"/>
                </a:solidFill>
                <a:latin typeface="Arial" pitchFamily="34" charset="0"/>
                <a:cs typeface="Arial" pitchFamily="34" charset="0"/>
              </a:rPr>
              <a:t>Сотрудничество с международным фондом «</a:t>
            </a:r>
            <a:r>
              <a:rPr lang="en-US" dirty="0">
                <a:solidFill>
                  <a:srgbClr val="4D485B"/>
                </a:solidFill>
                <a:latin typeface="Arial" pitchFamily="34" charset="0"/>
                <a:cs typeface="Arial" pitchFamily="34" charset="0"/>
              </a:rPr>
              <a:t>HILTON</a:t>
            </a:r>
            <a:r>
              <a:rPr lang="ru-RU" dirty="0">
                <a:solidFill>
                  <a:srgbClr val="4D485B"/>
                </a:solidFill>
                <a:latin typeface="Arial" pitchFamily="34" charset="0"/>
                <a:cs typeface="Arial" pitchFamily="34" charset="0"/>
              </a:rPr>
              <a:t>»</a:t>
            </a:r>
          </a:p>
        </p:txBody>
      </p:sp>
      <p:sp>
        <p:nvSpPr>
          <p:cNvPr id="22" name="Облако 21"/>
          <p:cNvSpPr/>
          <p:nvPr/>
        </p:nvSpPr>
        <p:spPr>
          <a:xfrm rot="21045492">
            <a:off x="1336499" y="5038611"/>
            <a:ext cx="3286148" cy="1785950"/>
          </a:xfrm>
          <a:prstGeom prst="cloud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4D485B"/>
                </a:solidFill>
                <a:latin typeface="Arial" pitchFamily="34" charset="0"/>
                <a:cs typeface="Arial" pitchFamily="34" charset="0"/>
              </a:rPr>
              <a:t>Практика в детских лагерях</a:t>
            </a:r>
          </a:p>
        </p:txBody>
      </p:sp>
      <p:sp>
        <p:nvSpPr>
          <p:cNvPr id="23" name="Облако 22"/>
          <p:cNvSpPr/>
          <p:nvPr/>
        </p:nvSpPr>
        <p:spPr>
          <a:xfrm rot="21286134">
            <a:off x="84639" y="3210934"/>
            <a:ext cx="3143240" cy="2000264"/>
          </a:xfrm>
          <a:prstGeom prst="cloud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>
                <a:solidFill>
                  <a:srgbClr val="4D485B"/>
                </a:solidFill>
                <a:latin typeface="Arial" pitchFamily="34" charset="0"/>
                <a:cs typeface="Arial" pitchFamily="34" charset="0"/>
              </a:rPr>
              <a:t>Международные,региональные</a:t>
            </a:r>
            <a:r>
              <a:rPr lang="ru-RU" dirty="0">
                <a:solidFill>
                  <a:srgbClr val="4D485B"/>
                </a:solidFill>
                <a:latin typeface="Arial" pitchFamily="34" charset="0"/>
                <a:cs typeface="Arial" pitchFamily="34" charset="0"/>
              </a:rPr>
              <a:t> и городские конкурсы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Наши выпускники</a:t>
            </a:r>
          </a:p>
        </p:txBody>
      </p:sp>
      <p:pic>
        <p:nvPicPr>
          <p:cNvPr id="4" name="Содержимое 3" descr="Рисунок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2071678"/>
            <a:ext cx="3609274" cy="42100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TextBox 5"/>
          <p:cNvSpPr txBox="1"/>
          <p:nvPr/>
        </p:nvSpPr>
        <p:spPr>
          <a:xfrm>
            <a:off x="4429124" y="2857496"/>
            <a:ext cx="3857652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sz="2800" b="1" dirty="0">
                <a:solidFill>
                  <a:srgbClr val="4D485B"/>
                </a:solidFill>
                <a:latin typeface="Arial" pitchFamily="34" charset="0"/>
                <a:cs typeface="Arial" pitchFamily="34" charset="0"/>
              </a:rPr>
              <a:t>Ольга </a:t>
            </a:r>
            <a:r>
              <a:rPr lang="ru-RU" altLang="ru-RU" sz="2800" b="1" dirty="0" err="1">
                <a:solidFill>
                  <a:srgbClr val="4D485B"/>
                </a:solidFill>
                <a:latin typeface="Arial" pitchFamily="34" charset="0"/>
                <a:cs typeface="Arial" pitchFamily="34" charset="0"/>
              </a:rPr>
              <a:t>Кылосова</a:t>
            </a:r>
            <a:r>
              <a:rPr lang="ru-RU" altLang="ru-RU" sz="2800" b="1" dirty="0">
                <a:solidFill>
                  <a:srgbClr val="4D485B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ru-RU" altLang="ru-RU" sz="2800" dirty="0">
                <a:solidFill>
                  <a:srgbClr val="4D485B"/>
                </a:solidFill>
                <a:latin typeface="Arial" pitchFamily="34" charset="0"/>
                <a:cs typeface="Arial" pitchFamily="34" charset="0"/>
              </a:rPr>
              <a:t>Офицер </a:t>
            </a:r>
          </a:p>
          <a:p>
            <a:r>
              <a:rPr lang="fr-FR" altLang="ru-RU" sz="2800" u="sng" dirty="0">
                <a:solidFill>
                  <a:srgbClr val="4D485B"/>
                </a:solidFill>
                <a:latin typeface="Arial" pitchFamily="34" charset="0"/>
                <a:cs typeface="Arial" pitchFamily="34" charset="0"/>
              </a:rPr>
              <a:t>Guest Relations </a:t>
            </a:r>
            <a:endParaRPr lang="ru-RU" altLang="ru-RU" sz="2800" u="sng" dirty="0">
              <a:solidFill>
                <a:srgbClr val="4D485B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altLang="ru-RU" sz="2800" u="sng" dirty="0">
                <a:solidFill>
                  <a:srgbClr val="4D485B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altLang="ru-RU" sz="2800" u="sng" dirty="0">
                <a:solidFill>
                  <a:srgbClr val="4D485B"/>
                </a:solidFill>
                <a:latin typeface="Arial" pitchFamily="34" charset="0"/>
                <a:cs typeface="Arial" pitchFamily="34" charset="0"/>
              </a:rPr>
              <a:t>elebrity Cruises </a:t>
            </a:r>
            <a:r>
              <a:rPr lang="en-US" altLang="ru-RU" sz="2800" u="sng" dirty="0">
                <a:solidFill>
                  <a:srgbClr val="4D485B"/>
                </a:solidFill>
                <a:latin typeface="Arial" pitchFamily="34" charset="0"/>
                <a:cs typeface="Arial" pitchFamily="34" charset="0"/>
              </a:rPr>
              <a:t>Miami </a:t>
            </a:r>
            <a:endParaRPr lang="ru-RU" altLang="ru-RU" sz="2800" u="sng" dirty="0">
              <a:solidFill>
                <a:srgbClr val="4D485B"/>
              </a:solidFill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pic>
        <p:nvPicPr>
          <p:cNvPr id="7" name="Рисунок 6" descr="Рисунок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0958" y="4929198"/>
            <a:ext cx="1500198" cy="181980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Наши выпускники</a:t>
            </a:r>
          </a:p>
        </p:txBody>
      </p:sp>
      <p:pic>
        <p:nvPicPr>
          <p:cNvPr id="5" name="Содержимое 4" descr="Рисунок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2143116"/>
            <a:ext cx="2809582" cy="42100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Рисунок 3" descr="Рисунок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0958" y="4929198"/>
            <a:ext cx="1500198" cy="181980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TextBox 5"/>
          <p:cNvSpPr txBox="1"/>
          <p:nvPr/>
        </p:nvSpPr>
        <p:spPr>
          <a:xfrm>
            <a:off x="3786182" y="2357430"/>
            <a:ext cx="2643206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sz="2800" b="1" dirty="0">
                <a:solidFill>
                  <a:srgbClr val="4D485B"/>
                </a:solidFill>
                <a:latin typeface="Arial" pitchFamily="34" charset="0"/>
                <a:cs typeface="Arial" pitchFamily="34" charset="0"/>
              </a:rPr>
              <a:t>Василий Комендант </a:t>
            </a:r>
          </a:p>
          <a:p>
            <a:r>
              <a:rPr lang="ru-RU" altLang="ru-RU" sz="2800" dirty="0">
                <a:solidFill>
                  <a:srgbClr val="4D485B"/>
                </a:solidFill>
                <a:latin typeface="Arial" pitchFamily="34" charset="0"/>
                <a:cs typeface="Arial" pitchFamily="34" charset="0"/>
              </a:rPr>
              <a:t>певец, режиссер,</a:t>
            </a:r>
            <a:endParaRPr lang="fr-FR" altLang="ru-RU" sz="2800" dirty="0">
              <a:solidFill>
                <a:srgbClr val="4D485B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altLang="ru-RU" sz="2800" dirty="0">
                <a:solidFill>
                  <a:srgbClr val="4D485B"/>
                </a:solidFill>
                <a:latin typeface="Arial" pitchFamily="34" charset="0"/>
                <a:cs typeface="Arial" pitchFamily="34" charset="0"/>
              </a:rPr>
              <a:t>выпускник</a:t>
            </a:r>
          </a:p>
          <a:p>
            <a:r>
              <a:rPr lang="fr-FR" altLang="ru-RU" sz="2800" u="sng" dirty="0">
                <a:solidFill>
                  <a:srgbClr val="4D485B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en-US" altLang="ru-RU" sz="2800" u="sng" dirty="0" err="1">
                <a:solidFill>
                  <a:srgbClr val="4D485B"/>
                </a:solidFill>
                <a:latin typeface="Arial" pitchFamily="34" charset="0"/>
                <a:cs typeface="Arial" pitchFamily="34" charset="0"/>
              </a:rPr>
              <a:t>ew</a:t>
            </a:r>
            <a:r>
              <a:rPr lang="en-US" altLang="ru-RU" sz="2800" u="sng" dirty="0">
                <a:solidFill>
                  <a:srgbClr val="4D485B"/>
                </a:solidFill>
                <a:latin typeface="Arial" pitchFamily="34" charset="0"/>
                <a:cs typeface="Arial" pitchFamily="34" charset="0"/>
              </a:rPr>
              <a:t> York Film Academy '13</a:t>
            </a:r>
            <a:endParaRPr lang="ru-RU" altLang="ru-RU" sz="2800" u="sng" dirty="0">
              <a:solidFill>
                <a:srgbClr val="4D485B"/>
              </a:solidFill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Где узнать?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2714620"/>
            <a:ext cx="6900882" cy="5643578"/>
          </a:xfrm>
        </p:spPr>
        <p:txBody>
          <a:bodyPr/>
          <a:lstStyle/>
          <a:p>
            <a:pPr algn="ctr">
              <a:buNone/>
            </a:pPr>
            <a:r>
              <a:rPr lang="ru-RU" dirty="0"/>
              <a:t>	Официальный сайт ПГГПУ</a:t>
            </a:r>
          </a:p>
          <a:p>
            <a:pPr algn="ctr">
              <a:buNone/>
            </a:pPr>
            <a:r>
              <a:rPr lang="ru-RU" dirty="0"/>
              <a:t>	</a:t>
            </a:r>
            <a:r>
              <a:rPr lang="en-US" dirty="0">
                <a:hlinkClick r:id="rId2"/>
              </a:rPr>
              <a:t>www.pspu.ru</a:t>
            </a:r>
            <a:endParaRPr lang="en-US" dirty="0"/>
          </a:p>
          <a:p>
            <a:pPr algn="ctr">
              <a:buNone/>
            </a:pPr>
            <a:r>
              <a:rPr lang="en-US" dirty="0"/>
              <a:t>	</a:t>
            </a:r>
            <a:r>
              <a:rPr lang="ru-RU" dirty="0"/>
              <a:t>Рубрика: «Абитуриенту»</a:t>
            </a:r>
            <a:endParaRPr lang="en-US" dirty="0"/>
          </a:p>
          <a:p>
            <a:pPr algn="ctr">
              <a:buNone/>
            </a:pPr>
            <a:endParaRPr lang="en-US" dirty="0"/>
          </a:p>
          <a:p>
            <a:pPr algn="ctr">
              <a:buNone/>
            </a:pPr>
            <a:r>
              <a:rPr lang="ru-RU" dirty="0"/>
              <a:t> </a:t>
            </a:r>
            <a:endParaRPr lang="ru-RU" u="sng" dirty="0"/>
          </a:p>
        </p:txBody>
      </p:sp>
      <p:pic>
        <p:nvPicPr>
          <p:cNvPr id="4" name="Рисунок 3" descr="Рисунок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0958" y="4929198"/>
            <a:ext cx="1500198" cy="181980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Наши выпускники</a:t>
            </a:r>
          </a:p>
        </p:txBody>
      </p:sp>
      <p:pic>
        <p:nvPicPr>
          <p:cNvPr id="5" name="Содержимое 4" descr="Рисунок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2143116"/>
            <a:ext cx="4274607" cy="42100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Рисунок 3" descr="Рисунок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0958" y="4929198"/>
            <a:ext cx="1500198" cy="181980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TextBox 5"/>
          <p:cNvSpPr txBox="1"/>
          <p:nvPr/>
        </p:nvSpPr>
        <p:spPr>
          <a:xfrm>
            <a:off x="4714876" y="2214554"/>
            <a:ext cx="2928958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sz="2800" b="1" dirty="0">
                <a:solidFill>
                  <a:srgbClr val="4D485B"/>
                </a:solidFill>
                <a:latin typeface="Arial" pitchFamily="34" charset="0"/>
                <a:cs typeface="Arial" pitchFamily="34" charset="0"/>
              </a:rPr>
              <a:t>Денис Захаров </a:t>
            </a:r>
          </a:p>
          <a:p>
            <a:r>
              <a:rPr lang="ru-RU" altLang="ru-RU" sz="2800" i="1" dirty="0">
                <a:solidFill>
                  <a:srgbClr val="4D485B"/>
                </a:solidFill>
                <a:latin typeface="Arial" pitchFamily="34" charset="0"/>
                <a:cs typeface="Arial" pitchFamily="34" charset="0"/>
              </a:rPr>
              <a:t>специалист по </a:t>
            </a:r>
            <a:r>
              <a:rPr lang="ru-RU" altLang="ru-RU" sz="2800" i="1" dirty="0" err="1">
                <a:solidFill>
                  <a:srgbClr val="4D485B"/>
                </a:solidFill>
                <a:latin typeface="Arial" pitchFamily="34" charset="0"/>
                <a:cs typeface="Arial" pitchFamily="34" charset="0"/>
              </a:rPr>
              <a:t>трансферам</a:t>
            </a:r>
            <a:r>
              <a:rPr lang="ru-RU" altLang="ru-RU" sz="2800" i="1" dirty="0">
                <a:solidFill>
                  <a:srgbClr val="4D485B"/>
                </a:solidFill>
                <a:latin typeface="Arial" pitchFamily="34" charset="0"/>
                <a:cs typeface="Arial" pitchFamily="34" charset="0"/>
              </a:rPr>
              <a:t>,</a:t>
            </a:r>
          </a:p>
          <a:p>
            <a:r>
              <a:rPr lang="ru-RU" altLang="ru-RU" sz="2800" i="1" dirty="0">
                <a:solidFill>
                  <a:srgbClr val="4D485B"/>
                </a:solidFill>
                <a:latin typeface="Arial" pitchFamily="34" charset="0"/>
                <a:cs typeface="Arial" pitchFamily="34" charset="0"/>
              </a:rPr>
              <a:t>переводчик футбольного </a:t>
            </a:r>
            <a:endParaRPr lang="fr-FR" altLang="ru-RU" sz="2800" i="1" dirty="0">
              <a:solidFill>
                <a:srgbClr val="4D485B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altLang="ru-RU" sz="2800" i="1" dirty="0">
                <a:solidFill>
                  <a:srgbClr val="4D485B"/>
                </a:solidFill>
                <a:latin typeface="Arial" pitchFamily="34" charset="0"/>
                <a:cs typeface="Arial" pitchFamily="34" charset="0"/>
              </a:rPr>
              <a:t>клуба «АМКАР</a:t>
            </a:r>
            <a:r>
              <a:rPr lang="ru-RU" altLang="ru-RU" sz="2800" dirty="0">
                <a:solidFill>
                  <a:srgbClr val="4D485B"/>
                </a:solidFill>
                <a:latin typeface="Arial" pitchFamily="34" charset="0"/>
                <a:cs typeface="Arial" pitchFamily="34" charset="0"/>
              </a:rPr>
              <a:t>»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Наши выпускники</a:t>
            </a:r>
          </a:p>
        </p:txBody>
      </p:sp>
      <p:pic>
        <p:nvPicPr>
          <p:cNvPr id="4" name="Содержимое 3" descr="Рисунок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2285992"/>
            <a:ext cx="3114675" cy="42100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TextBox 4"/>
          <p:cNvSpPr txBox="1"/>
          <p:nvPr/>
        </p:nvSpPr>
        <p:spPr>
          <a:xfrm>
            <a:off x="4357686" y="2357430"/>
            <a:ext cx="4071966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sz="2400" b="1" dirty="0">
                <a:solidFill>
                  <a:srgbClr val="4D485B"/>
                </a:solidFill>
                <a:latin typeface="Arial" pitchFamily="34" charset="0"/>
                <a:cs typeface="Arial" pitchFamily="34" charset="0"/>
              </a:rPr>
              <a:t>Николай Наумов</a:t>
            </a:r>
          </a:p>
          <a:p>
            <a:r>
              <a:rPr lang="ru-RU" altLang="ru-RU" sz="2400" i="1" dirty="0">
                <a:solidFill>
                  <a:srgbClr val="4D485B"/>
                </a:solidFill>
                <a:latin typeface="Arial" pitchFamily="34" charset="0"/>
                <a:cs typeface="Arial" pitchFamily="34" charset="0"/>
              </a:rPr>
              <a:t>главный герой сериала «Реальные пацаны»,</a:t>
            </a:r>
          </a:p>
          <a:p>
            <a:r>
              <a:rPr lang="ru-RU" altLang="ru-RU" sz="2400" i="1" dirty="0">
                <a:solidFill>
                  <a:srgbClr val="4D485B"/>
                </a:solidFill>
                <a:latin typeface="Arial" pitchFamily="34" charset="0"/>
                <a:cs typeface="Arial" pitchFamily="34" charset="0"/>
              </a:rPr>
              <a:t>соучредитель факультетской премии переводов</a:t>
            </a:r>
          </a:p>
          <a:p>
            <a:r>
              <a:rPr lang="ru-RU" altLang="ru-RU" sz="2400" i="1" dirty="0">
                <a:solidFill>
                  <a:srgbClr val="4D485B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altLang="ru-RU" sz="2400" i="1" dirty="0" err="1">
                <a:solidFill>
                  <a:srgbClr val="4D485B"/>
                </a:solidFill>
                <a:latin typeface="Arial" pitchFamily="34" charset="0"/>
                <a:cs typeface="Arial" pitchFamily="34" charset="0"/>
              </a:rPr>
              <a:t>Керинз-Наумов</a:t>
            </a:r>
            <a:r>
              <a:rPr lang="ru-RU" altLang="ru-RU" sz="2400" i="1" dirty="0">
                <a:solidFill>
                  <a:srgbClr val="4D485B"/>
                </a:solidFill>
                <a:latin typeface="Arial" pitchFamily="34" charset="0"/>
                <a:cs typeface="Arial" pitchFamily="34" charset="0"/>
              </a:rPr>
              <a:t>»</a:t>
            </a:r>
          </a:p>
          <a:p>
            <a:endParaRPr lang="ru-RU" dirty="0"/>
          </a:p>
        </p:txBody>
      </p:sp>
      <p:pic>
        <p:nvPicPr>
          <p:cNvPr id="6" name="Рисунок 5" descr="Рисунок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0958" y="4929198"/>
            <a:ext cx="1500198" cy="181980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 descr="Рисунок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0958" y="4929198"/>
            <a:ext cx="1500198" cy="181980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Наши традиции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57554" y="3786190"/>
            <a:ext cx="12858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4D485B"/>
                </a:solidFill>
                <a:latin typeface="Arial" pitchFamily="34" charset="0"/>
                <a:cs typeface="Arial" pitchFamily="34" charset="0"/>
              </a:rPr>
              <a:t>In. </a:t>
            </a:r>
            <a:r>
              <a:rPr lang="ru-RU" sz="3200" dirty="0">
                <a:solidFill>
                  <a:srgbClr val="4D485B"/>
                </a:solidFill>
                <a:latin typeface="Arial" pitchFamily="34" charset="0"/>
                <a:cs typeface="Arial" pitchFamily="34" charset="0"/>
              </a:rPr>
              <a:t>Я</a:t>
            </a:r>
            <a:r>
              <a:rPr lang="en-US" sz="3200" dirty="0">
                <a:solidFill>
                  <a:srgbClr val="4D485B"/>
                </a:solidFill>
                <a:latin typeface="Arial" pitchFamily="34" charset="0"/>
                <a:cs typeface="Arial" pitchFamily="34" charset="0"/>
              </a:rPr>
              <a:t>z</a:t>
            </a:r>
            <a:endParaRPr lang="ru-RU" sz="3200" dirty="0">
              <a:solidFill>
                <a:srgbClr val="4D485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Облако 4"/>
          <p:cNvSpPr/>
          <p:nvPr/>
        </p:nvSpPr>
        <p:spPr>
          <a:xfrm>
            <a:off x="357158" y="2071678"/>
            <a:ext cx="3000396" cy="1857388"/>
          </a:xfrm>
          <a:prstGeom prst="cloud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071538" y="2643182"/>
            <a:ext cx="2000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4D485B"/>
                </a:solidFill>
                <a:latin typeface="Arial" pitchFamily="34" charset="0"/>
                <a:cs typeface="Arial" pitchFamily="34" charset="0"/>
              </a:rPr>
              <a:t>Посвящение в студенты</a:t>
            </a:r>
          </a:p>
        </p:txBody>
      </p:sp>
      <p:sp>
        <p:nvSpPr>
          <p:cNvPr id="7" name="Облако 6"/>
          <p:cNvSpPr/>
          <p:nvPr/>
        </p:nvSpPr>
        <p:spPr>
          <a:xfrm>
            <a:off x="4143372" y="2143116"/>
            <a:ext cx="3000396" cy="1857388"/>
          </a:xfrm>
          <a:prstGeom prst="cloud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Облако 7"/>
          <p:cNvSpPr/>
          <p:nvPr/>
        </p:nvSpPr>
        <p:spPr>
          <a:xfrm>
            <a:off x="642910" y="4500570"/>
            <a:ext cx="3000396" cy="1857388"/>
          </a:xfrm>
          <a:prstGeom prst="cloud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Облако 9"/>
          <p:cNvSpPr/>
          <p:nvPr/>
        </p:nvSpPr>
        <p:spPr>
          <a:xfrm>
            <a:off x="4643438" y="4500570"/>
            <a:ext cx="3000396" cy="1857388"/>
          </a:xfrm>
          <a:prstGeom prst="cloud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4929190" y="2714620"/>
            <a:ext cx="15716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4D485B"/>
                </a:solidFill>
                <a:latin typeface="Arial" pitchFamily="34" charset="0"/>
                <a:cs typeface="Arial" pitchFamily="34" charset="0"/>
              </a:rPr>
              <a:t>Новый год. Рефлексия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214414" y="4929198"/>
            <a:ext cx="26432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4D485B"/>
                </a:solidFill>
                <a:latin typeface="Arial" pitchFamily="34" charset="0"/>
                <a:cs typeface="Arial" pitchFamily="34" charset="0"/>
              </a:rPr>
              <a:t>Премия </a:t>
            </a:r>
          </a:p>
          <a:p>
            <a:r>
              <a:rPr lang="ru-RU" sz="2000" dirty="0">
                <a:solidFill>
                  <a:srgbClr val="4D485B"/>
                </a:solidFill>
                <a:latin typeface="Arial" pitchFamily="34" charset="0"/>
                <a:cs typeface="Arial" pitchFamily="34" charset="0"/>
              </a:rPr>
              <a:t>«Зеленый сарайчик»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357818" y="5072074"/>
            <a:ext cx="16430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4D485B"/>
                </a:solidFill>
                <a:latin typeface="Arial" pitchFamily="34" charset="0"/>
                <a:cs typeface="Arial" pitchFamily="34" charset="0"/>
              </a:rPr>
              <a:t>Аллея звезд факультета</a:t>
            </a:r>
          </a:p>
        </p:txBody>
      </p:sp>
      <p:cxnSp>
        <p:nvCxnSpPr>
          <p:cNvPr id="16" name="Прямая со стрелкой 15"/>
          <p:cNvCxnSpPr>
            <a:stCxn id="4" idx="0"/>
          </p:cNvCxnSpPr>
          <p:nvPr/>
        </p:nvCxnSpPr>
        <p:spPr>
          <a:xfrm rot="16200000" flipV="1">
            <a:off x="3536149" y="3321843"/>
            <a:ext cx="357190" cy="5715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4" idx="0"/>
          </p:cNvCxnSpPr>
          <p:nvPr/>
        </p:nvCxnSpPr>
        <p:spPr>
          <a:xfrm rot="5400000" flipH="1" flipV="1">
            <a:off x="3857620" y="3500438"/>
            <a:ext cx="428628" cy="142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4" idx="2"/>
          </p:cNvCxnSpPr>
          <p:nvPr/>
        </p:nvCxnSpPr>
        <p:spPr>
          <a:xfrm rot="5400000">
            <a:off x="3542785" y="4471486"/>
            <a:ext cx="558233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4" idx="2"/>
          </p:cNvCxnSpPr>
          <p:nvPr/>
        </p:nvCxnSpPr>
        <p:spPr>
          <a:xfrm rot="16200000" flipH="1">
            <a:off x="4007132" y="4364329"/>
            <a:ext cx="701109" cy="7143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Рисунок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0958" y="4929198"/>
            <a:ext cx="1500198" cy="181980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Облако 5"/>
          <p:cNvSpPr/>
          <p:nvPr/>
        </p:nvSpPr>
        <p:spPr>
          <a:xfrm rot="896117">
            <a:off x="3917105" y="1677095"/>
            <a:ext cx="4500594" cy="2714644"/>
          </a:xfrm>
          <a:prstGeom prst="cloud">
            <a:avLst/>
          </a:prstGeom>
          <a:solidFill>
            <a:schemeClr val="accent3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 descr="стартин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666508">
            <a:off x="4601467" y="1997664"/>
            <a:ext cx="3143240" cy="209467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8208912" cy="1070992"/>
          </a:xfrm>
        </p:spPr>
        <p:txBody>
          <a:bodyPr/>
          <a:lstStyle/>
          <a:p>
            <a:r>
              <a:rPr lang="en-US" dirty="0"/>
              <a:t>5 </a:t>
            </a:r>
            <a:r>
              <a:rPr lang="ru-RU" dirty="0"/>
              <a:t>этапов посвящения в студенты…</a:t>
            </a:r>
          </a:p>
        </p:txBody>
      </p:sp>
      <p:sp>
        <p:nvSpPr>
          <p:cNvPr id="5" name="Облако 4"/>
          <p:cNvSpPr/>
          <p:nvPr/>
        </p:nvSpPr>
        <p:spPr>
          <a:xfrm>
            <a:off x="214282" y="1857364"/>
            <a:ext cx="3857652" cy="2571768"/>
          </a:xfrm>
          <a:prstGeom prst="cloud">
            <a:avLst/>
          </a:prstGeom>
          <a:solidFill>
            <a:schemeClr val="accent3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блако 6"/>
          <p:cNvSpPr/>
          <p:nvPr/>
        </p:nvSpPr>
        <p:spPr>
          <a:xfrm rot="1829594">
            <a:off x="4781298" y="4223902"/>
            <a:ext cx="3571900" cy="2643206"/>
          </a:xfrm>
          <a:prstGeom prst="cloud">
            <a:avLst/>
          </a:prstGeom>
          <a:solidFill>
            <a:schemeClr val="accent3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блако 7"/>
          <p:cNvSpPr/>
          <p:nvPr/>
        </p:nvSpPr>
        <p:spPr>
          <a:xfrm rot="20841112">
            <a:off x="677280" y="3975007"/>
            <a:ext cx="4643470" cy="2786082"/>
          </a:xfrm>
          <a:prstGeom prst="cloud">
            <a:avLst/>
          </a:prstGeom>
          <a:solidFill>
            <a:schemeClr val="accent3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 descr="веревка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801942">
            <a:off x="758934" y="2028955"/>
            <a:ext cx="2964016" cy="197523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1" name="Рисунок 10" descr="вертушка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0207369">
            <a:off x="1487230" y="4347093"/>
            <a:ext cx="3000364" cy="200063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3" name="Рисунок 12" descr="веревка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463161">
            <a:off x="5074228" y="4547256"/>
            <a:ext cx="3094297" cy="206326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5" name="TextBox 14"/>
          <p:cNvSpPr txBox="1"/>
          <p:nvPr/>
        </p:nvSpPr>
        <p:spPr>
          <a:xfrm>
            <a:off x="3643306" y="3571876"/>
            <a:ext cx="12858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4D485B"/>
                </a:solidFill>
                <a:latin typeface="Arial" pitchFamily="34" charset="0"/>
                <a:cs typeface="Arial" pitchFamily="34" charset="0"/>
              </a:rPr>
              <a:t>In. </a:t>
            </a:r>
            <a:r>
              <a:rPr lang="ru-RU" sz="3200" dirty="0">
                <a:solidFill>
                  <a:srgbClr val="4D485B"/>
                </a:solidFill>
                <a:latin typeface="Arial" pitchFamily="34" charset="0"/>
                <a:cs typeface="Arial" pitchFamily="34" charset="0"/>
              </a:rPr>
              <a:t>Я</a:t>
            </a:r>
            <a:r>
              <a:rPr lang="en-US" sz="3200" dirty="0">
                <a:solidFill>
                  <a:srgbClr val="4D485B"/>
                </a:solidFill>
                <a:latin typeface="Arial" pitchFamily="34" charset="0"/>
                <a:cs typeface="Arial" pitchFamily="34" charset="0"/>
              </a:rPr>
              <a:t>z</a:t>
            </a:r>
            <a:endParaRPr lang="ru-RU" sz="3200" dirty="0">
              <a:solidFill>
                <a:srgbClr val="4D485B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Внеучебная</a:t>
            </a:r>
            <a:r>
              <a:rPr lang="ru-RU" dirty="0"/>
              <a:t> деятельность</a:t>
            </a:r>
          </a:p>
        </p:txBody>
      </p:sp>
      <p:sp>
        <p:nvSpPr>
          <p:cNvPr id="4" name="Облако 3"/>
          <p:cNvSpPr/>
          <p:nvPr/>
        </p:nvSpPr>
        <p:spPr>
          <a:xfrm>
            <a:off x="500034" y="2357430"/>
            <a:ext cx="3286148" cy="2000264"/>
          </a:xfrm>
          <a:prstGeom prst="cloud">
            <a:avLst/>
          </a:prstGeom>
          <a:solidFill>
            <a:schemeClr val="accent3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4D485B"/>
                </a:solidFill>
                <a:latin typeface="Arial" pitchFamily="34" charset="0"/>
                <a:cs typeface="Arial" pitchFamily="34" charset="0"/>
              </a:rPr>
              <a:t>Участие в </a:t>
            </a:r>
            <a:r>
              <a:rPr lang="ru-RU" sz="2400" dirty="0" err="1">
                <a:solidFill>
                  <a:srgbClr val="4D485B"/>
                </a:solidFill>
                <a:latin typeface="Arial" pitchFamily="34" charset="0"/>
                <a:cs typeface="Arial" pitchFamily="34" charset="0"/>
              </a:rPr>
              <a:t>ВУЗовских</a:t>
            </a:r>
            <a:r>
              <a:rPr lang="ru-RU" sz="2400" dirty="0">
                <a:solidFill>
                  <a:srgbClr val="4D485B"/>
                </a:solidFill>
                <a:latin typeface="Arial" pitchFamily="34" charset="0"/>
                <a:cs typeface="Arial" pitchFamily="34" charset="0"/>
              </a:rPr>
              <a:t> конкурсах</a:t>
            </a:r>
          </a:p>
        </p:txBody>
      </p:sp>
      <p:sp>
        <p:nvSpPr>
          <p:cNvPr id="5" name="Облако 4"/>
          <p:cNvSpPr/>
          <p:nvPr/>
        </p:nvSpPr>
        <p:spPr>
          <a:xfrm>
            <a:off x="2214546" y="4500570"/>
            <a:ext cx="3286148" cy="2000264"/>
          </a:xfrm>
          <a:prstGeom prst="cloud">
            <a:avLst/>
          </a:prstGeom>
          <a:solidFill>
            <a:schemeClr val="accent3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4D485B"/>
                </a:solidFill>
                <a:latin typeface="Arial" pitchFamily="34" charset="0"/>
                <a:cs typeface="Arial" pitchFamily="34" charset="0"/>
              </a:rPr>
              <a:t>Конкурс для первокурсников «Первый шанс»</a:t>
            </a:r>
          </a:p>
          <a:p>
            <a:pPr algn="ctr"/>
            <a:r>
              <a:rPr lang="ru-RU" dirty="0">
                <a:solidFill>
                  <a:srgbClr val="4D485B"/>
                </a:solidFill>
                <a:latin typeface="Arial" pitchFamily="34" charset="0"/>
                <a:cs typeface="Arial" pitchFamily="34" charset="0"/>
              </a:rPr>
              <a:t>Ежегодно призовые места!</a:t>
            </a:r>
          </a:p>
        </p:txBody>
      </p:sp>
      <p:sp>
        <p:nvSpPr>
          <p:cNvPr id="6" name="Облако 5"/>
          <p:cNvSpPr/>
          <p:nvPr/>
        </p:nvSpPr>
        <p:spPr>
          <a:xfrm>
            <a:off x="4857752" y="2143116"/>
            <a:ext cx="3643338" cy="2286016"/>
          </a:xfrm>
          <a:prstGeom prst="cloud">
            <a:avLst/>
          </a:prstGeom>
          <a:solidFill>
            <a:schemeClr val="accent3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4D485B"/>
                </a:solidFill>
                <a:latin typeface="Arial" pitchFamily="34" charset="0"/>
                <a:cs typeface="Arial" pitchFamily="34" charset="0"/>
              </a:rPr>
              <a:t>Студенческая концертно-театральная весна</a:t>
            </a:r>
          </a:p>
          <a:p>
            <a:pPr algn="ctr"/>
            <a:r>
              <a:rPr lang="ru-RU" dirty="0">
                <a:solidFill>
                  <a:srgbClr val="4D485B"/>
                </a:solidFill>
                <a:latin typeface="Arial" pitchFamily="34" charset="0"/>
                <a:cs typeface="Arial" pitchFamily="34" charset="0"/>
              </a:rPr>
              <a:t>Всегда среди лучших!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14744" y="2285992"/>
            <a:ext cx="12858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4D485B"/>
                </a:solidFill>
                <a:latin typeface="Arial" pitchFamily="34" charset="0"/>
                <a:cs typeface="Arial" pitchFamily="34" charset="0"/>
              </a:rPr>
              <a:t>In. </a:t>
            </a:r>
            <a:r>
              <a:rPr lang="ru-RU" sz="3200" dirty="0">
                <a:solidFill>
                  <a:srgbClr val="4D485B"/>
                </a:solidFill>
                <a:latin typeface="Arial" pitchFamily="34" charset="0"/>
                <a:cs typeface="Arial" pitchFamily="34" charset="0"/>
              </a:rPr>
              <a:t>Я</a:t>
            </a:r>
            <a:r>
              <a:rPr lang="en-US" sz="3200" dirty="0">
                <a:solidFill>
                  <a:srgbClr val="4D485B"/>
                </a:solidFill>
                <a:latin typeface="Arial" pitchFamily="34" charset="0"/>
                <a:cs typeface="Arial" pitchFamily="34" charset="0"/>
              </a:rPr>
              <a:t>z</a:t>
            </a:r>
            <a:endParaRPr lang="ru-RU" sz="3200" dirty="0">
              <a:solidFill>
                <a:srgbClr val="4D485B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3" name="Прямая со стрелкой 12"/>
          <p:cNvCxnSpPr>
            <a:stCxn id="7" idx="2"/>
          </p:cNvCxnSpPr>
          <p:nvPr/>
        </p:nvCxnSpPr>
        <p:spPr>
          <a:xfrm rot="5400000">
            <a:off x="4007132" y="2649817"/>
            <a:ext cx="129605" cy="5715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13" descr="Рисунок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0958" y="4929198"/>
            <a:ext cx="1500198" cy="181980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cxnSp>
        <p:nvCxnSpPr>
          <p:cNvPr id="16" name="Прямая со стрелкой 15"/>
          <p:cNvCxnSpPr>
            <a:stCxn id="7" idx="2"/>
          </p:cNvCxnSpPr>
          <p:nvPr/>
        </p:nvCxnSpPr>
        <p:spPr>
          <a:xfrm rot="5400000">
            <a:off x="3471347" y="3471354"/>
            <a:ext cx="1486927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7" idx="2"/>
          </p:cNvCxnSpPr>
          <p:nvPr/>
        </p:nvCxnSpPr>
        <p:spPr>
          <a:xfrm rot="16200000" flipH="1">
            <a:off x="4292884" y="2935569"/>
            <a:ext cx="558233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Студенческая весна</a:t>
            </a:r>
          </a:p>
        </p:txBody>
      </p:sp>
      <p:pic>
        <p:nvPicPr>
          <p:cNvPr id="4" name="Рисунок 3" descr="5XWSmk_sC2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1928802"/>
            <a:ext cx="7215238" cy="479512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 descr="Рисунок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0958" y="4929198"/>
            <a:ext cx="1500198" cy="181980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08912" cy="1070992"/>
          </a:xfrm>
        </p:spPr>
        <p:txBody>
          <a:bodyPr/>
          <a:lstStyle/>
          <a:p>
            <a:r>
              <a:rPr lang="ru-RU" dirty="0"/>
              <a:t>Студенческая весна</a:t>
            </a:r>
            <a:br>
              <a:rPr lang="ru-RU" dirty="0"/>
            </a:br>
            <a:r>
              <a:rPr lang="ru-RU" dirty="0"/>
              <a:t>Гран-при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929322" y="2143116"/>
            <a:ext cx="307180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4D485B"/>
                </a:solidFill>
                <a:latin typeface="Arial" pitchFamily="34" charset="0"/>
                <a:cs typeface="Arial" pitchFamily="34" charset="0"/>
              </a:rPr>
              <a:t>«Женское счастье»</a:t>
            </a:r>
          </a:p>
          <a:p>
            <a:r>
              <a:rPr lang="ru-RU" sz="2400" dirty="0">
                <a:solidFill>
                  <a:srgbClr val="4D485B"/>
                </a:solidFill>
                <a:latin typeface="Arial" pitchFamily="34" charset="0"/>
                <a:cs typeface="Arial" pitchFamily="34" charset="0"/>
              </a:rPr>
              <a:t>Ксения </a:t>
            </a:r>
            <a:r>
              <a:rPr lang="ru-RU" sz="2400" dirty="0" err="1">
                <a:solidFill>
                  <a:srgbClr val="4D485B"/>
                </a:solidFill>
                <a:latin typeface="Arial" pitchFamily="34" charset="0"/>
                <a:cs typeface="Arial" pitchFamily="34" charset="0"/>
              </a:rPr>
              <a:t>Бажина</a:t>
            </a:r>
            <a:r>
              <a:rPr lang="ru-RU" sz="2400" dirty="0">
                <a:solidFill>
                  <a:srgbClr val="4D485B"/>
                </a:solidFill>
                <a:latin typeface="Arial" pitchFamily="34" charset="0"/>
                <a:cs typeface="Arial" pitchFamily="34" charset="0"/>
              </a:rPr>
              <a:t>, </a:t>
            </a:r>
          </a:p>
          <a:p>
            <a:r>
              <a:rPr lang="ru-RU" sz="2400" dirty="0">
                <a:solidFill>
                  <a:srgbClr val="4D485B"/>
                </a:solidFill>
                <a:latin typeface="Arial" pitchFamily="34" charset="0"/>
                <a:cs typeface="Arial" pitchFamily="34" charset="0"/>
              </a:rPr>
              <a:t>3 курс</a:t>
            </a:r>
          </a:p>
          <a:p>
            <a:r>
              <a:rPr lang="ru-RU" sz="2400" dirty="0">
                <a:solidFill>
                  <a:srgbClr val="4D485B"/>
                </a:solidFill>
                <a:latin typeface="Arial" pitchFamily="34" charset="0"/>
                <a:cs typeface="Arial" pitchFamily="34" charset="0"/>
              </a:rPr>
              <a:t>Алена Глухих, </a:t>
            </a:r>
          </a:p>
          <a:p>
            <a:r>
              <a:rPr lang="ru-RU" sz="2400" dirty="0">
                <a:solidFill>
                  <a:srgbClr val="4D485B"/>
                </a:solidFill>
                <a:latin typeface="Arial" pitchFamily="34" charset="0"/>
                <a:cs typeface="Arial" pitchFamily="34" charset="0"/>
              </a:rPr>
              <a:t>2 курс</a:t>
            </a:r>
          </a:p>
          <a:p>
            <a:r>
              <a:rPr lang="ru-RU" sz="2400" dirty="0">
                <a:solidFill>
                  <a:srgbClr val="4D485B"/>
                </a:solidFill>
                <a:latin typeface="Arial" pitchFamily="34" charset="0"/>
                <a:cs typeface="Arial" pitchFamily="34" charset="0"/>
              </a:rPr>
              <a:t>2016 год</a:t>
            </a:r>
          </a:p>
        </p:txBody>
      </p:sp>
      <p:pic>
        <p:nvPicPr>
          <p:cNvPr id="6" name="Рисунок 5" descr="Рисунок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0958" y="4929198"/>
            <a:ext cx="1500198" cy="181980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Содержимое 7" descr="cR5EroW3lF8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42844" y="2071678"/>
            <a:ext cx="5586799" cy="370998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08912" cy="1070992"/>
          </a:xfrm>
        </p:spPr>
        <p:txBody>
          <a:bodyPr/>
          <a:lstStyle/>
          <a:p>
            <a:r>
              <a:rPr lang="ru-RU" dirty="0"/>
              <a:t>Студенческая весна</a:t>
            </a:r>
            <a:br>
              <a:rPr lang="ru-RU" dirty="0"/>
            </a:br>
            <a:r>
              <a:rPr lang="ru-RU" dirty="0"/>
              <a:t>Гран-при</a:t>
            </a:r>
          </a:p>
        </p:txBody>
      </p:sp>
      <p:pic>
        <p:nvPicPr>
          <p:cNvPr id="4" name="Рисунок 3" descr="яшунин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2000240"/>
            <a:ext cx="3136113" cy="471891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TextBox 4"/>
          <p:cNvSpPr txBox="1"/>
          <p:nvPr/>
        </p:nvSpPr>
        <p:spPr>
          <a:xfrm>
            <a:off x="4071934" y="2285992"/>
            <a:ext cx="35004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4D485B"/>
                </a:solidFill>
                <a:latin typeface="Arial" pitchFamily="34" charset="0"/>
                <a:cs typeface="Arial" pitchFamily="34" charset="0"/>
              </a:rPr>
              <a:t>«Ласточка»</a:t>
            </a:r>
          </a:p>
          <a:p>
            <a:r>
              <a:rPr lang="ru-RU" sz="2400" dirty="0">
                <a:solidFill>
                  <a:srgbClr val="4D485B"/>
                </a:solidFill>
                <a:latin typeface="Arial" pitchFamily="34" charset="0"/>
                <a:cs typeface="Arial" pitchFamily="34" charset="0"/>
              </a:rPr>
              <a:t>Дарья </a:t>
            </a:r>
            <a:r>
              <a:rPr lang="ru-RU" sz="2400" dirty="0" err="1">
                <a:solidFill>
                  <a:srgbClr val="4D485B"/>
                </a:solidFill>
                <a:latin typeface="Arial" pitchFamily="34" charset="0"/>
                <a:cs typeface="Arial" pitchFamily="34" charset="0"/>
              </a:rPr>
              <a:t>Яшунина</a:t>
            </a:r>
            <a:endParaRPr lang="ru-RU" sz="2400" dirty="0">
              <a:solidFill>
                <a:srgbClr val="4D485B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400" dirty="0">
                <a:solidFill>
                  <a:srgbClr val="4D485B"/>
                </a:solidFill>
                <a:latin typeface="Arial" pitchFamily="34" charset="0"/>
                <a:cs typeface="Arial" pitchFamily="34" charset="0"/>
              </a:rPr>
              <a:t>3 курс</a:t>
            </a:r>
          </a:p>
          <a:p>
            <a:r>
              <a:rPr lang="ru-RU" sz="2400" dirty="0">
                <a:solidFill>
                  <a:srgbClr val="4D485B"/>
                </a:solidFill>
                <a:latin typeface="Arial" pitchFamily="34" charset="0"/>
                <a:cs typeface="Arial" pitchFamily="34" charset="0"/>
              </a:rPr>
              <a:t>2016 год</a:t>
            </a:r>
          </a:p>
        </p:txBody>
      </p:sp>
      <p:pic>
        <p:nvPicPr>
          <p:cNvPr id="6" name="Рисунок 5" descr="Рисунок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0958" y="4929198"/>
            <a:ext cx="1500198" cy="181980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 descr="Рисунок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0958" y="4929198"/>
            <a:ext cx="1500198" cy="181980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Школа Лидера</a:t>
            </a:r>
          </a:p>
        </p:txBody>
      </p:sp>
      <p:sp>
        <p:nvSpPr>
          <p:cNvPr id="8" name="Облако 7"/>
          <p:cNvSpPr/>
          <p:nvPr/>
        </p:nvSpPr>
        <p:spPr>
          <a:xfrm>
            <a:off x="142844" y="1857364"/>
            <a:ext cx="3786214" cy="2428892"/>
          </a:xfrm>
          <a:prstGeom prst="cloud">
            <a:avLst/>
          </a:prstGeom>
          <a:solidFill>
            <a:schemeClr val="accent3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блако 14"/>
          <p:cNvSpPr/>
          <p:nvPr/>
        </p:nvSpPr>
        <p:spPr>
          <a:xfrm rot="681911">
            <a:off x="4345571" y="1492229"/>
            <a:ext cx="3786214" cy="2428892"/>
          </a:xfrm>
          <a:prstGeom prst="cloud">
            <a:avLst/>
          </a:prstGeom>
          <a:solidFill>
            <a:schemeClr val="accent3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 descr="dtsr_gSeNE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481006">
            <a:off x="5258292" y="1874438"/>
            <a:ext cx="2421041" cy="181578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6" name="Облако 15"/>
          <p:cNvSpPr/>
          <p:nvPr/>
        </p:nvSpPr>
        <p:spPr>
          <a:xfrm rot="875304">
            <a:off x="3673845" y="4080984"/>
            <a:ext cx="3786214" cy="2428892"/>
          </a:xfrm>
          <a:prstGeom prst="cloud">
            <a:avLst/>
          </a:prstGeom>
          <a:solidFill>
            <a:schemeClr val="accent3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блако 16"/>
          <p:cNvSpPr/>
          <p:nvPr/>
        </p:nvSpPr>
        <p:spPr>
          <a:xfrm>
            <a:off x="0" y="4429108"/>
            <a:ext cx="3786214" cy="2428892"/>
          </a:xfrm>
          <a:prstGeom prst="cloud">
            <a:avLst/>
          </a:prstGeom>
          <a:solidFill>
            <a:schemeClr val="accent3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 descr="o53uYw1tzJ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661430">
            <a:off x="284936" y="1886263"/>
            <a:ext cx="3214710" cy="255502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2" name="Рисунок 11" descr="bUi3FzVOlW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0958242">
            <a:off x="654756" y="4733768"/>
            <a:ext cx="2540087" cy="190506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3" name="Рисунок 12" descr="lcmKOINH8PM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467117">
            <a:off x="3931426" y="3988302"/>
            <a:ext cx="3144540" cy="235840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In. </a:t>
            </a:r>
            <a:r>
              <a:rPr lang="ru-RU" dirty="0"/>
              <a:t>Я</a:t>
            </a:r>
            <a:r>
              <a:rPr lang="en-US" dirty="0"/>
              <a:t>z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Танцевальный коллектив </a:t>
            </a:r>
            <a:r>
              <a:rPr lang="ru-RU" b="1" dirty="0"/>
              <a:t>«</a:t>
            </a:r>
            <a:r>
              <a:rPr lang="en-US" b="1" dirty="0"/>
              <a:t>Alien</a:t>
            </a:r>
            <a:r>
              <a:rPr lang="ru-RU" b="1" dirty="0"/>
              <a:t>»</a:t>
            </a:r>
          </a:p>
          <a:p>
            <a:pPr>
              <a:buNone/>
            </a:pPr>
            <a:r>
              <a:rPr lang="ru-RU" sz="2400" dirty="0"/>
              <a:t>Неоднократный лауреат краевой Студенческой Весны</a:t>
            </a:r>
          </a:p>
          <a:p>
            <a:r>
              <a:rPr lang="ru-RU" dirty="0"/>
              <a:t>Студенческий АКТИВ и </a:t>
            </a:r>
          </a:p>
          <a:p>
            <a:pPr>
              <a:buNone/>
            </a:pPr>
            <a:r>
              <a:rPr lang="ru-RU" dirty="0" err="1"/>
              <a:t>креативно-творческая</a:t>
            </a:r>
            <a:r>
              <a:rPr lang="ru-RU" dirty="0"/>
              <a:t> группа студентов</a:t>
            </a:r>
          </a:p>
          <a:p>
            <a:pPr>
              <a:buNone/>
            </a:pPr>
            <a:r>
              <a:rPr lang="ru-RU" dirty="0"/>
              <a:t>всех курсов</a:t>
            </a:r>
          </a:p>
        </p:txBody>
      </p:sp>
      <p:pic>
        <p:nvPicPr>
          <p:cNvPr id="4" name="Рисунок 3" descr="Рисунок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0958" y="4929198"/>
            <a:ext cx="1500198" cy="181980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t1mt7lcEM0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72264" y="4714884"/>
            <a:ext cx="2428860" cy="201393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/>
              <a:t>Из истории…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/>
              <a:t>   Факультет иностранных языков в Пермском государственном гуманитарно-педагогическом университете открыт 16 октября 1946 года.</a:t>
            </a:r>
          </a:p>
          <a:p>
            <a:pPr>
              <a:buNone/>
            </a:pPr>
            <a:r>
              <a:rPr lang="ru-RU" dirty="0"/>
              <a:t>	В 2016 году мы отмечали 70-летний юбилей.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Рисунок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0958" y="4929198"/>
            <a:ext cx="1500198" cy="181980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14356"/>
            <a:ext cx="8208912" cy="1070992"/>
          </a:xfrm>
        </p:spPr>
        <p:txBody>
          <a:bodyPr/>
          <a:lstStyle/>
          <a:p>
            <a:r>
              <a:rPr lang="ru-RU" dirty="0"/>
              <a:t>Факультет</a:t>
            </a:r>
            <a:br>
              <a:rPr lang="ru-RU" dirty="0"/>
            </a:br>
            <a:r>
              <a:rPr lang="ru-RU" dirty="0"/>
              <a:t>Иностранных языков</a:t>
            </a:r>
          </a:p>
        </p:txBody>
      </p:sp>
      <p:pic>
        <p:nvPicPr>
          <p:cNvPr id="4" name="Содержимое 3" descr="DBtV6RsEyUA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14282" y="2000240"/>
            <a:ext cx="6317543" cy="42100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TextBox 4"/>
          <p:cNvSpPr txBox="1"/>
          <p:nvPr/>
        </p:nvSpPr>
        <p:spPr>
          <a:xfrm>
            <a:off x="6715140" y="2071678"/>
            <a:ext cx="242886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4D485B"/>
                </a:solidFill>
                <a:latin typeface="Arial" pitchFamily="34" charset="0"/>
                <a:cs typeface="Arial" pitchFamily="34" charset="0"/>
              </a:rPr>
              <a:t>За новое, </a:t>
            </a:r>
          </a:p>
          <a:p>
            <a:r>
              <a:rPr lang="ru-RU" sz="2000" dirty="0">
                <a:solidFill>
                  <a:srgbClr val="4D485B"/>
                </a:solidFill>
                <a:latin typeface="Arial" pitchFamily="34" charset="0"/>
                <a:cs typeface="Arial" pitchFamily="34" charset="0"/>
              </a:rPr>
              <a:t>за старое, </a:t>
            </a:r>
          </a:p>
          <a:p>
            <a:r>
              <a:rPr lang="ru-RU" sz="2000" dirty="0">
                <a:solidFill>
                  <a:srgbClr val="4D485B"/>
                </a:solidFill>
                <a:latin typeface="Arial" pitchFamily="34" charset="0"/>
                <a:cs typeface="Arial" pitchFamily="34" charset="0"/>
              </a:rPr>
              <a:t>за вас, </a:t>
            </a:r>
          </a:p>
          <a:p>
            <a:r>
              <a:rPr lang="ru-RU" sz="2000" dirty="0">
                <a:solidFill>
                  <a:srgbClr val="4D485B"/>
                </a:solidFill>
                <a:latin typeface="Arial" pitchFamily="34" charset="0"/>
                <a:cs typeface="Arial" pitchFamily="34" charset="0"/>
              </a:rPr>
              <a:t>за нас </a:t>
            </a:r>
          </a:p>
          <a:p>
            <a:r>
              <a:rPr lang="ru-RU" sz="2000" dirty="0">
                <a:solidFill>
                  <a:srgbClr val="4D485B"/>
                </a:solidFill>
                <a:latin typeface="Arial" pitchFamily="34" charset="0"/>
                <a:cs typeface="Arial" pitchFamily="34" charset="0"/>
              </a:rPr>
              <a:t>и за </a:t>
            </a:r>
            <a:r>
              <a:rPr lang="en-US" sz="2000" dirty="0">
                <a:solidFill>
                  <a:srgbClr val="4D485B"/>
                </a:solidFill>
                <a:latin typeface="Arial" pitchFamily="34" charset="0"/>
                <a:cs typeface="Arial" pitchFamily="34" charset="0"/>
              </a:rPr>
              <a:t>In. </a:t>
            </a:r>
            <a:r>
              <a:rPr lang="ru-RU" sz="2000" dirty="0">
                <a:solidFill>
                  <a:srgbClr val="4D485B"/>
                </a:solidFill>
                <a:latin typeface="Arial" pitchFamily="34" charset="0"/>
                <a:cs typeface="Arial" pitchFamily="34" charset="0"/>
              </a:rPr>
              <a:t>Я</a:t>
            </a:r>
            <a:r>
              <a:rPr lang="en-US" sz="2000" dirty="0">
                <a:solidFill>
                  <a:srgbClr val="4D485B"/>
                </a:solidFill>
                <a:latin typeface="Arial" pitchFamily="34" charset="0"/>
                <a:cs typeface="Arial" pitchFamily="34" charset="0"/>
              </a:rPr>
              <a:t>z!</a:t>
            </a:r>
            <a:endParaRPr lang="ru-RU" sz="2000" dirty="0">
              <a:solidFill>
                <a:srgbClr val="4D485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72264" y="4357694"/>
            <a:ext cx="24288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4D485B"/>
                </a:solidFill>
                <a:latin typeface="Arial" pitchFamily="34" charset="0"/>
                <a:cs typeface="Arial" pitchFamily="34" charset="0"/>
              </a:rPr>
              <a:t>Мы выбрали, </a:t>
            </a:r>
          </a:p>
          <a:p>
            <a:r>
              <a:rPr lang="ru-RU" sz="2400" dirty="0">
                <a:solidFill>
                  <a:srgbClr val="4D485B"/>
                </a:solidFill>
                <a:latin typeface="Arial" pitchFamily="34" charset="0"/>
                <a:cs typeface="Arial" pitchFamily="34" charset="0"/>
              </a:rPr>
              <a:t>а ты?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1.jpg"/>
          <p:cNvPicPr>
            <a:picLocks noChangeAspect="1"/>
          </p:cNvPicPr>
          <p:nvPr/>
        </p:nvPicPr>
        <p:blipFill>
          <a:blip r:embed="rId2">
            <a:lum bright="43000" contrast="-65000"/>
          </a:blip>
          <a:stretch>
            <a:fillRect/>
          </a:stretch>
        </p:blipFill>
        <p:spPr>
          <a:xfrm>
            <a:off x="7500958" y="4929198"/>
            <a:ext cx="1500198" cy="181980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Кем быть?</a:t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/>
          <a:p>
            <a:pPr>
              <a:buNone/>
            </a:pPr>
            <a:r>
              <a:rPr lang="ru-RU" dirty="0"/>
              <a:t>	</a:t>
            </a:r>
            <a:r>
              <a:rPr lang="ru-RU" u="sng" dirty="0"/>
              <a:t>Направления</a:t>
            </a:r>
            <a:r>
              <a:rPr lang="ru-RU" dirty="0"/>
              <a:t>:</a:t>
            </a:r>
          </a:p>
          <a:p>
            <a:pPr>
              <a:buNone/>
            </a:pPr>
            <a:r>
              <a:rPr lang="ru-RU" dirty="0"/>
              <a:t>	1. «Педагогическое образование»</a:t>
            </a:r>
          </a:p>
          <a:p>
            <a:pPr>
              <a:buNone/>
            </a:pPr>
            <a:r>
              <a:rPr lang="ru-RU" dirty="0"/>
              <a:t>	</a:t>
            </a:r>
            <a:r>
              <a:rPr lang="ru-RU" u="sng" dirty="0"/>
              <a:t>Профиль</a:t>
            </a:r>
            <a:r>
              <a:rPr lang="ru-RU" dirty="0"/>
              <a:t>: Иностранный язык </a:t>
            </a:r>
          </a:p>
          <a:p>
            <a:pPr>
              <a:buNone/>
            </a:pPr>
            <a:r>
              <a:rPr lang="ru-RU" dirty="0"/>
              <a:t>	(бакалавр, магистр)</a:t>
            </a:r>
          </a:p>
          <a:p>
            <a:pPr>
              <a:buNone/>
            </a:pPr>
            <a:r>
              <a:rPr lang="ru-RU" dirty="0"/>
              <a:t>	2. «Лингвистика»</a:t>
            </a:r>
          </a:p>
          <a:p>
            <a:pPr>
              <a:buNone/>
            </a:pPr>
            <a:r>
              <a:rPr lang="ru-RU" dirty="0"/>
              <a:t>	</a:t>
            </a:r>
            <a:r>
              <a:rPr lang="ru-RU" u="sng" dirty="0"/>
              <a:t>Профиль</a:t>
            </a:r>
            <a:r>
              <a:rPr lang="ru-RU" dirty="0"/>
              <a:t>: Перевод и </a:t>
            </a:r>
            <a:r>
              <a:rPr lang="ru-RU" dirty="0" err="1"/>
              <a:t>переводоведение</a:t>
            </a:r>
            <a:endParaRPr lang="ru-RU" dirty="0"/>
          </a:p>
          <a:p>
            <a:pPr>
              <a:buNone/>
            </a:pPr>
            <a:r>
              <a:rPr lang="ru-RU" dirty="0"/>
              <a:t>	(бакалавр)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Прямоугольник 32"/>
          <p:cNvSpPr/>
          <p:nvPr/>
        </p:nvSpPr>
        <p:spPr>
          <a:xfrm>
            <a:off x="2643174" y="2500306"/>
            <a:ext cx="3500462" cy="3071834"/>
          </a:xfrm>
          <a:prstGeom prst="rect">
            <a:avLst/>
          </a:prstGeom>
          <a:solidFill>
            <a:schemeClr val="accent3">
              <a:lumMod val="60000"/>
              <a:lumOff val="4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Сколько учиться?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3643314"/>
            <a:ext cx="25003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4D485B"/>
                </a:solidFill>
                <a:latin typeface="Arial" pitchFamily="34" charset="0"/>
                <a:cs typeface="Arial" pitchFamily="34" charset="0"/>
              </a:rPr>
              <a:t>Бакалавр образования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14612" y="2500306"/>
            <a:ext cx="30003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4D485B"/>
                </a:solidFill>
                <a:latin typeface="Arial" pitchFamily="34" charset="0"/>
                <a:cs typeface="Arial" pitchFamily="34" charset="0"/>
              </a:rPr>
              <a:t>Английский + Немецкий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43174" y="3786190"/>
            <a:ext cx="34290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4D485B"/>
                </a:solidFill>
                <a:latin typeface="Arial" pitchFamily="34" charset="0"/>
                <a:cs typeface="Arial" pitchFamily="34" charset="0"/>
              </a:rPr>
              <a:t>Английский + Французский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500826" y="3214686"/>
            <a:ext cx="24288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4D485B"/>
                </a:solidFill>
                <a:latin typeface="Arial" pitchFamily="34" charset="0"/>
                <a:cs typeface="Arial" pitchFamily="34" charset="0"/>
              </a:rPr>
              <a:t>5 лет </a:t>
            </a:r>
          </a:p>
          <a:p>
            <a:r>
              <a:rPr lang="ru-RU" sz="2000" dirty="0">
                <a:solidFill>
                  <a:srgbClr val="4D485B"/>
                </a:solidFill>
                <a:latin typeface="Arial" pitchFamily="34" charset="0"/>
                <a:cs typeface="Arial" pitchFamily="34" charset="0"/>
              </a:rPr>
              <a:t>(очная форма)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00826" y="4214818"/>
            <a:ext cx="264317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4D485B"/>
                </a:solidFill>
                <a:latin typeface="Arial" pitchFamily="34" charset="0"/>
                <a:cs typeface="Arial" pitchFamily="34" charset="0"/>
              </a:rPr>
              <a:t>5 лет </a:t>
            </a:r>
          </a:p>
          <a:p>
            <a:r>
              <a:rPr lang="ru-RU" sz="2000" dirty="0">
                <a:solidFill>
                  <a:srgbClr val="4D485B"/>
                </a:solidFill>
                <a:latin typeface="Arial" pitchFamily="34" charset="0"/>
                <a:cs typeface="Arial" pitchFamily="34" charset="0"/>
              </a:rPr>
              <a:t>(заочная форма)</a:t>
            </a:r>
          </a:p>
          <a:p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2643174" y="5143512"/>
            <a:ext cx="27146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4D485B"/>
                </a:solidFill>
                <a:latin typeface="Arial" pitchFamily="34" charset="0"/>
                <a:cs typeface="Arial" pitchFamily="34" charset="0"/>
              </a:rPr>
              <a:t>Английский</a:t>
            </a:r>
          </a:p>
        </p:txBody>
      </p:sp>
      <p:cxnSp>
        <p:nvCxnSpPr>
          <p:cNvPr id="35" name="Прямая со стрелкой 34"/>
          <p:cNvCxnSpPr/>
          <p:nvPr/>
        </p:nvCxnSpPr>
        <p:spPr>
          <a:xfrm rot="5400000" flipH="1" flipV="1">
            <a:off x="1857356" y="3143248"/>
            <a:ext cx="714380" cy="5715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>
            <a:off x="1928794" y="4000504"/>
            <a:ext cx="50006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 rot="16200000" flipH="1">
            <a:off x="1821637" y="4250537"/>
            <a:ext cx="785818" cy="5715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 rot="5400000" flipH="1" flipV="1">
            <a:off x="6286512" y="3643314"/>
            <a:ext cx="214314" cy="214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>
          <a:xfrm rot="16200000" flipH="1">
            <a:off x="6286512" y="4357694"/>
            <a:ext cx="214314" cy="214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" name="Рисунок 47" descr="Рисунок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0958" y="4929198"/>
            <a:ext cx="1500198" cy="181980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286116" y="3429000"/>
            <a:ext cx="2286016" cy="1000132"/>
          </a:xfrm>
          <a:prstGeom prst="rect">
            <a:avLst/>
          </a:prstGeom>
          <a:solidFill>
            <a:schemeClr val="accent3">
              <a:lumMod val="60000"/>
              <a:lumOff val="4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Сколько учиться?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5720" y="3500438"/>
            <a:ext cx="22860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4D485B"/>
                </a:solidFill>
                <a:latin typeface="Arial" pitchFamily="34" charset="0"/>
                <a:cs typeface="Arial" pitchFamily="34" charset="0"/>
              </a:rPr>
              <a:t>Бакалавр лингвистики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29388" y="3500438"/>
            <a:ext cx="22860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4D485B"/>
                </a:solidFill>
                <a:latin typeface="Arial" pitchFamily="34" charset="0"/>
                <a:cs typeface="Arial" pitchFamily="34" charset="0"/>
              </a:rPr>
              <a:t>4 года</a:t>
            </a:r>
          </a:p>
          <a:p>
            <a:r>
              <a:rPr lang="ru-RU" sz="2400" dirty="0">
                <a:solidFill>
                  <a:srgbClr val="4D485B"/>
                </a:solidFill>
                <a:latin typeface="Arial" pitchFamily="34" charset="0"/>
                <a:cs typeface="Arial" pitchFamily="34" charset="0"/>
              </a:rPr>
              <a:t>(очная форма)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643306" y="3714752"/>
            <a:ext cx="1357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4D485B"/>
                </a:solidFill>
                <a:latin typeface="Arial" pitchFamily="34" charset="0"/>
                <a:cs typeface="Arial" pitchFamily="34" charset="0"/>
              </a:rPr>
              <a:t>2 языка</a:t>
            </a:r>
          </a:p>
        </p:txBody>
      </p:sp>
      <p:cxnSp>
        <p:nvCxnSpPr>
          <p:cNvPr id="12" name="Прямая со стрелкой 11"/>
          <p:cNvCxnSpPr>
            <a:stCxn id="5" idx="3"/>
          </p:cNvCxnSpPr>
          <p:nvPr/>
        </p:nvCxnSpPr>
        <p:spPr>
          <a:xfrm flipV="1">
            <a:off x="2571736" y="3929066"/>
            <a:ext cx="642942" cy="4842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endCxn id="9" idx="1"/>
          </p:cNvCxnSpPr>
          <p:nvPr/>
        </p:nvCxnSpPr>
        <p:spPr>
          <a:xfrm>
            <a:off x="5715008" y="3857628"/>
            <a:ext cx="714380" cy="5830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Рисунок 16" descr="Рисунок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0958" y="4929198"/>
            <a:ext cx="1500198" cy="181980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Магистратура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/>
              <a:t>	</a:t>
            </a:r>
            <a:r>
              <a:rPr lang="ru-RU" u="sng" dirty="0"/>
              <a:t>Программы</a:t>
            </a:r>
            <a:r>
              <a:rPr lang="ru-RU" dirty="0"/>
              <a:t>:</a:t>
            </a:r>
          </a:p>
          <a:p>
            <a:pPr>
              <a:buNone/>
            </a:pPr>
            <a:r>
              <a:rPr lang="ru-RU" dirty="0"/>
              <a:t>1. </a:t>
            </a:r>
            <a:r>
              <a:rPr lang="ru-RU" altLang="ru-RU" dirty="0"/>
              <a:t>Иностранный язык в </a:t>
            </a:r>
            <a:r>
              <a:rPr lang="ru-RU" altLang="ru-RU" dirty="0" err="1"/>
              <a:t>лингвополикультурном</a:t>
            </a:r>
            <a:r>
              <a:rPr lang="ru-RU" altLang="ru-RU" dirty="0"/>
              <a:t> образовательном пространстве; </a:t>
            </a:r>
          </a:p>
          <a:p>
            <a:pPr>
              <a:buNone/>
            </a:pPr>
            <a:r>
              <a:rPr lang="ru-RU" dirty="0"/>
              <a:t>2. Английский язык;</a:t>
            </a:r>
          </a:p>
          <a:p>
            <a:pPr>
              <a:buNone/>
            </a:pPr>
            <a:r>
              <a:rPr lang="ru-RU" dirty="0"/>
              <a:t>3. Международный </a:t>
            </a:r>
            <a:r>
              <a:rPr lang="ru-RU" dirty="0" err="1"/>
              <a:t>бакалавриат</a:t>
            </a:r>
            <a:r>
              <a:rPr lang="ru-RU" dirty="0"/>
              <a:t>.</a:t>
            </a:r>
          </a:p>
        </p:txBody>
      </p:sp>
      <p:pic>
        <p:nvPicPr>
          <p:cNvPr id="4" name="Рисунок 3" descr="Рисунок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0958" y="4929198"/>
            <a:ext cx="1500198" cy="181980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Сколько учиться?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85786" y="3500438"/>
            <a:ext cx="29289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4D485B"/>
                </a:solidFill>
                <a:latin typeface="Arial" pitchFamily="34" charset="0"/>
                <a:cs typeface="Arial" pitchFamily="34" charset="0"/>
              </a:rPr>
              <a:t>Магистр образования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39952" y="3500438"/>
            <a:ext cx="32181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4D485B"/>
                </a:solidFill>
                <a:latin typeface="Arial" pitchFamily="34" charset="0"/>
                <a:cs typeface="Arial" pitchFamily="34" charset="0"/>
              </a:rPr>
              <a:t>2 года 5 месяцев </a:t>
            </a:r>
          </a:p>
          <a:p>
            <a:r>
              <a:rPr lang="ru-RU" sz="2400" dirty="0">
                <a:solidFill>
                  <a:srgbClr val="4D485B"/>
                </a:solidFill>
                <a:latin typeface="Arial" pitchFamily="34" charset="0"/>
                <a:cs typeface="Arial" pitchFamily="34" charset="0"/>
              </a:rPr>
              <a:t>(заочная форма)</a:t>
            </a:r>
          </a:p>
        </p:txBody>
      </p:sp>
      <p:pic>
        <p:nvPicPr>
          <p:cNvPr id="13" name="Рисунок 12" descr="Рисунок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0958" y="4929198"/>
            <a:ext cx="1500198" cy="181980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Где  учиться?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70818" y="2536025"/>
            <a:ext cx="2571768" cy="1785950"/>
          </a:xfrm>
          <a:prstGeom prst="rect">
            <a:avLst/>
          </a:prstGeom>
          <a:solidFill>
            <a:schemeClr val="accent3">
              <a:lumMod val="60000"/>
              <a:lumOff val="4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714348" y="2428868"/>
            <a:ext cx="192882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4D485B"/>
                </a:solidFill>
                <a:latin typeface="Arial" pitchFamily="34" charset="0"/>
                <a:cs typeface="Arial" pitchFamily="34" charset="0"/>
              </a:rPr>
              <a:t>Кафедра английского языка, филологии и перевода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502256" y="3382447"/>
            <a:ext cx="2571768" cy="2169368"/>
          </a:xfrm>
          <a:prstGeom prst="rect">
            <a:avLst/>
          </a:prstGeom>
          <a:solidFill>
            <a:schemeClr val="accent3">
              <a:lumMod val="60000"/>
              <a:lumOff val="4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</a:rPr>
              <a:t>Кафедра романо-германских языков и межкультурной коммуникации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70818" y="4478546"/>
            <a:ext cx="2571768" cy="1675264"/>
          </a:xfrm>
          <a:prstGeom prst="rect">
            <a:avLst/>
          </a:prstGeom>
          <a:solidFill>
            <a:schemeClr val="accent3">
              <a:lumMod val="60000"/>
              <a:lumOff val="4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 descr="Рисунок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0958" y="4929198"/>
            <a:ext cx="1500198" cy="181980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2" name="TextBox 11"/>
          <p:cNvSpPr txBox="1"/>
          <p:nvPr/>
        </p:nvSpPr>
        <p:spPr>
          <a:xfrm>
            <a:off x="3143240" y="4000504"/>
            <a:ext cx="12858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4D485B"/>
                </a:solidFill>
                <a:latin typeface="Arial" pitchFamily="34" charset="0"/>
                <a:cs typeface="Arial" pitchFamily="34" charset="0"/>
              </a:rPr>
              <a:t>In. </a:t>
            </a:r>
            <a:r>
              <a:rPr lang="ru-RU" sz="3200" dirty="0">
                <a:solidFill>
                  <a:srgbClr val="4D485B"/>
                </a:solidFill>
                <a:latin typeface="Arial" pitchFamily="34" charset="0"/>
                <a:cs typeface="Arial" pitchFamily="34" charset="0"/>
              </a:rPr>
              <a:t>Я</a:t>
            </a:r>
            <a:r>
              <a:rPr lang="en-US" sz="3200" dirty="0">
                <a:solidFill>
                  <a:srgbClr val="4D485B"/>
                </a:solidFill>
                <a:latin typeface="Arial" pitchFamily="34" charset="0"/>
                <a:cs typeface="Arial" pitchFamily="34" charset="0"/>
              </a:rPr>
              <a:t>z</a:t>
            </a:r>
            <a:endParaRPr lang="ru-RU" sz="3200" dirty="0">
              <a:solidFill>
                <a:srgbClr val="4D485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23528" y="4478546"/>
            <a:ext cx="27157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dirty="0">
              <a:solidFill>
                <a:srgbClr val="4D485B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000" dirty="0">
                <a:solidFill>
                  <a:srgbClr val="4D485B"/>
                </a:solidFill>
                <a:latin typeface="Arial" pitchFamily="34" charset="0"/>
                <a:cs typeface="Arial" pitchFamily="34" charset="0"/>
              </a:rPr>
              <a:t>Кафедра методики преподавания иностранных языков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597</TotalTime>
  <Words>521</Words>
  <Application>Microsoft Office PowerPoint</Application>
  <PresentationFormat>Экран (4:3)</PresentationFormat>
  <Paragraphs>188</Paragraphs>
  <Slides>30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3" baseType="lpstr">
      <vt:lpstr>Arial</vt:lpstr>
      <vt:lpstr>Calibri</vt:lpstr>
      <vt:lpstr>Тема Office</vt:lpstr>
      <vt:lpstr>ФАКУЛЬТЕТ  ИНОСТРАННЫХ  ЯЗЫКОВ</vt:lpstr>
      <vt:lpstr>Где узнать?</vt:lpstr>
      <vt:lpstr>Из истории…</vt:lpstr>
      <vt:lpstr>Кем быть? </vt:lpstr>
      <vt:lpstr>Сколько учиться?</vt:lpstr>
      <vt:lpstr>Сколько учиться?</vt:lpstr>
      <vt:lpstr>Магистратура</vt:lpstr>
      <vt:lpstr>Сколько учиться?</vt:lpstr>
      <vt:lpstr>Где  учиться?</vt:lpstr>
      <vt:lpstr>Кто поможет?</vt:lpstr>
      <vt:lpstr>Внеучебная профессиональная деятельность</vt:lpstr>
      <vt:lpstr>Внеучебная профессиональная деятельность</vt:lpstr>
      <vt:lpstr>Конкурс  «Лучший студент ПГГПУ» 2010 год</vt:lpstr>
      <vt:lpstr>Конкурс  «Лучший студент ПГГПУ» 2014 год</vt:lpstr>
      <vt:lpstr>Конкурс  «Лучший студент ПГГПУ» 2018 год</vt:lpstr>
      <vt:lpstr>Конкурс  «Лучший студент ПГГПУ» 2019 год</vt:lpstr>
      <vt:lpstr>Внеаудиторная деятельность</vt:lpstr>
      <vt:lpstr>Наши выпускники</vt:lpstr>
      <vt:lpstr>Наши выпускники</vt:lpstr>
      <vt:lpstr>Наши выпускники</vt:lpstr>
      <vt:lpstr>Наши выпускники</vt:lpstr>
      <vt:lpstr>Наши традиции</vt:lpstr>
      <vt:lpstr>5 этапов посвящения в студенты…</vt:lpstr>
      <vt:lpstr>Внеучебная деятельность</vt:lpstr>
      <vt:lpstr>Студенческая весна</vt:lpstr>
      <vt:lpstr>Студенческая весна Гран-при</vt:lpstr>
      <vt:lpstr>Студенческая весна Гран-при</vt:lpstr>
      <vt:lpstr>Школа Лидера</vt:lpstr>
      <vt:lpstr>In. Яz</vt:lpstr>
      <vt:lpstr>Факультет Иностранных языков</vt:lpstr>
    </vt:vector>
  </TitlesOfParts>
  <Company>DG Win&amp;Soft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днс</dc:creator>
  <cp:lastModifiedBy>Татьяна Германовна Логинова</cp:lastModifiedBy>
  <cp:revision>52</cp:revision>
  <dcterms:created xsi:type="dcterms:W3CDTF">2013-10-16T06:54:36Z</dcterms:created>
  <dcterms:modified xsi:type="dcterms:W3CDTF">2019-06-18T12:36:33Z</dcterms:modified>
</cp:coreProperties>
</file>