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2" r:id="rId4"/>
    <p:sldId id="265" r:id="rId5"/>
    <p:sldId id="266" r:id="rId6"/>
    <p:sldId id="267" r:id="rId7"/>
    <p:sldId id="263" r:id="rId8"/>
    <p:sldId id="268" r:id="rId9"/>
    <p:sldId id="260" r:id="rId10"/>
    <p:sldId id="269" r:id="rId11"/>
    <p:sldId id="270" r:id="rId12"/>
    <p:sldId id="271" r:id="rId13"/>
    <p:sldId id="32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-84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217EF-2A62-4CCC-893E-D416878492C6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362B4-5C43-4047-98A0-987C8F74D9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7285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E521A-A6A2-4BAD-9471-840BAA3E329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213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>
            <a:lvl1pPr>
              <a:defRPr>
                <a:solidFill>
                  <a:srgbClr val="4D485B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4" name="Picture 6" descr="C:\Users\днс\Documents\PR\Семинар по медиаплану\плашка 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12192000" cy="20466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6946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663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542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764705"/>
            <a:ext cx="10945216" cy="107099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261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68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16834"/>
            <a:ext cx="53848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16834"/>
            <a:ext cx="53848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517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764705"/>
            <a:ext cx="11041227" cy="1070992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393" y="1916832"/>
            <a:ext cx="5386917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2" y="2564904"/>
            <a:ext cx="5386917" cy="356125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014" y="1916832"/>
            <a:ext cx="5389033" cy="567754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9" y="2564905"/>
            <a:ext cx="5389033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654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435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209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3446" y="764704"/>
            <a:ext cx="10561173" cy="946026"/>
          </a:xfrm>
        </p:spPr>
        <p:txBody>
          <a:bodyPr anchor="b">
            <a:normAutofit/>
          </a:bodyPr>
          <a:lstStyle>
            <a:lvl1pPr algn="ctr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4" y="1844826"/>
            <a:ext cx="6815668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916834"/>
            <a:ext cx="4011084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770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12192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1052736"/>
            <a:ext cx="7315200" cy="3674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xmlns="" val="201664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днс\Documents\PR\Семинар по медиаплану\плашка 5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2"/>
            <a:ext cx="12192000" cy="2026642"/>
          </a:xfrm>
          <a:prstGeom prst="rect">
            <a:avLst/>
          </a:prstGeom>
          <a:noFill/>
        </p:spPr>
      </p:pic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916832"/>
            <a:ext cx="12192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94521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916834"/>
            <a:ext cx="109728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9BA53-FC45-433E-B9E2-E33A549D1B34}" type="datetimeFigureOut">
              <a:rPr lang="ru-RU" smtClean="0"/>
              <a:pPr/>
              <a:t>22.05.2020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B3E89-9895-4AD1-AF8C-B5B34372D6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7637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spu.ru/enrollee/prijemnaja-komissij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spu.ru/university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D546F0-B6E6-49D6-82C9-1F6B0759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406032"/>
            <a:ext cx="12192000" cy="42466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5400" dirty="0"/>
              <a:t>Магистерская программа </a:t>
            </a:r>
            <a:r>
              <a:rPr lang="ru-RU" sz="6600" dirty="0"/>
              <a:t>«Инклюзивное образование»</a:t>
            </a:r>
          </a:p>
        </p:txBody>
      </p:sp>
    </p:spTree>
    <p:extLst>
      <p:ext uri="{BB962C8B-B14F-4D97-AF65-F5344CB8AC3E}">
        <p14:creationId xmlns:p14="http://schemas.microsoft.com/office/powerpoint/2010/main" xmlns="" val="89122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427CE6-5FA0-4DD1-A7DA-6838C289E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208" y="476425"/>
            <a:ext cx="10945216" cy="1070992"/>
          </a:xfrm>
        </p:spPr>
        <p:txBody>
          <a:bodyPr/>
          <a:lstStyle/>
          <a:p>
            <a:r>
              <a:rPr lang="ru-RU" sz="4400" b="1" dirty="0"/>
              <a:t>Трудоустройство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7B9FBB74-14AA-40AE-B871-E0298E3014E0}"/>
              </a:ext>
            </a:extLst>
          </p:cNvPr>
          <p:cNvSpPr/>
          <p:nvPr/>
        </p:nvSpPr>
        <p:spPr>
          <a:xfrm>
            <a:off x="4364627" y="2587895"/>
            <a:ext cx="3374184" cy="186435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КЕМ РАБОТАЮТ ВЫПУСКНИКИ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9A371BF-B643-4F17-B9BF-9D36D6D1AB1C}"/>
              </a:ext>
            </a:extLst>
          </p:cNvPr>
          <p:cNvSpPr/>
          <p:nvPr/>
        </p:nvSpPr>
        <p:spPr>
          <a:xfrm>
            <a:off x="8376457" y="4219750"/>
            <a:ext cx="3613662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 службы психолого-педагогического сопровождения в образовательной организации</a:t>
            </a: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:a16="http://schemas.microsoft.com/office/drawing/2014/main" xmlns="" id="{14E27A22-2CC9-4399-AF97-50AC3891A542}"/>
              </a:ext>
            </a:extLst>
          </p:cNvPr>
          <p:cNvSpPr/>
          <p:nvPr/>
        </p:nvSpPr>
        <p:spPr>
          <a:xfrm rot="1970276">
            <a:off x="7695410" y="3955333"/>
            <a:ext cx="463137" cy="249382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EFDB6F07-124B-4972-9C99-FA45B89CAA1A}"/>
              </a:ext>
            </a:extLst>
          </p:cNvPr>
          <p:cNvSpPr/>
          <p:nvPr/>
        </p:nvSpPr>
        <p:spPr>
          <a:xfrm rot="5400000">
            <a:off x="5889756" y="4566088"/>
            <a:ext cx="323924" cy="263973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xmlns="" id="{5C4D1A23-69B0-44FE-A76C-2EE89F1E26AA}"/>
              </a:ext>
            </a:extLst>
          </p:cNvPr>
          <p:cNvSpPr/>
          <p:nvPr/>
        </p:nvSpPr>
        <p:spPr>
          <a:xfrm rot="8683607">
            <a:off x="3946828" y="3949066"/>
            <a:ext cx="463137" cy="249382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xmlns="" id="{3138D7CD-CD6E-4DA8-A624-7B6B5B384B57}"/>
              </a:ext>
            </a:extLst>
          </p:cNvPr>
          <p:cNvSpPr/>
          <p:nvPr/>
        </p:nvSpPr>
        <p:spPr>
          <a:xfrm rot="12976025">
            <a:off x="4083386" y="2925887"/>
            <a:ext cx="309556" cy="270334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xmlns="" id="{DE374C0A-9270-491B-BA53-35C1DC0850E7}"/>
              </a:ext>
            </a:extLst>
          </p:cNvPr>
          <p:cNvSpPr/>
          <p:nvPr/>
        </p:nvSpPr>
        <p:spPr>
          <a:xfrm rot="19303174">
            <a:off x="7683014" y="2860374"/>
            <a:ext cx="309556" cy="270334"/>
          </a:xfrm>
          <a:prstGeom prst="rightArrow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26EF99E2-CF92-4447-8FEE-0F1F299650C0}"/>
              </a:ext>
            </a:extLst>
          </p:cNvPr>
          <p:cNvSpPr/>
          <p:nvPr/>
        </p:nvSpPr>
        <p:spPr>
          <a:xfrm>
            <a:off x="8342840" y="2038085"/>
            <a:ext cx="361366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инклюзивному образованию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AEDE1F0E-65C1-4444-BC67-A9E73B48CEC3}"/>
              </a:ext>
            </a:extLst>
          </p:cNvPr>
          <p:cNvSpPr/>
          <p:nvPr/>
        </p:nvSpPr>
        <p:spPr>
          <a:xfrm>
            <a:off x="4059126" y="4943894"/>
            <a:ext cx="383427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методист и руководитель методической службы в образовательных организациях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F1A7141B-0F58-4686-8B43-D66E60259A82}"/>
              </a:ext>
            </a:extLst>
          </p:cNvPr>
          <p:cNvSpPr/>
          <p:nvPr/>
        </p:nvSpPr>
        <p:spPr>
          <a:xfrm>
            <a:off x="201881" y="4219750"/>
            <a:ext cx="3374184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специалист по специальному и инклюзивному образованию в органах управления образованием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94162AA7-8C98-4B5D-A56E-63CD1A82EBB5}"/>
              </a:ext>
            </a:extLst>
          </p:cNvPr>
          <p:cNvSpPr/>
          <p:nvPr/>
        </p:nvSpPr>
        <p:spPr>
          <a:xfrm>
            <a:off x="201881" y="2093738"/>
            <a:ext cx="361366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коррекционной работе</a:t>
            </a:r>
          </a:p>
        </p:txBody>
      </p:sp>
    </p:spTree>
    <p:extLst>
      <p:ext uri="{BB962C8B-B14F-4D97-AF65-F5344CB8AC3E}">
        <p14:creationId xmlns:p14="http://schemas.microsoft.com/office/powerpoint/2010/main" xmlns="" val="273422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1365178" y="604278"/>
            <a:ext cx="9397218" cy="1325563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3200" b="1" dirty="0">
                <a:latin typeface="Arial" charset="0"/>
                <a:cs typeface="Arial" charset="0"/>
              </a:rPr>
              <a:t>Факультет педагогики и психологии детства</a:t>
            </a:r>
            <a:r>
              <a:rPr lang="ru-RU" sz="2400" b="1" dirty="0">
                <a:latin typeface="Arial" charset="0"/>
                <a:cs typeface="Arial" charset="0"/>
              </a:rPr>
              <a:t/>
            </a:r>
            <a:br>
              <a:rPr lang="ru-RU" sz="2400" b="1" dirty="0">
                <a:latin typeface="Arial" charset="0"/>
                <a:cs typeface="Arial" charset="0"/>
              </a:rPr>
            </a:br>
            <a:r>
              <a:rPr lang="ru-RU" sz="2400" b="1" dirty="0">
                <a:latin typeface="Arial" charset="0"/>
                <a:cs typeface="Arial" charset="0"/>
              </a:rPr>
              <a:t/>
            </a:r>
            <a:br>
              <a:rPr lang="ru-RU" sz="2400" b="1" dirty="0">
                <a:latin typeface="Arial" charset="0"/>
                <a:cs typeface="Arial" charset="0"/>
              </a:rPr>
            </a:br>
            <a:r>
              <a:rPr lang="ru-RU" sz="2800" b="1" dirty="0">
                <a:latin typeface="Arial" charset="0"/>
                <a:cs typeface="Arial" charset="0"/>
              </a:rPr>
              <a:t>Кафедра специальной педагогики и психологии</a:t>
            </a:r>
            <a:endParaRPr lang="ru-RU" sz="2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1519923" y="1817688"/>
            <a:ext cx="9152630" cy="5040313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 typeface="Arial" charset="0"/>
              <a:buNone/>
            </a:pPr>
            <a:endParaRPr lang="ru-RU" sz="1800" b="1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70000"/>
              </a:lnSpc>
              <a:buFont typeface="Arial" charset="0"/>
              <a:buNone/>
            </a:pPr>
            <a:endParaRPr lang="ru-RU" sz="1800" b="1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70000"/>
              </a:lnSpc>
              <a:buFont typeface="Arial" charset="0"/>
              <a:buNone/>
            </a:pPr>
            <a:endParaRPr lang="ru-RU" sz="1800" b="1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70000"/>
              </a:lnSpc>
              <a:buFont typeface="Arial" charset="0"/>
              <a:buNone/>
            </a:pPr>
            <a:endParaRPr lang="ru-RU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70000"/>
              </a:lnSpc>
              <a:buFont typeface="Arial" charset="0"/>
              <a:buNone/>
            </a:pPr>
            <a:endParaRPr lang="ru-RU" sz="20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</a:pPr>
            <a:endParaRPr lang="ru-RU" sz="20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</a:pPr>
            <a:endParaRPr lang="ru-RU" sz="20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70000"/>
              </a:lnSpc>
              <a:buNone/>
            </a:pPr>
            <a:endParaRPr lang="ru-RU" sz="2000" b="1" dirty="0"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>
                <a:latin typeface="Arial" charset="0"/>
              </a:rPr>
              <a:t>Выпускники получают диплом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dirty="0">
                <a:latin typeface="Arial" charset="0"/>
              </a:rPr>
              <a:t>МАГИСТР </a:t>
            </a:r>
            <a:r>
              <a:rPr lang="ru-RU" sz="2000" dirty="0">
                <a:latin typeface="Arial" charset="0"/>
              </a:rPr>
              <a:t>по направлению подготовки «Специальное (дефектологическое) образование»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ru-RU" sz="1600" b="1" dirty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ru-RU" sz="18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1BA8180-7921-41A8-9F59-FF668657D60A}"/>
              </a:ext>
            </a:extLst>
          </p:cNvPr>
          <p:cNvSpPr/>
          <p:nvPr/>
        </p:nvSpPr>
        <p:spPr>
          <a:xfrm>
            <a:off x="527920" y="2019527"/>
            <a:ext cx="1138843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 подготовки </a:t>
            </a:r>
          </a:p>
          <a:p>
            <a:pPr algn="ctr">
              <a:buNone/>
            </a:pP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Специальное (дефектологическое) образование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96F5642-DD7E-4FA5-B71A-9E8C41F856E9}"/>
              </a:ext>
            </a:extLst>
          </p:cNvPr>
          <p:cNvSpPr/>
          <p:nvPr/>
        </p:nvSpPr>
        <p:spPr>
          <a:xfrm>
            <a:off x="1703512" y="3109430"/>
            <a:ext cx="8784976" cy="584775"/>
          </a:xfrm>
          <a:prstGeom prst="rect">
            <a:avLst/>
          </a:prstGeom>
          <a:solidFill>
            <a:srgbClr val="84C6D8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Профиль</a:t>
            </a:r>
            <a:endParaRPr lang="ru-RU" sz="3200" dirty="0">
              <a:solidFill>
                <a:srgbClr val="4D485C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B58F468-B5BD-4AC0-90DE-AAD732147512}"/>
              </a:ext>
            </a:extLst>
          </p:cNvPr>
          <p:cNvSpPr/>
          <p:nvPr/>
        </p:nvSpPr>
        <p:spPr>
          <a:xfrm>
            <a:off x="2910740" y="3717603"/>
            <a:ext cx="6370519" cy="861774"/>
          </a:xfrm>
          <a:prstGeom prst="rect">
            <a:avLst/>
          </a:prstGeom>
          <a:solidFill>
            <a:srgbClr val="84C6D8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«Инклюзивное образование»</a:t>
            </a:r>
            <a:r>
              <a:rPr lang="ru-RU" sz="32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(заочная форма)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BF486B5-3AE4-4C4C-866D-2B6A8C9E51AF}"/>
              </a:ext>
            </a:extLst>
          </p:cNvPr>
          <p:cNvSpPr/>
          <p:nvPr/>
        </p:nvSpPr>
        <p:spPr>
          <a:xfrm>
            <a:off x="1721043" y="5669280"/>
            <a:ext cx="9002191" cy="1015663"/>
          </a:xfrm>
          <a:prstGeom prst="rect">
            <a:avLst/>
          </a:prstGeom>
          <a:solidFill>
            <a:srgbClr val="A9C57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Arial" charset="0"/>
              <a:buNone/>
            </a:pPr>
            <a:r>
              <a:rPr lang="ru-RU" sz="20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Вступительные испытания: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тест по педагогике;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собеседование по профилю подготовки.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249382" y="845116"/>
            <a:ext cx="11293434" cy="746125"/>
          </a:xfrm>
        </p:spPr>
        <p:txBody>
          <a:bodyPr/>
          <a:lstStyle/>
          <a:p>
            <a:pPr algn="ctr" eaLnBrk="1" hangingPunct="1"/>
            <a:r>
              <a:rPr lang="ru-RU" sz="4400" dirty="0">
                <a:latin typeface="Arial" charset="0"/>
                <a:cs typeface="Arial" charset="0"/>
              </a:rPr>
              <a:t>Профиль</a:t>
            </a:r>
            <a:r>
              <a:rPr lang="ru-RU" sz="4400" b="1" dirty="0">
                <a:latin typeface="Arial" charset="0"/>
                <a:cs typeface="Arial" charset="0"/>
              </a:rPr>
              <a:t> «Инклюзивное образование»</a:t>
            </a:r>
            <a:r>
              <a:rPr lang="ru-RU" sz="4400" b="1" dirty="0">
                <a:solidFill>
                  <a:srgbClr val="009900"/>
                </a:solidFill>
                <a:latin typeface="Arial" charset="0"/>
                <a:cs typeface="Arial" charset="0"/>
              </a:rPr>
              <a:t> </a:t>
            </a:r>
            <a:endParaRPr lang="ru-RU" sz="4400" b="1" dirty="0">
              <a:latin typeface="Arial" charset="0"/>
              <a:cs typeface="Arial" charset="0"/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240763" y="6428936"/>
            <a:ext cx="9720978" cy="429064"/>
          </a:xfrm>
        </p:spPr>
        <p:txBody>
          <a:bodyPr>
            <a:normAutofit fontScale="25000" lnSpcReduction="20000"/>
          </a:bodyPr>
          <a:lstStyle/>
          <a:p>
            <a:pPr marL="533400" indent="-533400">
              <a:buNone/>
            </a:pPr>
            <a:endParaRPr lang="ru-RU" sz="1800" b="1" dirty="0">
              <a:latin typeface="Arial" charset="0"/>
            </a:endParaRPr>
          </a:p>
          <a:p>
            <a:pPr marL="533400" indent="-533400">
              <a:buNone/>
            </a:pPr>
            <a:endParaRPr lang="ru-RU" sz="1800" b="1" dirty="0">
              <a:latin typeface="Arial" charset="0"/>
            </a:endParaRPr>
          </a:p>
          <a:p>
            <a:pPr marL="533400" indent="-533400">
              <a:buNone/>
            </a:pPr>
            <a:endParaRPr lang="ru-RU" sz="1800" b="1" dirty="0">
              <a:latin typeface="Arial" charset="0"/>
            </a:endParaRPr>
          </a:p>
          <a:p>
            <a:pPr marL="533400" indent="-533400">
              <a:buNone/>
            </a:pPr>
            <a:endParaRPr lang="ru-RU" sz="1800" b="1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endParaRPr lang="ru-RU" sz="1800" dirty="0">
              <a:latin typeface="Arial" charset="0"/>
            </a:endParaRPr>
          </a:p>
          <a:p>
            <a:pPr marL="533400" indent="-533400" algn="just">
              <a:buNone/>
            </a:pPr>
            <a:r>
              <a:rPr lang="ru-RU" sz="1600" dirty="0">
                <a:latin typeface="Arial" charset="0"/>
              </a:rPr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1BA8180-7921-41A8-9F59-FF668657D60A}"/>
              </a:ext>
            </a:extLst>
          </p:cNvPr>
          <p:cNvSpPr/>
          <p:nvPr/>
        </p:nvSpPr>
        <p:spPr>
          <a:xfrm>
            <a:off x="1109047" y="2098345"/>
            <a:ext cx="10080625" cy="16004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магистерской программы –</a:t>
            </a:r>
          </a:p>
          <a:p>
            <a:pPr algn="ctr">
              <a:buNone/>
            </a:pPr>
            <a:r>
              <a:rPr lang="ru-RU" sz="20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Наумов Александр Анатольевич, </a:t>
            </a:r>
          </a:p>
          <a:p>
            <a:pPr algn="ctr">
              <a:buNone/>
            </a:pPr>
            <a:r>
              <a:rPr lang="ru-RU" sz="2000" b="1" dirty="0">
                <a:solidFill>
                  <a:srgbClr val="4D48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кандидат педагогических наук, доцент кафедрой специальной педагогики и психологии  </a:t>
            </a:r>
          </a:p>
          <a:p>
            <a:pPr algn="ctr">
              <a:buNone/>
            </a:pP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8217D18-DBB5-42DB-BDF6-7B844C5892D8}"/>
              </a:ext>
            </a:extLst>
          </p:cNvPr>
          <p:cNvSpPr/>
          <p:nvPr/>
        </p:nvSpPr>
        <p:spPr>
          <a:xfrm>
            <a:off x="3321228" y="3882721"/>
            <a:ext cx="527264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Arial" charset="0"/>
              </a:rPr>
              <a:t>Заочная форма </a:t>
            </a:r>
          </a:p>
          <a:p>
            <a:r>
              <a:rPr lang="ru-RU" b="1" dirty="0">
                <a:solidFill>
                  <a:schemeClr val="tx1"/>
                </a:solidFill>
                <a:latin typeface="Arial" charset="0"/>
              </a:rPr>
              <a:t>Продолжительность обучения: 2,5 года</a:t>
            </a:r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C14F295-756C-4299-A248-6D0629D0CE02}"/>
              </a:ext>
            </a:extLst>
          </p:cNvPr>
          <p:cNvSpPr/>
          <p:nvPr/>
        </p:nvSpPr>
        <p:spPr>
          <a:xfrm>
            <a:off x="3756000" y="4746318"/>
            <a:ext cx="4680000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000" dirty="0">
                <a:latin typeface="Arial" charset="0"/>
              </a:rPr>
              <a:t>Вы можете обучаться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F7967DC-4FD4-4275-A223-9AA098FA0B4A}"/>
              </a:ext>
            </a:extLst>
          </p:cNvPr>
          <p:cNvSpPr/>
          <p:nvPr/>
        </p:nvSpPr>
        <p:spPr>
          <a:xfrm>
            <a:off x="3756000" y="5133153"/>
            <a:ext cx="46800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533400" indent="-533400" algn="just"/>
            <a:r>
              <a:rPr lang="ru-RU" b="1" dirty="0">
                <a:solidFill>
                  <a:schemeClr val="tx1"/>
                </a:solidFill>
                <a:latin typeface="Arial" charset="0"/>
              </a:rPr>
              <a:t>на платной основе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(количество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 мест – 15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)</a:t>
            </a:r>
            <a:endParaRPr lang="ru-RU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A1BA8180-7921-41A8-9F59-FF668657D60A}"/>
              </a:ext>
            </a:extLst>
          </p:cNvPr>
          <p:cNvSpPr/>
          <p:nvPr/>
        </p:nvSpPr>
        <p:spPr>
          <a:xfrm>
            <a:off x="1055687" y="5782605"/>
            <a:ext cx="1008062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33400" indent="-533400" algn="ctr"/>
            <a:r>
              <a:rPr lang="ru-RU" b="1" dirty="0">
                <a:latin typeface="Arial" charset="0"/>
              </a:rPr>
              <a:t>Лекции и практические занятия ведут выдающиеся люди, известные ученые </a:t>
            </a:r>
            <a:endParaRPr lang="en-US" b="1" dirty="0">
              <a:latin typeface="Arial" charset="0"/>
            </a:endParaRPr>
          </a:p>
          <a:p>
            <a:pPr marL="533400" indent="-533400" algn="ctr"/>
            <a:r>
              <a:rPr lang="ru-RU" b="1" dirty="0">
                <a:latin typeface="Arial" charset="0"/>
              </a:rPr>
              <a:t> (г. Москва, г.Екатеринбург, г. Пермь)</a:t>
            </a:r>
            <a:endParaRPr lang="ru-RU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88658" y="908720"/>
            <a:ext cx="8755792" cy="6477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>
                <a:solidFill>
                  <a:schemeClr val="bg1"/>
                </a:solidFill>
              </a:rPr>
              <a:t>ГДЕ ПОЛУЧИТЬ ПРОФЕССИЮ?</a:t>
            </a:r>
          </a:p>
        </p:txBody>
      </p:sp>
      <p:sp>
        <p:nvSpPr>
          <p:cNvPr id="33794" name="Объект 2"/>
          <p:cNvSpPr>
            <a:spLocks noGrp="1"/>
          </p:cNvSpPr>
          <p:nvPr>
            <p:ph idx="4294967295"/>
          </p:nvPr>
        </p:nvSpPr>
        <p:spPr>
          <a:xfrm>
            <a:off x="7133375" y="5157194"/>
            <a:ext cx="3939019" cy="1573303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400" dirty="0">
                <a:latin typeface="Arial" charset="0"/>
                <a:ea typeface="Calibri" pitchFamily="34" charset="0"/>
                <a:cs typeface="Times New Roman" pitchFamily="18" charset="0"/>
              </a:rPr>
              <a:t>Приемная комиссия: </a:t>
            </a:r>
          </a:p>
          <a:p>
            <a:pPr marL="0" indent="0" algn="ctr">
              <a:buNone/>
            </a:pPr>
            <a:r>
              <a:rPr lang="ru-RU" sz="1400" dirty="0">
                <a:latin typeface="Arial" charset="0"/>
                <a:ea typeface="Calibri" pitchFamily="34" charset="0"/>
                <a:cs typeface="Times New Roman" pitchFamily="18" charset="0"/>
              </a:rPr>
              <a:t>(342)215-18-54 (доб.340 или 336)</a:t>
            </a:r>
            <a:r>
              <a:rPr lang="ru-RU" sz="1400" dirty="0">
                <a:solidFill>
                  <a:srgbClr val="E11949"/>
                </a:solidFill>
                <a:latin typeface="Arial" charset="0"/>
              </a:rPr>
              <a:t/>
            </a:r>
            <a:br>
              <a:rPr lang="ru-RU" sz="1400" dirty="0">
                <a:solidFill>
                  <a:srgbClr val="E11949"/>
                </a:solidFill>
                <a:latin typeface="Arial" charset="0"/>
              </a:rPr>
            </a:br>
            <a:r>
              <a:rPr lang="ru-RU" sz="1400" dirty="0">
                <a:latin typeface="Arial" charset="0"/>
              </a:rPr>
              <a:t>ул. Сибирская 24, </a:t>
            </a:r>
            <a:r>
              <a:rPr lang="ru-RU" sz="1400" dirty="0" err="1">
                <a:latin typeface="Arial" charset="0"/>
              </a:rPr>
              <a:t>каб</a:t>
            </a:r>
            <a:r>
              <a:rPr lang="ru-RU" sz="1400" dirty="0">
                <a:latin typeface="Arial" charset="0"/>
              </a:rPr>
              <a:t>. 9, 12 (2 этаж) </a:t>
            </a:r>
          </a:p>
          <a:p>
            <a:pPr marL="0" indent="0">
              <a:buNone/>
            </a:pPr>
            <a:r>
              <a:rPr lang="ru-RU" sz="1400" dirty="0">
                <a:latin typeface="Arial" charset="0"/>
              </a:rPr>
              <a:t>Понедельник - пятница: с 10.00 до 16.30, </a:t>
            </a:r>
          </a:p>
          <a:p>
            <a:pPr marL="0" indent="0" algn="ctr">
              <a:buNone/>
            </a:pPr>
            <a:r>
              <a:rPr lang="ru-RU" sz="1400" dirty="0">
                <a:latin typeface="Arial" charset="0"/>
              </a:rPr>
              <a:t>перерыв с 13.00 до 14.00</a:t>
            </a:r>
          </a:p>
          <a:p>
            <a:pPr marL="0" indent="0" algn="ctr">
              <a:buNone/>
            </a:pPr>
            <a:r>
              <a:rPr lang="en-US" sz="1400" dirty="0">
                <a:latin typeface="Arial" charset="0"/>
                <a:hlinkClick r:id="rId3"/>
              </a:rPr>
              <a:t>https://pspu.ru/enrollee/prijemnaja-komissija</a:t>
            </a:r>
            <a:r>
              <a:rPr lang="ru-RU" sz="1400" dirty="0">
                <a:latin typeface="Arial" charset="0"/>
              </a:rPr>
              <a:t> </a:t>
            </a:r>
          </a:p>
        </p:txBody>
      </p:sp>
      <p:pic>
        <p:nvPicPr>
          <p:cNvPr id="33795" name="Рисунок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213" y="2051775"/>
            <a:ext cx="2374805" cy="290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0BE5946A-A4D1-4A80-ADC4-93CA6E928BD6}"/>
              </a:ext>
            </a:extLst>
          </p:cNvPr>
          <p:cNvSpPr/>
          <p:nvPr/>
        </p:nvSpPr>
        <p:spPr>
          <a:xfrm>
            <a:off x="1390394" y="2022658"/>
            <a:ext cx="5742981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Arial" charset="0"/>
                <a:cs typeface="Times New Roman" pitchFamily="18" charset="0"/>
              </a:rPr>
              <a:t>Пермский Государственный Гуманитарно-Педагогический Университет </a:t>
            </a:r>
          </a:p>
          <a:p>
            <a:pPr algn="ctr"/>
            <a:r>
              <a:rPr lang="ru-RU" dirty="0">
                <a:latin typeface="Arial" charset="0"/>
                <a:cs typeface="Times New Roman" pitchFamily="18" charset="0"/>
              </a:rPr>
              <a:t>Сибирская, 24</a:t>
            </a:r>
          </a:p>
          <a:p>
            <a:pPr algn="ctr"/>
            <a:r>
              <a:rPr lang="en-US" b="1" dirty="0">
                <a:solidFill>
                  <a:srgbClr val="009900"/>
                </a:solidFill>
                <a:latin typeface="Arial" charset="0"/>
                <a:cs typeface="Times New Roman" pitchFamily="18" charset="0"/>
                <a:hlinkClick r:id="rId5"/>
              </a:rPr>
              <a:t>http://pspu.ru/university</a:t>
            </a:r>
            <a:endParaRPr lang="ru-RU" b="1" dirty="0">
              <a:solidFill>
                <a:srgbClr val="0099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6B8CDA5D-0ACC-4A81-8FDD-D1EAD0CF0AF3}"/>
              </a:ext>
            </a:extLst>
          </p:cNvPr>
          <p:cNvSpPr/>
          <p:nvPr/>
        </p:nvSpPr>
        <p:spPr>
          <a:xfrm>
            <a:off x="1670633" y="3429000"/>
            <a:ext cx="5040313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ru-RU" b="1" dirty="0">
                <a:latin typeface="Arial" charset="0"/>
                <a:cs typeface="Times New Roman" pitchFamily="18" charset="0"/>
              </a:rPr>
              <a:t>Факультет: </a:t>
            </a:r>
          </a:p>
          <a:p>
            <a:pPr algn="ctr"/>
            <a:r>
              <a:rPr lang="ru-RU" b="1" dirty="0">
                <a:latin typeface="Arial" charset="0"/>
                <a:cs typeface="Times New Roman" pitchFamily="18" charset="0"/>
              </a:rPr>
              <a:t>Педагогики и психологии детства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5 учебный корпус, Пермская, 65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999DFFDF-5AD9-41AA-9D63-40E7E57CCAD7}"/>
              </a:ext>
            </a:extLst>
          </p:cNvPr>
          <p:cNvSpPr/>
          <p:nvPr/>
        </p:nvSpPr>
        <p:spPr>
          <a:xfrm>
            <a:off x="1660731" y="4526158"/>
            <a:ext cx="5038725" cy="22775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МАГИСТРАТУРА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Направление подготовки –</a:t>
            </a:r>
            <a:r>
              <a:rPr lang="ru-RU" sz="1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44.04.03</a:t>
            </a:r>
            <a:r>
              <a:rPr lang="ru-RU" sz="1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44546A"/>
                </a:solidFill>
                <a:latin typeface="Times New Roman" pitchFamily="18" charset="0"/>
                <a:cs typeface="Times New Roman" pitchFamily="18" charset="0"/>
              </a:rPr>
              <a:t>Специальное (дефектологическое) образование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Профиль </a:t>
            </a:r>
            <a:r>
              <a:rPr lang="ru-RU" sz="1600" b="1" dirty="0">
                <a:solidFill>
                  <a:srgbClr val="44546A"/>
                </a:solidFill>
                <a:latin typeface="Times New Roman" pitchFamily="18" charset="0"/>
                <a:cs typeface="Times New Roman" pitchFamily="18" charset="0"/>
              </a:rPr>
              <a:t>«ОБРАЗОВАНИЕ И СОПРОВОЖДЕНИЕ ЛИЦ С ОГРАНИЧЕННЫМИ ВОЗМОЖНОСТЯМИ ЗДОРОВЬЯ»</a:t>
            </a:r>
            <a:r>
              <a:rPr lang="ru-RU" sz="1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(очная форма, заочная форма)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Профиль</a:t>
            </a:r>
            <a:r>
              <a:rPr lang="ru-RU" sz="1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44546A"/>
                </a:solidFill>
                <a:latin typeface="Times New Roman" pitchFamily="18" charset="0"/>
                <a:cs typeface="Times New Roman" pitchFamily="18" charset="0"/>
              </a:rPr>
              <a:t>«ИНКЛЮЗИВНОЕ ОБРАЗОВАНИЕ»</a:t>
            </a:r>
            <a:r>
              <a:rPr lang="ru-RU" sz="16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(заочная форма)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CFE039-BFDA-4EA9-8946-455949FD2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2503"/>
            <a:ext cx="10515600" cy="848796"/>
          </a:xfrm>
        </p:spPr>
        <p:txBody>
          <a:bodyPr/>
          <a:lstStyle/>
          <a:p>
            <a:r>
              <a:rPr lang="ru-RU" sz="4400" b="1" dirty="0"/>
              <a:t>Краткая характеристика</a:t>
            </a:r>
            <a:br>
              <a:rPr lang="ru-RU" sz="4400" b="1" dirty="0"/>
            </a:br>
            <a:endParaRPr lang="ru-RU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9D3E09-5998-46E9-8C84-2A644B686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6834"/>
            <a:ext cx="10972800" cy="4816475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5200" dirty="0"/>
              <a:t>Цель: </a:t>
            </a:r>
            <a:r>
              <a:rPr lang="ru-RU" dirty="0"/>
              <a:t>обеспечение подготовки  специалистов в области</a:t>
            </a:r>
          </a:p>
          <a:p>
            <a:pPr>
              <a:lnSpc>
                <a:spcPct val="140000"/>
              </a:lnSpc>
            </a:pPr>
            <a:r>
              <a:rPr lang="ru-RU" dirty="0"/>
              <a:t>организации и научно исследовательской деятельности </a:t>
            </a:r>
          </a:p>
          <a:p>
            <a:pPr>
              <a:lnSpc>
                <a:spcPct val="140000"/>
              </a:lnSpc>
            </a:pPr>
            <a:r>
              <a:rPr lang="ru-RU" dirty="0"/>
              <a:t>инклюзивного образования лиц с ОВЗ </a:t>
            </a:r>
          </a:p>
          <a:p>
            <a:pPr>
              <a:lnSpc>
                <a:spcPct val="140000"/>
              </a:lnSpc>
            </a:pPr>
            <a:r>
              <a:rPr lang="ru-RU" dirty="0"/>
              <a:t>овладение научно-исследовательскими и диагностическими методами психолого-педагогических исследований </a:t>
            </a:r>
          </a:p>
          <a:p>
            <a:pPr>
              <a:lnSpc>
                <a:spcPct val="140000"/>
              </a:lnSpc>
            </a:pPr>
            <a:r>
              <a:rPr lang="ru-RU" dirty="0"/>
              <a:t>овладение способностью к самостоятельной научно-исследовательской, научно-методической и организационно-управленческой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267985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CC21000-9D58-41BD-BAF8-120F3E403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3396" y="3079872"/>
            <a:ext cx="3643045" cy="341632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bg1"/>
                </a:solidFill>
              </a:rPr>
              <a:t>организация и проведение работы, направленной на повышение педагогической и нормативно-правовой компетентности педагогических работников и родителей обучающихся</a:t>
            </a:r>
          </a:p>
          <a:p>
            <a:pPr marL="0" indent="0" algn="ctr">
              <a:buNone/>
            </a:pP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55F7A479-9224-4058-91C9-BC6902A00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5916" y="794030"/>
            <a:ext cx="10945216" cy="1070992"/>
          </a:xfrm>
        </p:spPr>
        <p:txBody>
          <a:bodyPr/>
          <a:lstStyle/>
          <a:p>
            <a:r>
              <a:rPr lang="ru-RU" sz="4400" b="1" dirty="0"/>
              <a:t>Виды деятельности: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D48C673-32FC-4E28-9B75-685B941811C9}"/>
              </a:ext>
            </a:extLst>
          </p:cNvPr>
          <p:cNvSpPr/>
          <p:nvPr/>
        </p:nvSpPr>
        <p:spPr>
          <a:xfrm>
            <a:off x="2549337" y="2081587"/>
            <a:ext cx="7407349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педагогическая деятельность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D4383E0-185B-4978-9415-D981BBDF6D6B}"/>
              </a:ext>
            </a:extLst>
          </p:cNvPr>
          <p:cNvSpPr/>
          <p:nvPr/>
        </p:nvSpPr>
        <p:spPr>
          <a:xfrm>
            <a:off x="225559" y="3032760"/>
            <a:ext cx="3253839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обеспечение условий для становления и развития ведущих деятельностей (предметной, игровой, учебной) 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нормотипически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развивающихся детей и детей с ОВЗ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9770678A-295C-4A98-A930-82DE80675EB1}"/>
              </a:ext>
            </a:extLst>
          </p:cNvPr>
          <p:cNvSpPr/>
          <p:nvPr/>
        </p:nvSpPr>
        <p:spPr>
          <a:xfrm>
            <a:off x="4079875" y="3084424"/>
            <a:ext cx="3643044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оптимизация взаимодействия педагогов с ребенком с учетом возрастных и индивидуальных особенностей его развития в образовательном процессе</a:t>
            </a:r>
          </a:p>
        </p:txBody>
      </p:sp>
    </p:spTree>
    <p:extLst>
      <p:ext uri="{BB962C8B-B14F-4D97-AF65-F5344CB8AC3E}">
        <p14:creationId xmlns:p14="http://schemas.microsoft.com/office/powerpoint/2010/main" xmlns="" val="89158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EAD856-F673-42E1-8544-74E56759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577" y="756321"/>
            <a:ext cx="10945216" cy="1070992"/>
          </a:xfrm>
        </p:spPr>
        <p:txBody>
          <a:bodyPr/>
          <a:lstStyle/>
          <a:p>
            <a:r>
              <a:rPr lang="ru-RU" sz="4400" b="1" dirty="0"/>
              <a:t>Виды деятельности:</a:t>
            </a:r>
            <a:br>
              <a:rPr lang="ru-RU" sz="4400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1F431AF-6385-4979-A757-AD70FC525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2545" y="2901433"/>
            <a:ext cx="2814452" cy="383295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ru-RU" sz="2200" dirty="0"/>
              <a:t>разработка и реализация коррекционно-образовательных программ психолого-педагогического направления, повышение психологической компетентности участников образовательного процесса</a:t>
            </a:r>
          </a:p>
          <a:p>
            <a:pPr marL="0" indent="0">
              <a:buNone/>
            </a:pPr>
            <a:endParaRPr lang="ru-RU" sz="2200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A4ADEAAD-4404-4C56-A50E-E912F3130A3A}"/>
              </a:ext>
            </a:extLst>
          </p:cNvPr>
          <p:cNvSpPr txBox="1">
            <a:spLocks/>
          </p:cNvSpPr>
          <p:nvPr/>
        </p:nvSpPr>
        <p:spPr>
          <a:xfrm>
            <a:off x="6200899" y="2896881"/>
            <a:ext cx="2814452" cy="3832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/>
              <a:t>экспертиза образовательных программ, проектов, психолого-педагогических технологий с точки зрения их соответствия возрастным возможностям обучающихся с ОВЗ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0019A96-3E93-49E3-A776-576CA9BEBF86}"/>
              </a:ext>
            </a:extLst>
          </p:cNvPr>
          <p:cNvSpPr/>
          <p:nvPr/>
        </p:nvSpPr>
        <p:spPr>
          <a:xfrm>
            <a:off x="1113384" y="1963640"/>
            <a:ext cx="1017503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BA59DD8-F040-416A-8D59-963C4DAA08E2}"/>
              </a:ext>
            </a:extLst>
          </p:cNvPr>
          <p:cNvSpPr/>
          <p:nvPr/>
        </p:nvSpPr>
        <p:spPr>
          <a:xfrm>
            <a:off x="88921" y="2944181"/>
            <a:ext cx="2683896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изучение, анализ и обобщение результатов отечественных и зарубежных научных исследований в области педагогики и психологии образования с целью определения проблем исследования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AB13BA0-2E33-45AF-AB28-502B808F13B7}"/>
              </a:ext>
            </a:extLst>
          </p:cNvPr>
          <p:cNvSpPr/>
          <p:nvPr/>
        </p:nvSpPr>
        <p:spPr>
          <a:xfrm>
            <a:off x="3040011" y="2896881"/>
            <a:ext cx="2893694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изучение закономерностей и особенностей психического развития детей и взрослых с различными психическими и физическими нарушениями в разных условиях, прежде всего в условиях обучения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6195ABCA-BD9D-4646-8134-E1A4021F90CA}"/>
              </a:ext>
            </a:extLst>
          </p:cNvPr>
          <p:cNvSpPr/>
          <p:nvPr/>
        </p:nvSpPr>
        <p:spPr>
          <a:xfrm>
            <a:off x="1113384" y="1980041"/>
            <a:ext cx="1017503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 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EE97C856-DD25-47D4-83C8-8DE86AB73EF9}"/>
              </a:ext>
            </a:extLst>
          </p:cNvPr>
          <p:cNvSpPr txBox="1">
            <a:spLocks/>
          </p:cNvSpPr>
          <p:nvPr/>
        </p:nvSpPr>
        <p:spPr>
          <a:xfrm>
            <a:off x="9282545" y="2944181"/>
            <a:ext cx="2814452" cy="3832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itchFamily="34" charset="0"/>
              <a:buNone/>
            </a:pPr>
            <a:r>
              <a:rPr lang="ru-RU" sz="2200"/>
              <a:t>разработка и реализация коррекционно-образовательных программ психолого-педагогического направления, повышение психологической компетентности участников образовательного процесса</a:t>
            </a:r>
          </a:p>
          <a:p>
            <a:pPr marL="0" indent="0">
              <a:buFont typeface="Arial" pitchFamily="34" charset="0"/>
              <a:buNone/>
            </a:pPr>
            <a:endParaRPr lang="ru-RU" sz="2200" b="1"/>
          </a:p>
          <a:p>
            <a:pPr marL="0" indent="0">
              <a:buFont typeface="Arial" pitchFamily="34" charset="0"/>
              <a:buNone/>
            </a:pPr>
            <a:endParaRPr lang="ru-RU" b="1"/>
          </a:p>
          <a:p>
            <a:pPr marL="0" indent="0">
              <a:buFont typeface="Arial" pitchFamily="34" charset="0"/>
              <a:buNone/>
            </a:pPr>
            <a:endParaRPr lang="ru-RU" b="1"/>
          </a:p>
          <a:p>
            <a:pPr marL="0" indent="0">
              <a:buFont typeface="Arial" pitchFamily="34" charset="0"/>
              <a:buNone/>
            </a:pP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798FA209-D4D4-4CFD-9CA0-A40E957158CE}"/>
              </a:ext>
            </a:extLst>
          </p:cNvPr>
          <p:cNvSpPr/>
          <p:nvPr/>
        </p:nvSpPr>
        <p:spPr>
          <a:xfrm>
            <a:off x="1113384" y="2022789"/>
            <a:ext cx="1017503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научно-исследовательская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деятельность </a:t>
            </a:r>
          </a:p>
        </p:txBody>
      </p:sp>
    </p:spTree>
    <p:extLst>
      <p:ext uri="{BB962C8B-B14F-4D97-AF65-F5344CB8AC3E}">
        <p14:creationId xmlns:p14="http://schemas.microsoft.com/office/powerpoint/2010/main" xmlns="" val="3770334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898AA3-6B7F-4F15-948E-C511B003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/>
              <a:t>Виды деятельности:</a:t>
            </a:r>
            <a:br>
              <a:rPr lang="ru-RU" sz="4400" b="1" dirty="0"/>
            </a:b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C39B7709-587D-4A4E-A64C-7D77419E6B07}"/>
              </a:ext>
            </a:extLst>
          </p:cNvPr>
          <p:cNvSpPr txBox="1">
            <a:spLocks/>
          </p:cNvSpPr>
          <p:nvPr/>
        </p:nvSpPr>
        <p:spPr>
          <a:xfrm>
            <a:off x="8894618" y="2944181"/>
            <a:ext cx="3202379" cy="35475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000" dirty="0"/>
              <a:t>оказание помощи педагогическим работникам в определении содержания, форм, методов и средств обучения и воспитания; работа с педагогическим коллективом образовательной организации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</a:pPr>
            <a:endParaRPr lang="ru-RU" sz="2000" dirty="0"/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32FDC356-6601-4CE9-9C34-807992010924}"/>
              </a:ext>
            </a:extLst>
          </p:cNvPr>
          <p:cNvSpPr txBox="1">
            <a:spLocks/>
          </p:cNvSpPr>
          <p:nvPr/>
        </p:nvSpPr>
        <p:spPr>
          <a:xfrm>
            <a:off x="5674356" y="2955358"/>
            <a:ext cx="3067862" cy="35363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000" dirty="0"/>
              <a:t>анализ образовательной среды и развивающих программ и технологий; психолого-педагогическое обеспечение процесса внедрения инновационных образовательных программ и технологий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33EE69E-4A02-4BE4-9917-CB2DE8D2245B}"/>
              </a:ext>
            </a:extLst>
          </p:cNvPr>
          <p:cNvSpPr/>
          <p:nvPr/>
        </p:nvSpPr>
        <p:spPr>
          <a:xfrm>
            <a:off x="88921" y="2944181"/>
            <a:ext cx="2248538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работы по методическому обеспечению содержания образования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9BB85A9-02F3-43E6-BD31-719C88893537}"/>
              </a:ext>
            </a:extLst>
          </p:cNvPr>
          <p:cNvSpPr/>
          <p:nvPr/>
        </p:nvSpPr>
        <p:spPr>
          <a:xfrm>
            <a:off x="2493746" y="2955358"/>
            <a:ext cx="2893694" cy="3477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анализ учебно-воспитательной работы в образовательных организациях и разработка рекомендаций и мероприятий по оптимизации образовательного процесса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9B4A214-5EAA-49BB-9ED2-F31C4C79B822}"/>
              </a:ext>
            </a:extLst>
          </p:cNvPr>
          <p:cNvSpPr/>
          <p:nvPr/>
        </p:nvSpPr>
        <p:spPr>
          <a:xfrm>
            <a:off x="2337459" y="1988696"/>
            <a:ext cx="7517081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методическая </a:t>
            </a: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xmlns="" val="112464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ADD9A4-34C3-4677-AD5E-A5793C25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/>
              <a:t>Виды деятельности: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46B10BF2-7428-46B6-9F1D-538C37B0229F}"/>
              </a:ext>
            </a:extLst>
          </p:cNvPr>
          <p:cNvSpPr txBox="1">
            <a:spLocks/>
          </p:cNvSpPr>
          <p:nvPr/>
        </p:nvSpPr>
        <p:spPr>
          <a:xfrm>
            <a:off x="8577075" y="3222239"/>
            <a:ext cx="3344955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24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ru-RU" sz="2400" dirty="0"/>
              <a:t>участие в проектировании нормативно-правового поля </a:t>
            </a:r>
            <a:r>
              <a:rPr lang="ru-RU" sz="2400" dirty="0" err="1"/>
              <a:t>инлюзивного</a:t>
            </a:r>
            <a:r>
              <a:rPr lang="ru-RU" sz="2400" dirty="0"/>
              <a:t> образования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0351F9B-91C9-4B58-9061-E62BD5E0B276}"/>
              </a:ext>
            </a:extLst>
          </p:cNvPr>
          <p:cNvSpPr/>
          <p:nvPr/>
        </p:nvSpPr>
        <p:spPr>
          <a:xfrm>
            <a:off x="269969" y="2164249"/>
            <a:ext cx="1169647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организационно-управленческая деятельность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5FE7566-E688-4BA5-9CD9-3DE1B21480F5}"/>
              </a:ext>
            </a:extLst>
          </p:cNvPr>
          <p:cNvSpPr/>
          <p:nvPr/>
        </p:nvSpPr>
        <p:spPr>
          <a:xfrm>
            <a:off x="269969" y="3211463"/>
            <a:ext cx="3515168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 инклюзивного образовательного и коррекционно-педагогического процесса в образовательных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9F30876-8841-4AC7-AC26-626607F83C5B}"/>
              </a:ext>
            </a:extLst>
          </p:cNvPr>
          <p:cNvSpPr/>
          <p:nvPr/>
        </p:nvSpPr>
        <p:spPr>
          <a:xfrm>
            <a:off x="4359584" y="3211463"/>
            <a:ext cx="3643044" cy="30469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инклюзивным педагогическим процессом с использованием различных способов и средств оценки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059082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D7F4EA-FB1C-4C60-AF55-C86E24EA9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/>
              <a:t>Предметы</a:t>
            </a:r>
            <a:br>
              <a:rPr lang="ru-RU" sz="4400" b="1" dirty="0"/>
            </a:br>
            <a:endParaRPr lang="ru-RU" b="1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31BCE0D2-6561-48F7-9A56-34A44647A68D}"/>
              </a:ext>
            </a:extLst>
          </p:cNvPr>
          <p:cNvSpPr txBox="1">
            <a:spLocks/>
          </p:cNvSpPr>
          <p:nvPr/>
        </p:nvSpPr>
        <p:spPr>
          <a:xfrm>
            <a:off x="8908472" y="2345033"/>
            <a:ext cx="2814452" cy="18634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400" dirty="0"/>
              <a:t>Практики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648F272-3863-4CC5-8085-38A50F1A87D7}"/>
              </a:ext>
            </a:extLst>
          </p:cNvPr>
          <p:cNvSpPr/>
          <p:nvPr/>
        </p:nvSpPr>
        <p:spPr>
          <a:xfrm>
            <a:off x="364951" y="2274838"/>
            <a:ext cx="3690402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Базовый блок для всего направления «Специальное (дефектологическое) образование»</a:t>
            </a:r>
          </a:p>
          <a:p>
            <a:pPr algn="ctr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F97287C-C261-4126-BEB2-D79EB33E52BB}"/>
              </a:ext>
            </a:extLst>
          </p:cNvPr>
          <p:cNvSpPr/>
          <p:nvPr/>
        </p:nvSpPr>
        <p:spPr>
          <a:xfrm>
            <a:off x="4761969" y="2310937"/>
            <a:ext cx="3439887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Блок предметов профессиональной направленности </a:t>
            </a:r>
          </a:p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(по видам деятельности)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5004633C-3179-4917-A026-ECAD64A96045}"/>
              </a:ext>
            </a:extLst>
          </p:cNvPr>
          <p:cNvSpPr txBox="1">
            <a:spLocks/>
          </p:cNvSpPr>
          <p:nvPr/>
        </p:nvSpPr>
        <p:spPr>
          <a:xfrm>
            <a:off x="364951" y="5029057"/>
            <a:ext cx="11452975" cy="6117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dirty="0"/>
              <a:t>Государственный экзамен</a:t>
            </a:r>
            <a:endParaRPr lang="ru-RU" sz="2400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4EC2D087-67FE-4566-85A9-AE4B844CBEC6}"/>
              </a:ext>
            </a:extLst>
          </p:cNvPr>
          <p:cNvSpPr/>
          <p:nvPr/>
        </p:nvSpPr>
        <p:spPr>
          <a:xfrm>
            <a:off x="364951" y="6150114"/>
            <a:ext cx="11452975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Защита ВКР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268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9B096E-6227-4435-96E0-EFB4DD647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31835"/>
            <a:ext cx="10945216" cy="1070992"/>
          </a:xfrm>
        </p:spPr>
        <p:txBody>
          <a:bodyPr/>
          <a:lstStyle/>
          <a:p>
            <a:r>
              <a:rPr lang="ru-RU" sz="4400" b="1" dirty="0"/>
              <a:t> Практики:</a:t>
            </a:r>
            <a:br>
              <a:rPr lang="ru-RU" sz="4400" b="1" dirty="0"/>
            </a:br>
            <a:endParaRPr lang="ru-RU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7CA474F-635A-42F7-B6FF-7E57727DCCF5}"/>
              </a:ext>
            </a:extLst>
          </p:cNvPr>
          <p:cNvSpPr/>
          <p:nvPr/>
        </p:nvSpPr>
        <p:spPr>
          <a:xfrm>
            <a:off x="381021" y="2581524"/>
            <a:ext cx="5364265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Педагогическая практика в инклюзивной образовательной организации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AA6E543-E3ED-4FCB-912A-E8A2841312A4}"/>
              </a:ext>
            </a:extLst>
          </p:cNvPr>
          <p:cNvSpPr/>
          <p:nvPr/>
        </p:nvSpPr>
        <p:spPr>
          <a:xfrm>
            <a:off x="6282046" y="2581524"/>
            <a:ext cx="5528933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Методическая и управленческая практика в инклюзивной образовательной организации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F73D1B5-81C3-4556-B43A-3F0325B71FA7}"/>
              </a:ext>
            </a:extLst>
          </p:cNvPr>
          <p:cNvSpPr/>
          <p:nvPr/>
        </p:nvSpPr>
        <p:spPr>
          <a:xfrm>
            <a:off x="8169481" y="4852937"/>
            <a:ext cx="220765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(2-3 курс)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3A4A3A04-4C21-4B07-B8A9-45A1491A95E6}"/>
              </a:ext>
            </a:extLst>
          </p:cNvPr>
          <p:cNvSpPr/>
          <p:nvPr/>
        </p:nvSpPr>
        <p:spPr>
          <a:xfrm>
            <a:off x="1959324" y="4397406"/>
            <a:ext cx="220765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(1-2 курс)</a:t>
            </a:r>
          </a:p>
        </p:txBody>
      </p:sp>
    </p:spTree>
    <p:extLst>
      <p:ext uri="{BB962C8B-B14F-4D97-AF65-F5344CB8AC3E}">
        <p14:creationId xmlns:p14="http://schemas.microsoft.com/office/powerpoint/2010/main" xmlns="" val="1822174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427CE6-5FA0-4DD1-A7DA-6838C289E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96" y="539074"/>
            <a:ext cx="10945216" cy="1070992"/>
          </a:xfrm>
        </p:spPr>
        <p:txBody>
          <a:bodyPr/>
          <a:lstStyle/>
          <a:p>
            <a:r>
              <a:rPr lang="ru-RU" sz="4400" b="1" dirty="0"/>
              <a:t>Трудоустройство</a:t>
            </a: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D308D219-B8F8-4057-93D6-A885D3899694}"/>
              </a:ext>
            </a:extLst>
          </p:cNvPr>
          <p:cNvSpPr/>
          <p:nvPr/>
        </p:nvSpPr>
        <p:spPr>
          <a:xfrm>
            <a:off x="4635334" y="3532909"/>
            <a:ext cx="2921331" cy="14369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ГДЕ РАБОТАЮТ ВЫПУСКНИКИ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A9F9258-CB00-4920-8EC0-37A25A3EBE1E}"/>
              </a:ext>
            </a:extLst>
          </p:cNvPr>
          <p:cNvSpPr/>
          <p:nvPr/>
        </p:nvSpPr>
        <p:spPr>
          <a:xfrm>
            <a:off x="6884779" y="1999977"/>
            <a:ext cx="361366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дошкольные образовательные организации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F2BE0D6-65AB-419A-8BEE-EB06DE9B4EAA}"/>
              </a:ext>
            </a:extLst>
          </p:cNvPr>
          <p:cNvSpPr/>
          <p:nvPr/>
        </p:nvSpPr>
        <p:spPr>
          <a:xfrm>
            <a:off x="8247564" y="3420368"/>
            <a:ext cx="361366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общеобразовательные организации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B46D5E0-09C3-48E6-9CB4-3226B4F62179}"/>
              </a:ext>
            </a:extLst>
          </p:cNvPr>
          <p:cNvSpPr/>
          <p:nvPr/>
        </p:nvSpPr>
        <p:spPr>
          <a:xfrm>
            <a:off x="4178864" y="5578830"/>
            <a:ext cx="383427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профессионального образования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10F79577-36D3-49C2-B121-B174F01AE5D2}"/>
              </a:ext>
            </a:extLst>
          </p:cNvPr>
          <p:cNvSpPr/>
          <p:nvPr/>
        </p:nvSpPr>
        <p:spPr>
          <a:xfrm>
            <a:off x="175443" y="4440453"/>
            <a:ext cx="4082523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психолого‐педагогические центры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0D5E26E8-04CC-471A-B334-CDEA04A77F9A}"/>
              </a:ext>
            </a:extLst>
          </p:cNvPr>
          <p:cNvSpPr/>
          <p:nvPr/>
        </p:nvSpPr>
        <p:spPr>
          <a:xfrm>
            <a:off x="504963" y="3420369"/>
            <a:ext cx="308504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медико‐социальные центры 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93A07E61-F5BD-4BE4-AC31-A0737B30F3CA}"/>
              </a:ext>
            </a:extLst>
          </p:cNvPr>
          <p:cNvSpPr/>
          <p:nvPr/>
        </p:nvSpPr>
        <p:spPr>
          <a:xfrm>
            <a:off x="2461825" y="2030953"/>
            <a:ext cx="284539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органы управления образованием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7535274-191E-4AAB-82BC-1EAA9731F634}"/>
              </a:ext>
            </a:extLst>
          </p:cNvPr>
          <p:cNvSpPr/>
          <p:nvPr/>
        </p:nvSpPr>
        <p:spPr>
          <a:xfrm>
            <a:off x="8013134" y="4440452"/>
            <a:ext cx="4082523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научно‐исследовательские учреждения</a:t>
            </a:r>
          </a:p>
        </p:txBody>
      </p:sp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153F439B-65ED-427B-BF10-FFD6FA9AD359}"/>
              </a:ext>
            </a:extLst>
          </p:cNvPr>
          <p:cNvSpPr/>
          <p:nvPr/>
        </p:nvSpPr>
        <p:spPr>
          <a:xfrm>
            <a:off x="7553331" y="3695688"/>
            <a:ext cx="463137" cy="24938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xmlns="" id="{C699E700-895D-4884-A6D7-E7261858F981}"/>
              </a:ext>
            </a:extLst>
          </p:cNvPr>
          <p:cNvSpPr/>
          <p:nvPr/>
        </p:nvSpPr>
        <p:spPr>
          <a:xfrm>
            <a:off x="7321762" y="4731259"/>
            <a:ext cx="463137" cy="24938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xmlns="" id="{26560EE0-C03E-4B34-9926-2A20E6AFBF49}"/>
              </a:ext>
            </a:extLst>
          </p:cNvPr>
          <p:cNvSpPr/>
          <p:nvPr/>
        </p:nvSpPr>
        <p:spPr>
          <a:xfrm rot="5400000">
            <a:off x="5864430" y="5177736"/>
            <a:ext cx="463137" cy="24938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xmlns="" id="{002334BA-5384-484F-B59A-02C8947EDADE}"/>
              </a:ext>
            </a:extLst>
          </p:cNvPr>
          <p:cNvSpPr/>
          <p:nvPr/>
        </p:nvSpPr>
        <p:spPr>
          <a:xfrm rot="10800000">
            <a:off x="4403765" y="4780422"/>
            <a:ext cx="463137" cy="24938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право 17">
            <a:extLst>
              <a:ext uri="{FF2B5EF4-FFF2-40B4-BE49-F238E27FC236}">
                <a16:creationId xmlns:a16="http://schemas.microsoft.com/office/drawing/2014/main" xmlns="" id="{EB44A5FE-3DC6-4809-88F9-0C3B456ADD8B}"/>
              </a:ext>
            </a:extLst>
          </p:cNvPr>
          <p:cNvSpPr/>
          <p:nvPr/>
        </p:nvSpPr>
        <p:spPr>
          <a:xfrm rot="10800000">
            <a:off x="3947578" y="3708232"/>
            <a:ext cx="463137" cy="24938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право 19">
            <a:extLst>
              <a:ext uri="{FF2B5EF4-FFF2-40B4-BE49-F238E27FC236}">
                <a16:creationId xmlns:a16="http://schemas.microsoft.com/office/drawing/2014/main" xmlns="" id="{F8A40A4A-A6CE-496B-A3A0-55A39A3CD5C2}"/>
              </a:ext>
            </a:extLst>
          </p:cNvPr>
          <p:cNvSpPr/>
          <p:nvPr/>
        </p:nvSpPr>
        <p:spPr>
          <a:xfrm rot="14206148">
            <a:off x="4678439" y="3351485"/>
            <a:ext cx="309556" cy="27033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: вправо 20">
            <a:extLst>
              <a:ext uri="{FF2B5EF4-FFF2-40B4-BE49-F238E27FC236}">
                <a16:creationId xmlns:a16="http://schemas.microsoft.com/office/drawing/2014/main" xmlns="" id="{5058430F-1031-4D7F-A7B2-A33542CB6F40}"/>
              </a:ext>
            </a:extLst>
          </p:cNvPr>
          <p:cNvSpPr/>
          <p:nvPr/>
        </p:nvSpPr>
        <p:spPr>
          <a:xfrm rot="17717379">
            <a:off x="6981815" y="3318987"/>
            <a:ext cx="309556" cy="27033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24455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0D7F65C0-4604-4FF9-9537-DDF60415B634}" vid="{5911EEC0-BE2C-4AF7-9CE0-A43E557D605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510</TotalTime>
  <Words>609</Words>
  <Application>Microsoft Office PowerPoint</Application>
  <PresentationFormat>Произвольный</PresentationFormat>
  <Paragraphs>130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Тема1</vt:lpstr>
      <vt:lpstr>Магистерская программа «Инклюзивное образование»</vt:lpstr>
      <vt:lpstr>Краткая характеристика </vt:lpstr>
      <vt:lpstr>Виды деятельности: </vt:lpstr>
      <vt:lpstr>Виды деятельности: </vt:lpstr>
      <vt:lpstr>Виды деятельности: </vt:lpstr>
      <vt:lpstr>Виды деятельности: </vt:lpstr>
      <vt:lpstr>Предметы </vt:lpstr>
      <vt:lpstr> Практики: </vt:lpstr>
      <vt:lpstr>Трудоустройство</vt:lpstr>
      <vt:lpstr>Трудоустройство</vt:lpstr>
      <vt:lpstr>Факультет педагогики и психологии детства  Кафедра специальной педагогики и психологии</vt:lpstr>
      <vt:lpstr>Профиль «Инклюзивное образование» </vt:lpstr>
      <vt:lpstr>ГДЕ ПОЛУЧИТЬ ПРОФЕССИЮ?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магистерских программ по направлению подготовки СДО</dc:title>
  <dc:creator>aser</dc:creator>
  <cp:lastModifiedBy>user</cp:lastModifiedBy>
  <cp:revision>33</cp:revision>
  <dcterms:created xsi:type="dcterms:W3CDTF">2020-05-13T10:36:41Z</dcterms:created>
  <dcterms:modified xsi:type="dcterms:W3CDTF">2020-05-22T06:43:12Z</dcterms:modified>
</cp:coreProperties>
</file>