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2" r:id="rId4"/>
    <p:sldId id="259" r:id="rId5"/>
    <p:sldId id="263" r:id="rId6"/>
    <p:sldId id="324" r:id="rId7"/>
    <p:sldId id="265" r:id="rId8"/>
    <p:sldId id="325" r:id="rId9"/>
    <p:sldId id="322" r:id="rId10"/>
    <p:sldId id="268" r:id="rId11"/>
  </p:sldIdLst>
  <p:sldSz cx="10080625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571"/>
    <a:srgbClr val="B2CB7F"/>
    <a:srgbClr val="84C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71" y="43"/>
      </p:cViewPr>
      <p:guideLst>
        <p:guide orient="horz" pos="2160"/>
        <p:guide pos="384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CE74-B0F7-42AD-B61D-6ABBD6610BD5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685800"/>
            <a:ext cx="5038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7D65-07DD-4E48-B625-5E91AC0B51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E521A-A6A2-4BAD-9471-840BAA3E32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3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130430"/>
            <a:ext cx="8568532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90B0-B60D-4BF7-9A99-0416AAA2A16B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5CA2F-1934-4ECF-90BE-4FB43C11A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4" name="Picture 6" descr="C:\Users\днс\Documents\PR\Семинар по медиаплану\плаш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0080625" cy="2046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2FE6-F97D-4C44-836F-5E3325022662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0DC27-23FA-4208-B7E4-32DE0C8CA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74643"/>
            <a:ext cx="226814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74643"/>
            <a:ext cx="66364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22CC3-6EF7-4E84-BF08-26248C448778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356B7-CB0E-486C-8428-F4AAA94F5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6" y="764705"/>
            <a:ext cx="9049755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93307-4345-4213-930D-E6831C3B2BB1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771A-D7C7-4075-B76F-DEC5DD538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906718"/>
            <a:ext cx="856853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DBE4C-CF44-499A-AD8D-042411BD623B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6E95D-BE14-4829-BEFF-8E8DE8ED2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2" y="1916837"/>
            <a:ext cx="4452276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7" y="1916837"/>
            <a:ext cx="4452276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36F16-8FFA-42DF-8C7B-0D4E35F44AFB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0479C-7962-4E75-9DC2-567EB13C47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6" y="764705"/>
            <a:ext cx="9129139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437" y="1916832"/>
            <a:ext cx="4454027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3" y="2564905"/>
            <a:ext cx="4454027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9700" y="1916832"/>
            <a:ext cx="4455776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20" y="2564908"/>
            <a:ext cx="4455776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FF71D-E66C-4E14-AA03-7BBEA1F68383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ECBF6-8E41-403F-85CF-4858CCDF7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01104-B7AC-4E25-822F-C2D338ADB50C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8C0CC-68BB-4B76-A7BF-506F05402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725F6-DAE0-48B3-BC87-D6F22EED2677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B4A3B-BDBF-49C5-B2C5-12A9E63E3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356" y="764704"/>
            <a:ext cx="873222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1844829"/>
            <a:ext cx="56353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916837"/>
            <a:ext cx="3316456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C5F0B-3EFE-4D42-BD24-EFCC1EEE1080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08D22-6FA8-41CF-9D6E-99414175B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4800601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367339"/>
            <a:ext cx="6048375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151D8-53FE-408B-97B6-F26D7BA22996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B3664-0128-4338-A293-55728CE044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0080625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1052736"/>
            <a:ext cx="6048375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нс\Documents\PR\Семинар по медиаплану\плашка 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"/>
            <a:ext cx="10080625" cy="2026642"/>
          </a:xfrm>
          <a:prstGeom prst="rect">
            <a:avLst/>
          </a:prstGeom>
          <a:noFill/>
        </p:spPr>
      </p:pic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16832"/>
            <a:ext cx="10080625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6" y="548680"/>
            <a:ext cx="90497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2" y="1916837"/>
            <a:ext cx="9072563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2" y="6356355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8F7FAE-5437-4AB6-B002-82CB8F25F93F}" type="datetimeFigureOut">
              <a:rPr lang="ru-RU" smtClean="0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356355"/>
            <a:ext cx="31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9" y="6356355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4AAB90-FF38-4BEF-A9EF-202274192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pu.ru/enrollee/prijemnaja-komissij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pu.ru/university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2138289"/>
            <a:ext cx="10080625" cy="446412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ru-RU" sz="2800" b="1" dirty="0">
                <a:latin typeface="Arial" charset="0"/>
              </a:rPr>
            </a:br>
            <a:br>
              <a:rPr lang="ru-RU" sz="2800" b="1" dirty="0">
                <a:latin typeface="Arial" charset="0"/>
              </a:rPr>
            </a:br>
            <a:br>
              <a:rPr lang="ru-RU" sz="2800" b="1" dirty="0">
                <a:latin typeface="Arial" charset="0"/>
              </a:rPr>
            </a:br>
            <a:r>
              <a:rPr lang="ru-RU" sz="2800" b="1" dirty="0">
                <a:latin typeface="Arial" charset="0"/>
              </a:rPr>
              <a:t>Уникальная возможность! </a:t>
            </a:r>
            <a:br>
              <a:rPr lang="ru-RU" sz="2800" b="1" dirty="0">
                <a:latin typeface="Arial" charset="0"/>
              </a:rPr>
            </a:br>
            <a:r>
              <a:rPr lang="ru-RU" sz="2800" b="1" dirty="0">
                <a:latin typeface="Arial" charset="0"/>
              </a:rPr>
              <a:t>Редкий в истории отечественного образования  шанс</a:t>
            </a:r>
            <a:br>
              <a:rPr lang="ru-RU" sz="2800" b="1" dirty="0">
                <a:latin typeface="Arial" charset="0"/>
              </a:rPr>
            </a:br>
            <a:r>
              <a:rPr lang="ru-RU" sz="2800" b="1" i="1" dirty="0">
                <a:latin typeface="Arial" charset="0"/>
              </a:rPr>
              <a:t>стать  МАГИСТРАНТОМ  по  направлению</a:t>
            </a:r>
            <a:r>
              <a:rPr lang="ru-RU" sz="3600" b="1" i="1" dirty="0">
                <a:latin typeface="Arial" charset="0"/>
              </a:rPr>
              <a:t> </a:t>
            </a:r>
            <a:r>
              <a:rPr lang="ru-RU" sz="4800" b="1" dirty="0">
                <a:latin typeface="Arial" charset="0"/>
              </a:rPr>
              <a:t> </a:t>
            </a:r>
            <a:br>
              <a:rPr lang="ru-RU" sz="4800" b="1" dirty="0">
                <a:latin typeface="Arial" charset="0"/>
              </a:rPr>
            </a:br>
            <a:br>
              <a:rPr lang="ru-RU" sz="4800" b="1" dirty="0">
                <a:latin typeface="Arial" charset="0"/>
              </a:rPr>
            </a:br>
            <a:r>
              <a:rPr lang="ru-RU" sz="4800" b="1" i="1" dirty="0">
                <a:latin typeface="Arial" charset="0"/>
              </a:rPr>
              <a:t> </a:t>
            </a:r>
            <a:r>
              <a:rPr lang="ru-RU" b="1" i="1" dirty="0">
                <a:latin typeface="Arial" charset="0"/>
              </a:rPr>
              <a:t>Специальное (дефектологическое) образование </a:t>
            </a:r>
            <a:br>
              <a:rPr lang="ru-RU" b="1" i="1" dirty="0">
                <a:latin typeface="Arial" charset="0"/>
              </a:rPr>
            </a:br>
            <a:br>
              <a:rPr lang="ru-RU" b="1" i="1" dirty="0">
                <a:latin typeface="Arial" charset="0"/>
              </a:rPr>
            </a:br>
            <a:br>
              <a:rPr lang="ru-RU" sz="4400" b="1" dirty="0">
                <a:solidFill>
                  <a:schemeClr val="tx2"/>
                </a:solidFill>
                <a:latin typeface="Arial" charset="0"/>
              </a:rPr>
            </a:b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284481" y="396240"/>
            <a:ext cx="9326880" cy="6461763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b="1" dirty="0">
                <a:latin typeface="Arial" charset="0"/>
              </a:rPr>
              <a:t>Мы Вас ждем!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dirty="0"/>
              <a:t>Вчера </a:t>
            </a:r>
            <a:r>
              <a:rPr lang="ru-RU" sz="1800" b="1" dirty="0"/>
              <a:t>Вы были СТУДЕНТОМ?</a:t>
            </a:r>
            <a:endParaRPr lang="ru-RU" sz="1800" b="1" i="1" dirty="0"/>
          </a:p>
          <a:p>
            <a:pPr eaLnBrk="1" hangingPunct="1">
              <a:buFont typeface="Arial" charset="0"/>
              <a:buNone/>
            </a:pPr>
            <a:r>
              <a:rPr lang="ru-RU" sz="1800" b="1" i="1" dirty="0"/>
              <a:t>         Сегодня</a:t>
            </a:r>
            <a:r>
              <a:rPr lang="ru-RU" sz="1800" b="1" dirty="0"/>
              <a:t> станьте  МАГИСТРАНТОМ !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/>
              <a:t>                   И уже через 2 года Вы- МАГИСТР !!!</a:t>
            </a:r>
            <a:endParaRPr lang="ru-RU" sz="1800" b="1" i="1" dirty="0"/>
          </a:p>
          <a:p>
            <a:pPr eaLnBrk="1" hangingPunct="1">
              <a:buFont typeface="Arial" charset="0"/>
              <a:buNone/>
            </a:pPr>
            <a:endParaRPr lang="ru-RU" sz="2000" b="1" i="1" dirty="0"/>
          </a:p>
          <a:p>
            <a:pPr eaLnBrk="1" hangingPunct="1">
              <a:buFont typeface="Arial" charset="0"/>
              <a:buNone/>
            </a:pPr>
            <a:endParaRPr lang="ru-RU" sz="2000" b="1" i="1" dirty="0"/>
          </a:p>
          <a:p>
            <a:pPr eaLnBrk="1" hangingPunct="1">
              <a:buFont typeface="Arial" charset="0"/>
              <a:buNone/>
            </a:pPr>
            <a:r>
              <a:rPr lang="ru-RU" sz="2000" b="1" i="1" dirty="0"/>
              <a:t>Может быть Вы хотите стать известным ученым в области  специальной педагогики и психологии?</a:t>
            </a:r>
            <a:endParaRPr lang="ru-RU" sz="2000" b="1" dirty="0"/>
          </a:p>
          <a:p>
            <a:pPr eaLnBrk="1" hangingPunct="1">
              <a:buFont typeface="Arial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Сделайте  первый шаг -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                           Приходите учиться в магистратуру -       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                                                             Откройте  дверь в науку !</a:t>
            </a:r>
            <a:endParaRPr lang="ru-RU" sz="1800" b="1" i="1" dirty="0">
              <a:latin typeface="Arial" charset="0"/>
            </a:endParaRPr>
          </a:p>
          <a:p>
            <a:pPr algn="ctr" eaLnBrk="1" hangingPunct="1">
              <a:lnSpc>
                <a:spcPct val="160000"/>
              </a:lnSpc>
              <a:buFont typeface="Arial" charset="0"/>
              <a:buNone/>
            </a:pPr>
            <a:r>
              <a:rPr lang="ru-RU" sz="3200" b="1" i="1" dirty="0">
                <a:latin typeface="Arial" charset="0"/>
              </a:rPr>
              <a:t>МАГИСТРАТУРА</a:t>
            </a:r>
          </a:p>
          <a:p>
            <a:pPr algn="ctr" eaLnBrk="1" hangingPunct="1">
              <a:lnSpc>
                <a:spcPct val="160000"/>
              </a:lnSpc>
              <a:buFont typeface="Arial" charset="0"/>
              <a:buNone/>
            </a:pPr>
            <a:r>
              <a:rPr lang="ru-RU" sz="3200" b="1" i="1" dirty="0">
                <a:latin typeface="Arial" charset="0"/>
              </a:rPr>
              <a:t>Специальное (дефектологическое) образование</a:t>
            </a:r>
            <a:endParaRPr lang="ru-RU" b="1" i="1" dirty="0">
              <a:latin typeface="Arial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latin typeface="Arial" charset="0"/>
              </a:rPr>
              <a:t>Образование и сопровождение лиц с ОВЗ</a:t>
            </a:r>
            <a:endParaRPr lang="ru-RU" sz="3200" b="1" i="1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i="1" dirty="0">
                <a:latin typeface="Arial" charset="0"/>
              </a:rPr>
              <a:t> </a:t>
            </a:r>
            <a:r>
              <a:rPr lang="ru-RU" i="1" dirty="0">
                <a:latin typeface="Arial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2D5729-A772-493A-89CC-1426B4769E01}"/>
              </a:ext>
            </a:extLst>
          </p:cNvPr>
          <p:cNvSpPr/>
          <p:nvPr/>
        </p:nvSpPr>
        <p:spPr>
          <a:xfrm>
            <a:off x="2818054" y="3185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Приходите!</a:t>
            </a:r>
          </a:p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Вас ждем!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/>
              <a:t>Кафедра специальной педагогики и психологии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082" y="2152357"/>
            <a:ext cx="6175717" cy="22930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266700" algn="ctr"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В декабре 2002 года вышел приказ ректора  университета об открытии кафедры специальной дошкольной педагогики и психологии.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2849" y="4797083"/>
            <a:ext cx="5522693" cy="16599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Профессорско-преподавательский состав кафедры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включает в себя профессоров, доцентов, старших преподавателей. 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309490" y="604277"/>
            <a:ext cx="9397218" cy="13255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3200" b="1" dirty="0">
                <a:latin typeface="Arial" charset="0"/>
                <a:cs typeface="Arial" charset="0"/>
              </a:rPr>
              <a:t>Факультет педагогики и психологии детства</a:t>
            </a:r>
            <a:br>
              <a:rPr lang="ru-RU" sz="2400" b="1" dirty="0">
                <a:latin typeface="Arial" charset="0"/>
                <a:cs typeface="Arial" charset="0"/>
              </a:rPr>
            </a:b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800" b="1" dirty="0">
                <a:latin typeface="Arial" charset="0"/>
                <a:cs typeface="Arial" charset="0"/>
              </a:rPr>
              <a:t>Кафедра специальной педагогики и психологии</a:t>
            </a:r>
            <a:endParaRPr lang="ru-RU" sz="2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64235" y="1817687"/>
            <a:ext cx="9152630" cy="5040313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endParaRPr lang="ru-RU" sz="18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endParaRPr lang="ru-RU" sz="18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endParaRPr lang="ru-RU" sz="18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endParaRPr lang="ru-RU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endParaRPr lang="ru-RU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None/>
            </a:pPr>
            <a:endParaRPr lang="ru-RU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None/>
            </a:pPr>
            <a:endParaRPr lang="ru-RU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None/>
            </a:pPr>
            <a:endParaRPr lang="ru-RU" sz="2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None/>
            </a:pPr>
            <a:endParaRPr lang="ru-RU" sz="20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>
                <a:latin typeface="Arial" charset="0"/>
              </a:rPr>
              <a:t>Выпускники получают диплом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>
                <a:latin typeface="Arial" charset="0"/>
              </a:rPr>
              <a:t>МАГИСТР </a:t>
            </a:r>
            <a:r>
              <a:rPr lang="ru-RU" sz="2000" dirty="0">
                <a:latin typeface="Arial" charset="0"/>
              </a:rPr>
              <a:t>по направлению подготовки «Специальное (дефектологическое) образование»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1600" b="1" dirty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BA8180-7921-41A8-9F59-FF668657D60A}"/>
              </a:ext>
            </a:extLst>
          </p:cNvPr>
          <p:cNvSpPr/>
          <p:nvPr/>
        </p:nvSpPr>
        <p:spPr>
          <a:xfrm>
            <a:off x="2293765" y="1913499"/>
            <a:ext cx="57241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 (дефектологическое) образование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6F5642-DD7E-4FA5-B71A-9E8C41F856E9}"/>
              </a:ext>
            </a:extLst>
          </p:cNvPr>
          <p:cNvSpPr/>
          <p:nvPr/>
        </p:nvSpPr>
        <p:spPr>
          <a:xfrm>
            <a:off x="714084" y="2646045"/>
            <a:ext cx="8784976" cy="369332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endParaRPr lang="ru-RU" dirty="0">
              <a:solidFill>
                <a:srgbClr val="4D485C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015D49-1F14-407E-8E00-D9AF9C090CDB}"/>
              </a:ext>
            </a:extLst>
          </p:cNvPr>
          <p:cNvCxnSpPr>
            <a:cxnSpLocks/>
          </p:cNvCxnSpPr>
          <p:nvPr/>
        </p:nvCxnSpPr>
        <p:spPr>
          <a:xfrm flipV="1">
            <a:off x="2706552" y="3043513"/>
            <a:ext cx="0" cy="3044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A015D49-1F14-407E-8E00-D9AF9C090CDB}"/>
              </a:ext>
            </a:extLst>
          </p:cNvPr>
          <p:cNvCxnSpPr>
            <a:cxnSpLocks/>
          </p:cNvCxnSpPr>
          <p:nvPr/>
        </p:nvCxnSpPr>
        <p:spPr>
          <a:xfrm flipV="1">
            <a:off x="7475500" y="3057581"/>
            <a:ext cx="0" cy="3044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58F468-B5BD-4AC0-90DE-AAD732147512}"/>
              </a:ext>
            </a:extLst>
          </p:cNvPr>
          <p:cNvSpPr/>
          <p:nvPr/>
        </p:nvSpPr>
        <p:spPr>
          <a:xfrm>
            <a:off x="700344" y="3362038"/>
            <a:ext cx="3956061" cy="1200329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 и сопровождение лиц с ограниченными возможностями здоровья»</a:t>
            </a:r>
            <a:r>
              <a:rPr lang="ru-R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(очная форма, заочная форма)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58F468-B5BD-4AC0-90DE-AAD732147512}"/>
              </a:ext>
            </a:extLst>
          </p:cNvPr>
          <p:cNvSpPr/>
          <p:nvPr/>
        </p:nvSpPr>
        <p:spPr>
          <a:xfrm>
            <a:off x="5537285" y="3373761"/>
            <a:ext cx="3956061" cy="646331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«Инклюзивное образование»</a:t>
            </a:r>
            <a:r>
              <a:rPr lang="ru-R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(заочная форма)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F486B5-3AE4-4C4C-866D-2B6A8C9E51AF}"/>
              </a:ext>
            </a:extLst>
          </p:cNvPr>
          <p:cNvSpPr/>
          <p:nvPr/>
        </p:nvSpPr>
        <p:spPr>
          <a:xfrm>
            <a:off x="665354" y="5669279"/>
            <a:ext cx="9002191" cy="1015663"/>
          </a:xfrm>
          <a:prstGeom prst="rect">
            <a:avLst/>
          </a:prstGeom>
          <a:solidFill>
            <a:srgbClr val="A9C57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 по педагогике;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собеседование по профилю подготовки.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57559" y="845115"/>
            <a:ext cx="8672225" cy="746125"/>
          </a:xfrm>
        </p:spPr>
        <p:txBody>
          <a:bodyPr/>
          <a:lstStyle/>
          <a:p>
            <a:pPr algn="ctr" eaLnBrk="1" hangingPunct="1"/>
            <a:r>
              <a:rPr lang="ru-RU" sz="2800" dirty="0">
                <a:latin typeface="Arial" charset="0"/>
                <a:cs typeface="Arial" charset="0"/>
              </a:rPr>
              <a:t>Профиль</a:t>
            </a:r>
            <a:r>
              <a:rPr lang="ru-RU" sz="2800" b="1" dirty="0">
                <a:latin typeface="Arial" charset="0"/>
                <a:cs typeface="Arial" charset="0"/>
              </a:rPr>
              <a:t> «Образование и сопровождение лиц с ограниченными возможностями здоровья»</a:t>
            </a:r>
            <a:r>
              <a:rPr lang="ru-RU" sz="28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85075" y="6428936"/>
            <a:ext cx="9720978" cy="429064"/>
          </a:xfrm>
        </p:spPr>
        <p:txBody>
          <a:bodyPr>
            <a:normAutofit fontScale="25000" lnSpcReduction="20000"/>
          </a:bodyPr>
          <a:lstStyle/>
          <a:p>
            <a:pPr marL="533400" indent="-533400" eaLnBrk="1" hangingPunct="1">
              <a:buFont typeface="Arial" charset="0"/>
              <a:buNone/>
            </a:pPr>
            <a:endParaRPr lang="ru-RU" sz="1800" b="1" dirty="0">
              <a:latin typeface="Arial" charset="0"/>
            </a:endParaRPr>
          </a:p>
          <a:p>
            <a:pPr marL="533400" indent="-533400" eaLnBrk="1" hangingPunct="1">
              <a:buFont typeface="Arial" charset="0"/>
              <a:buNone/>
            </a:pPr>
            <a:endParaRPr lang="ru-RU" sz="1800" b="1" dirty="0">
              <a:latin typeface="Arial" charset="0"/>
            </a:endParaRPr>
          </a:p>
          <a:p>
            <a:pPr marL="533400" indent="-533400" eaLnBrk="1" hangingPunct="1">
              <a:buFont typeface="Arial" charset="0"/>
              <a:buNone/>
            </a:pPr>
            <a:endParaRPr lang="ru-RU" sz="1800" b="1" dirty="0">
              <a:latin typeface="Arial" charset="0"/>
            </a:endParaRPr>
          </a:p>
          <a:p>
            <a:pPr marL="533400" indent="-533400" eaLnBrk="1" hangingPunct="1">
              <a:buFont typeface="Arial" charset="0"/>
              <a:buNone/>
            </a:pPr>
            <a:endParaRPr lang="ru-RU" sz="1800" b="1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533400" indent="-533400" algn="just" eaLnBrk="1" hangingPunct="1">
              <a:buFont typeface="Arial" charset="0"/>
              <a:buNone/>
            </a:pPr>
            <a:r>
              <a:rPr lang="ru-RU" sz="1600" dirty="0">
                <a:latin typeface="Arial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BA8180-7921-41A8-9F59-FF668657D60A}"/>
              </a:ext>
            </a:extLst>
          </p:cNvPr>
          <p:cNvSpPr/>
          <p:nvPr/>
        </p:nvSpPr>
        <p:spPr>
          <a:xfrm>
            <a:off x="0" y="1730620"/>
            <a:ext cx="10080625" cy="90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магистерской программы –</a:t>
            </a:r>
          </a:p>
          <a:p>
            <a:pPr algn="ctr">
              <a:buNone/>
            </a:pPr>
            <a:r>
              <a:rPr lang="ru-RU" sz="1600" b="1" dirty="0" err="1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1600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1600" b="1" dirty="0" err="1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1600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кандидат психологических наук, доцент, заведующий кафедрой специальной педагогики и психологии  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217D18-DBB5-42DB-BDF6-7B844C5892D8}"/>
              </a:ext>
            </a:extLst>
          </p:cNvPr>
          <p:cNvSpPr/>
          <p:nvPr/>
        </p:nvSpPr>
        <p:spPr>
          <a:xfrm>
            <a:off x="0" y="2773366"/>
            <a:ext cx="4680000" cy="2431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charset="0"/>
              </a:rPr>
              <a:t>Очная форма </a:t>
            </a:r>
          </a:p>
          <a:p>
            <a:r>
              <a:rPr lang="ru-RU" b="1" dirty="0">
                <a:solidFill>
                  <a:schemeClr val="tx1"/>
                </a:solidFill>
                <a:latin typeface="Arial" charset="0"/>
              </a:rPr>
              <a:t>Продолжительность обучения: 2 года;</a:t>
            </a:r>
          </a:p>
          <a:p>
            <a:r>
              <a:rPr lang="ru-RU" sz="1600" dirty="0">
                <a:solidFill>
                  <a:schemeClr val="tx1"/>
                </a:solidFill>
                <a:latin typeface="Arial" charset="0"/>
              </a:rPr>
              <a:t>занятия в вечернее время, 2-3 раза в неделю.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Расписание занятий позволяет совмещать работу и учебу!</a:t>
            </a:r>
            <a:r>
              <a:rPr lang="ru-RU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endParaRPr lang="ru-RU" sz="1600" dirty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17D18-DBB5-42DB-BDF6-7B844C5892D8}"/>
              </a:ext>
            </a:extLst>
          </p:cNvPr>
          <p:cNvSpPr/>
          <p:nvPr/>
        </p:nvSpPr>
        <p:spPr>
          <a:xfrm>
            <a:off x="5400625" y="2771023"/>
            <a:ext cx="4680000" cy="19697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charset="0"/>
              </a:rPr>
              <a:t>Заочная форма </a:t>
            </a:r>
          </a:p>
          <a:p>
            <a:r>
              <a:rPr lang="ru-RU" b="1" dirty="0">
                <a:solidFill>
                  <a:schemeClr val="tx1"/>
                </a:solidFill>
                <a:latin typeface="Arial" charset="0"/>
              </a:rPr>
              <a:t>Продолжительность обучения: 2,5 года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sz="1600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14F295-756C-4299-A248-6D0629D0CE02}"/>
              </a:ext>
            </a:extLst>
          </p:cNvPr>
          <p:cNvSpPr/>
          <p:nvPr/>
        </p:nvSpPr>
        <p:spPr>
          <a:xfrm>
            <a:off x="0" y="4241867"/>
            <a:ext cx="4680000" cy="28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Arial" charset="0"/>
              </a:rPr>
              <a:t>Вы можете обучаться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14F295-756C-4299-A248-6D0629D0CE02}"/>
              </a:ext>
            </a:extLst>
          </p:cNvPr>
          <p:cNvSpPr/>
          <p:nvPr/>
        </p:nvSpPr>
        <p:spPr>
          <a:xfrm>
            <a:off x="5400625" y="4017562"/>
            <a:ext cx="4680000" cy="28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Arial" charset="0"/>
              </a:rPr>
              <a:t>Вы можете обучаться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7967DC-4FD4-4275-A223-9AA098FA0B4A}"/>
              </a:ext>
            </a:extLst>
          </p:cNvPr>
          <p:cNvSpPr/>
          <p:nvPr/>
        </p:nvSpPr>
        <p:spPr>
          <a:xfrm>
            <a:off x="0" y="4553321"/>
            <a:ext cx="4680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33400" indent="-533400" algn="just" eaLnBrk="1" hangingPunct="1"/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на бюджетной основе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(количество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бюджетных мест - 10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в том числе целевое обучение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- 2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обучение бесплатное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 </a:t>
            </a: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и  получать стипендию</a:t>
            </a:r>
            <a:r>
              <a:rPr lang="ru-RU" sz="1600" dirty="0">
                <a:solidFill>
                  <a:schemeClr val="tx1"/>
                </a:solidFill>
                <a:latin typeface="Arial" charset="0"/>
              </a:rPr>
              <a:t>;</a:t>
            </a:r>
          </a:p>
          <a:p>
            <a:pPr marL="533400" indent="-533400" algn="just" eaLnBrk="1" hangingPunct="1"/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на платной основе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(количество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мест – 10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</a:t>
            </a: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7967DC-4FD4-4275-A223-9AA098FA0B4A}"/>
              </a:ext>
            </a:extLst>
          </p:cNvPr>
          <p:cNvSpPr/>
          <p:nvPr/>
        </p:nvSpPr>
        <p:spPr>
          <a:xfrm>
            <a:off x="5400625" y="4341841"/>
            <a:ext cx="46800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533400" indent="-533400" algn="just" eaLnBrk="1" hangingPunct="1"/>
            <a:r>
              <a:rPr lang="ru-RU" b="1" dirty="0">
                <a:solidFill>
                  <a:schemeClr val="tx1"/>
                </a:solidFill>
                <a:latin typeface="Arial" charset="0"/>
              </a:rPr>
              <a:t>на бюджетной основе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(количество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бюджетных мест - 8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в том числе целевое обучение -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обучение бесплатное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;</a:t>
            </a:r>
          </a:p>
          <a:p>
            <a:pPr marL="533400" indent="-533400" algn="just" eaLnBrk="1" hangingPunct="1"/>
            <a:r>
              <a:rPr lang="ru-RU" b="1" dirty="0">
                <a:solidFill>
                  <a:schemeClr val="tx1"/>
                </a:solidFill>
                <a:latin typeface="Arial" charset="0"/>
              </a:rPr>
              <a:t>на платной основе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(количество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мест – 15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BA8180-7921-41A8-9F59-FF668657D60A}"/>
              </a:ext>
            </a:extLst>
          </p:cNvPr>
          <p:cNvSpPr/>
          <p:nvPr/>
        </p:nvSpPr>
        <p:spPr>
          <a:xfrm>
            <a:off x="0" y="6211669"/>
            <a:ext cx="100806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3400" indent="-533400" algn="ctr">
              <a:buFont typeface="Arial" charset="0"/>
              <a:buNone/>
            </a:pPr>
            <a:r>
              <a:rPr lang="ru-RU" b="1" dirty="0">
                <a:latin typeface="Arial" charset="0"/>
              </a:rPr>
              <a:t>Лекции и практические занятия ведут выдающиеся люди, известные ученые </a:t>
            </a:r>
            <a:endParaRPr lang="en-US" b="1" dirty="0">
              <a:latin typeface="Arial" charset="0"/>
            </a:endParaRPr>
          </a:p>
          <a:p>
            <a:pPr marL="533400" indent="-533400" algn="ctr">
              <a:buFont typeface="Arial" charset="0"/>
              <a:buNone/>
            </a:pPr>
            <a:r>
              <a:rPr lang="ru-RU" b="1" dirty="0">
                <a:latin typeface="Arial" charset="0"/>
              </a:rPr>
              <a:t> (г. Москва, г.Екатеринбург, г. Пермь). </a:t>
            </a:r>
            <a:endParaRPr lang="ru-RU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85900" y="759023"/>
            <a:ext cx="9308827" cy="1006475"/>
          </a:xfrm>
        </p:spPr>
        <p:txBody>
          <a:bodyPr/>
          <a:lstStyle/>
          <a:p>
            <a:pPr algn="ctr" eaLnBrk="1" hangingPunct="1"/>
            <a:r>
              <a:rPr lang="ru-RU" sz="2800" dirty="0">
                <a:latin typeface="Arial" charset="0"/>
                <a:cs typeface="Arial" charset="0"/>
              </a:rPr>
              <a:t>Профиль</a:t>
            </a:r>
            <a:r>
              <a:rPr lang="ru-RU" sz="2800" b="1" dirty="0">
                <a:latin typeface="Arial" charset="0"/>
                <a:cs typeface="Arial" charset="0"/>
              </a:rPr>
              <a:t> «Образование и сопровождение лиц с ограниченными возможностями здоровья»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66456" y="1593850"/>
            <a:ext cx="9559530" cy="2556119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endParaRPr lang="ru-RU" sz="2000" b="1" dirty="0">
              <a:latin typeface="Arial" charset="0"/>
            </a:endParaRPr>
          </a:p>
          <a:p>
            <a:pPr marL="252000" algn="ctr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sz="2000" b="1" dirty="0">
                <a:latin typeface="Arial" charset="0"/>
              </a:rPr>
              <a:t>Программа ориентирована на подготовку магистра – специалиста в области работы с лицами, имеющими: </a:t>
            </a:r>
          </a:p>
          <a:p>
            <a:pPr marL="2520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charset="0"/>
              </a:rPr>
              <a:t> задержку психического развития,</a:t>
            </a:r>
          </a:p>
          <a:p>
            <a:pPr marL="2520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charset="0"/>
              </a:rPr>
              <a:t> нарушения зрения, </a:t>
            </a:r>
          </a:p>
          <a:p>
            <a:pPr marL="2520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charset="0"/>
              </a:rPr>
              <a:t> нарушения слуха,</a:t>
            </a:r>
          </a:p>
          <a:p>
            <a:pPr marL="2520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charset="0"/>
              </a:rPr>
              <a:t> нарушения интеллектуального развития,</a:t>
            </a:r>
          </a:p>
          <a:p>
            <a:pPr marL="2520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Arial" charset="0"/>
              </a:rPr>
              <a:t> нарушения опорно-двигательного аппарата, </a:t>
            </a:r>
          </a:p>
          <a:p>
            <a:pPr marL="252000" algn="just">
              <a:spcBef>
                <a:spcPts val="0"/>
              </a:spcBef>
            </a:pPr>
            <a:r>
              <a:rPr lang="ru-RU" sz="2000" dirty="0">
                <a:latin typeface="Arial" charset="0"/>
              </a:rPr>
              <a:t> нарушения эмоционально-волевой сферы. </a:t>
            </a:r>
          </a:p>
          <a:p>
            <a:pPr marL="252000" algn="just">
              <a:spcBef>
                <a:spcPts val="0"/>
              </a:spcBef>
            </a:pPr>
            <a:endParaRPr lang="ru-RU" sz="2000" dirty="0"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sz="2000" dirty="0">
              <a:solidFill>
                <a:schemeClr val="accent1"/>
              </a:solidFill>
              <a:latin typeface="Arial" charset="0"/>
            </a:endParaRPr>
          </a:p>
          <a:p>
            <a:pPr eaLnBrk="1" hangingPunct="1"/>
            <a:endParaRPr lang="ru-RU" sz="2000" dirty="0">
              <a:latin typeface="Arial" charset="0"/>
            </a:endParaRPr>
          </a:p>
          <a:p>
            <a:pPr eaLnBrk="1" hangingPunct="1"/>
            <a:endParaRPr lang="ru-RU" sz="2000" dirty="0">
              <a:latin typeface="Arial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6F5642-DD7E-4FA5-B71A-9E8C41F856E9}"/>
              </a:ext>
            </a:extLst>
          </p:cNvPr>
          <p:cNvSpPr/>
          <p:nvPr/>
        </p:nvSpPr>
        <p:spPr>
          <a:xfrm>
            <a:off x="559339" y="3982476"/>
            <a:ext cx="8784976" cy="369332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</a:t>
            </a:r>
            <a:endParaRPr lang="ru-RU" dirty="0">
              <a:solidFill>
                <a:srgbClr val="4D485C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58F468-B5BD-4AC0-90DE-AAD732147512}"/>
              </a:ext>
            </a:extLst>
          </p:cNvPr>
          <p:cNvSpPr/>
          <p:nvPr/>
        </p:nvSpPr>
        <p:spPr>
          <a:xfrm>
            <a:off x="6527408" y="4485109"/>
            <a:ext cx="2799471" cy="646331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F486B5-3AE4-4C4C-866D-2B6A8C9E51AF}"/>
              </a:ext>
            </a:extLst>
          </p:cNvPr>
          <p:cNvSpPr/>
          <p:nvPr/>
        </p:nvSpPr>
        <p:spPr>
          <a:xfrm>
            <a:off x="6559718" y="5247248"/>
            <a:ext cx="2800800" cy="1077218"/>
          </a:xfrm>
          <a:prstGeom prst="rect">
            <a:avLst/>
          </a:prstGeom>
          <a:solidFill>
            <a:srgbClr val="A9C57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Участие в научно-исследовательских семинарах, конференциях, проектах.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F486B5-3AE4-4C4C-866D-2B6A8C9E51AF}"/>
              </a:ext>
            </a:extLst>
          </p:cNvPr>
          <p:cNvSpPr/>
          <p:nvPr/>
        </p:nvSpPr>
        <p:spPr>
          <a:xfrm>
            <a:off x="578603" y="5062024"/>
            <a:ext cx="5611181" cy="1569660"/>
          </a:xfrm>
          <a:prstGeom prst="rect">
            <a:avLst/>
          </a:prstGeom>
          <a:solidFill>
            <a:srgbClr val="A9C57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проходить практику в образовательных организациях разных видов и направленности (для обучающихся с ограниченными возможностями здоровья и инклюзивных), реабилитационных и медицинских организациях.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58F468-B5BD-4AC0-90DE-AAD732147512}"/>
              </a:ext>
            </a:extLst>
          </p:cNvPr>
          <p:cNvSpPr/>
          <p:nvPr/>
        </p:nvSpPr>
        <p:spPr>
          <a:xfrm>
            <a:off x="3764757" y="4485109"/>
            <a:ext cx="2408616" cy="369332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58F468-B5BD-4AC0-90DE-AAD732147512}"/>
              </a:ext>
            </a:extLst>
          </p:cNvPr>
          <p:cNvSpPr/>
          <p:nvPr/>
        </p:nvSpPr>
        <p:spPr>
          <a:xfrm>
            <a:off x="587803" y="4501522"/>
            <a:ext cx="2408616" cy="369332"/>
          </a:xfrm>
          <a:prstGeom prst="rect">
            <a:avLst/>
          </a:prstGeom>
          <a:solidFill>
            <a:srgbClr val="84C6D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778" y="2290764"/>
            <a:ext cx="2087879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33973" y="2290764"/>
            <a:ext cx="2136883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05441" y="4075114"/>
            <a:ext cx="2618162" cy="2668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75159" y="550864"/>
            <a:ext cx="3242951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дом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52477" y="4079876"/>
            <a:ext cx="3134444" cy="2663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психолого-педагогической, медицинской и социальной помощи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5038" y="550864"/>
            <a:ext cx="3057440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8017" y="4079876"/>
            <a:ext cx="3134444" cy="2663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развивающий центр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928995" y="166689"/>
            <a:ext cx="2374897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>
            <a:endCxn id="39" idx="2"/>
          </p:cNvCxnSpPr>
          <p:nvPr/>
        </p:nvCxnSpPr>
        <p:spPr>
          <a:xfrm flipV="1">
            <a:off x="5115568" y="1458913"/>
            <a:ext cx="0" cy="831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3" name="Прямая со стрелкой 42"/>
          <p:cNvCxnSpPr>
            <a:stCxn id="35" idx="7"/>
            <a:endCxn id="28" idx="2"/>
          </p:cNvCxnSpPr>
          <p:nvPr/>
        </p:nvCxnSpPr>
        <p:spPr>
          <a:xfrm flipV="1">
            <a:off x="6722168" y="1843089"/>
            <a:ext cx="1473591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5" name="Прямая со стрелкой 44"/>
          <p:cNvCxnSpPr>
            <a:endCxn id="19" idx="1"/>
          </p:cNvCxnSpPr>
          <p:nvPr/>
        </p:nvCxnSpPr>
        <p:spPr>
          <a:xfrm>
            <a:off x="7108941" y="2922589"/>
            <a:ext cx="525033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7" name="Прямая со стрелкой 46"/>
          <p:cNvCxnSpPr>
            <a:stCxn id="35" idx="5"/>
            <a:endCxn id="24" idx="0"/>
          </p:cNvCxnSpPr>
          <p:nvPr/>
        </p:nvCxnSpPr>
        <p:spPr>
          <a:xfrm>
            <a:off x="6722168" y="3359150"/>
            <a:ext cx="1692354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9" name="Прямая со стрелкой 48"/>
          <p:cNvCxnSpPr>
            <a:endCxn id="36" idx="0"/>
          </p:cNvCxnSpPr>
          <p:nvPr/>
        </p:nvCxnSpPr>
        <p:spPr>
          <a:xfrm>
            <a:off x="5199573" y="4075113"/>
            <a:ext cx="19251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1" name="Прямая со стрелкой 50"/>
          <p:cNvCxnSpPr>
            <a:cxnSpLocks/>
            <a:endCxn id="38" idx="0"/>
          </p:cNvCxnSpPr>
          <p:nvPr/>
        </p:nvCxnSpPr>
        <p:spPr>
          <a:xfrm flipH="1">
            <a:off x="1805239" y="3359150"/>
            <a:ext cx="1806987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5" name="Прямая со стрелкой 54"/>
          <p:cNvCxnSpPr>
            <a:endCxn id="12" idx="3"/>
          </p:cNvCxnSpPr>
          <p:nvPr/>
        </p:nvCxnSpPr>
        <p:spPr>
          <a:xfrm flipH="1">
            <a:off x="2516657" y="2936875"/>
            <a:ext cx="451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Прямая со стрелкой 56"/>
          <p:cNvCxnSpPr>
            <a:stCxn id="0" idx="1"/>
            <a:endCxn id="37" idx="2"/>
          </p:cNvCxnSpPr>
          <p:nvPr/>
        </p:nvCxnSpPr>
        <p:spPr>
          <a:xfrm flipH="1" flipV="1">
            <a:off x="2122882" y="1843089"/>
            <a:ext cx="1489342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 стрелкой 78"/>
          <p:cNvCxnSpPr>
            <a:cxnSpLocks/>
            <a:endCxn id="36" idx="0"/>
          </p:cNvCxnSpPr>
          <p:nvPr/>
        </p:nvCxnSpPr>
        <p:spPr>
          <a:xfrm>
            <a:off x="5199573" y="3582989"/>
            <a:ext cx="19251" cy="496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967509" y="2060849"/>
            <a:ext cx="4398743" cy="15218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работают наши выпускники?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0412" y="6009325"/>
            <a:ext cx="3252578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ДЕФЕКТОЛОГ, 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4023" y="4728232"/>
            <a:ext cx="3252578" cy="1235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СПЕЦАЛИСТ ПО ИННОВАЦИОННОЙ ДЕЯТЕЛЬНОСТИ,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МЕТОДИСТ</a:t>
            </a:r>
          </a:p>
        </p:txBody>
      </p: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 flipV="1">
            <a:off x="9524374" y="2199444"/>
            <a:ext cx="0" cy="4301369"/>
          </a:xfrm>
          <a:prstGeom prst="straightConnector1">
            <a:avLst/>
          </a:prstGeom>
          <a:noFill/>
          <a:ln w="76200" algn="ctr">
            <a:solidFill>
              <a:srgbClr val="4BACC6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Прямоугольник 5"/>
          <p:cNvSpPr/>
          <p:nvPr/>
        </p:nvSpPr>
        <p:spPr>
          <a:xfrm>
            <a:off x="4561070" y="3279629"/>
            <a:ext cx="3252578" cy="1402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ЗАВУЧ, ЗАМЕСТИТЕЛЬ ЗАВЕДУЮЩЕГО ПО ВМР,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РУКОВОДИТЕЛЬ СЛУЖБЫ СОПРОВОЖДЕНИЯ</a:t>
            </a:r>
          </a:p>
          <a:p>
            <a:pPr algn="ctr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5"/>
          <p:cNvSpPr/>
          <p:nvPr/>
        </p:nvSpPr>
        <p:spPr>
          <a:xfrm>
            <a:off x="5706081" y="1850095"/>
            <a:ext cx="3252578" cy="1406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ДИРЕКТОР, РУКОВОДИТЕЛЬ ЦЕНТРА, ЗАВЕДУЮЩИЙ ДЕТСКИМ САДОМ</a:t>
            </a:r>
          </a:p>
          <a:p>
            <a:pPr algn="ctr"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05908" y="482003"/>
            <a:ext cx="9144000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Карьера выпускника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CEB453-78E9-409E-8BE8-929119105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286"/>
          <a:stretch/>
        </p:blipFill>
        <p:spPr>
          <a:xfrm>
            <a:off x="306742" y="2722120"/>
            <a:ext cx="2541566" cy="2517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58802"/>
            <a:ext cx="1008062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ПЕРСПЕКТИВА НАУЧНОЙ ДЕЯТЕЛЬНОСТИ</a:t>
            </a:r>
          </a:p>
        </p:txBody>
      </p:sp>
      <p:pic>
        <p:nvPicPr>
          <p:cNvPr id="31750" name="Объект 3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890" t="37651" r="57108" b="31494"/>
          <a:stretch>
            <a:fillRect/>
          </a:stretch>
        </p:blipFill>
        <p:spPr>
          <a:xfrm>
            <a:off x="3490919" y="2563814"/>
            <a:ext cx="2850927" cy="1703387"/>
          </a:xfrm>
        </p:spPr>
      </p:pic>
      <p:cxnSp>
        <p:nvCxnSpPr>
          <p:cNvPr id="24" name="Соединительная линия уступом 23"/>
          <p:cNvCxnSpPr/>
          <p:nvPr/>
        </p:nvCxnSpPr>
        <p:spPr>
          <a:xfrm flipV="1">
            <a:off x="593615" y="4359400"/>
            <a:ext cx="5794609" cy="9366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388223" y="3424363"/>
            <a:ext cx="0" cy="93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88223" y="3424362"/>
            <a:ext cx="2857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35"/>
          <p:cNvSpPr txBox="1">
            <a:spLocks noChangeArrowheads="1"/>
          </p:cNvSpPr>
          <p:nvPr/>
        </p:nvSpPr>
        <p:spPr bwMode="auto">
          <a:xfrm>
            <a:off x="649618" y="5400799"/>
            <a:ext cx="28141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года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Степень: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БАКАЛАВР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40553" y="4499100"/>
            <a:ext cx="2779172" cy="108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27989" y="3645024"/>
            <a:ext cx="2618162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(очно)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 (заочно)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после защиты диссертации: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53" name="Рисунок 40"/>
          <p:cNvPicPr>
            <a:picLocks noChangeAspect="1"/>
          </p:cNvPicPr>
          <p:nvPr/>
        </p:nvPicPr>
        <p:blipFill>
          <a:blip r:embed="rId3"/>
          <a:srcRect l="6487" t="40395" r="54625" b="34547"/>
          <a:stretch>
            <a:fillRect/>
          </a:stretch>
        </p:blipFill>
        <p:spPr bwMode="auto">
          <a:xfrm>
            <a:off x="269843" y="3521199"/>
            <a:ext cx="313094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41"/>
          <p:cNvPicPr>
            <a:picLocks noChangeAspect="1"/>
          </p:cNvPicPr>
          <p:nvPr/>
        </p:nvPicPr>
        <p:blipFill>
          <a:blip r:embed="rId4"/>
          <a:srcRect l="66537" t="43578" r="3015" b="27245"/>
          <a:stretch>
            <a:fillRect/>
          </a:stretch>
        </p:blipFill>
        <p:spPr bwMode="auto">
          <a:xfrm>
            <a:off x="6383575" y="2135312"/>
            <a:ext cx="350896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2970" y="908720"/>
            <a:ext cx="875579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</a:rPr>
              <a:t>ГДЕ ПОЛУЧИТЬ ПРОФЕССИЮ?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6077686" y="5157193"/>
            <a:ext cx="3939019" cy="157330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latin typeface="Arial" charset="0"/>
                <a:ea typeface="Calibri" pitchFamily="34" charset="0"/>
                <a:cs typeface="Times New Roman" pitchFamily="18" charset="0"/>
              </a:rPr>
              <a:t>Приемная комиссия: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latin typeface="Arial" charset="0"/>
                <a:ea typeface="Calibri" pitchFamily="34" charset="0"/>
                <a:cs typeface="Times New Roman" pitchFamily="18" charset="0"/>
              </a:rPr>
              <a:t>(342)215-18-54 (доб.340 или 336)</a:t>
            </a:r>
            <a:br>
              <a:rPr lang="ru-RU" sz="1400" dirty="0">
                <a:solidFill>
                  <a:srgbClr val="E11949"/>
                </a:solidFill>
                <a:latin typeface="Arial" charset="0"/>
              </a:rPr>
            </a:br>
            <a:r>
              <a:rPr lang="ru-RU" sz="1400" dirty="0">
                <a:latin typeface="Arial" charset="0"/>
              </a:rPr>
              <a:t>ул. Сибирская 24, </a:t>
            </a:r>
            <a:r>
              <a:rPr lang="ru-RU" sz="1400" dirty="0" err="1">
                <a:latin typeface="Arial" charset="0"/>
              </a:rPr>
              <a:t>каб</a:t>
            </a:r>
            <a:r>
              <a:rPr lang="ru-RU" sz="1400" dirty="0">
                <a:latin typeface="Arial" charset="0"/>
              </a:rPr>
              <a:t>. 9, 12 (2 этаж)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dirty="0">
                <a:latin typeface="Arial" charset="0"/>
              </a:rPr>
              <a:t>Понедельник - пятница: с 10.00 до 16.30,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latin typeface="Arial" charset="0"/>
              </a:rPr>
              <a:t>перерыв с 13.00 до 14.00</a:t>
            </a:r>
          </a:p>
          <a:p>
            <a:pPr marL="0" indent="0" algn="ctr">
              <a:buNone/>
            </a:pPr>
            <a:r>
              <a:rPr lang="en-US" sz="1400" dirty="0">
                <a:latin typeface="Arial" charset="0"/>
                <a:hlinkClick r:id="rId3"/>
              </a:rPr>
              <a:t>https://pspu.ru/enrollee/prijemnaja-komissija</a:t>
            </a:r>
            <a:r>
              <a:rPr lang="ru-RU" sz="1400" dirty="0">
                <a:latin typeface="Arial" charset="0"/>
              </a:rPr>
              <a:t> 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524" y="2051775"/>
            <a:ext cx="2374805" cy="2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E5946A-A4D1-4A80-ADC4-93CA6E928BD6}"/>
              </a:ext>
            </a:extLst>
          </p:cNvPr>
          <p:cNvSpPr/>
          <p:nvPr/>
        </p:nvSpPr>
        <p:spPr>
          <a:xfrm>
            <a:off x="334705" y="2022657"/>
            <a:ext cx="574298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Пермский Государственный Гуманитарно-Педагогический Университет </a:t>
            </a:r>
          </a:p>
          <a:p>
            <a:pPr algn="ctr"/>
            <a:r>
              <a:rPr lang="ru-RU" dirty="0">
                <a:latin typeface="Arial" charset="0"/>
                <a:cs typeface="Times New Roman" pitchFamily="18" charset="0"/>
              </a:rPr>
              <a:t>Сибирская, 24</a:t>
            </a:r>
          </a:p>
          <a:p>
            <a:pPr algn="ctr"/>
            <a:r>
              <a:rPr lang="en-US" b="1" dirty="0">
                <a:solidFill>
                  <a:srgbClr val="009900"/>
                </a:solidFill>
                <a:latin typeface="Arial" charset="0"/>
                <a:cs typeface="Times New Roman" pitchFamily="18" charset="0"/>
                <a:hlinkClick r:id="rId5"/>
              </a:rPr>
              <a:t>http://pspu.ru/university</a:t>
            </a:r>
            <a:endParaRPr lang="ru-RU" b="1" dirty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8CDA5D-0ACC-4A81-8FDD-D1EAD0CF0AF3}"/>
              </a:ext>
            </a:extLst>
          </p:cNvPr>
          <p:cNvSpPr/>
          <p:nvPr/>
        </p:nvSpPr>
        <p:spPr>
          <a:xfrm>
            <a:off x="614944" y="3429000"/>
            <a:ext cx="504031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Факультет: </a:t>
            </a:r>
          </a:p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Педагогики и психологии детства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5 учебный корпус, Пермская, 65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9DFFDF-5AD9-41AA-9D63-40E7E57CCAD7}"/>
              </a:ext>
            </a:extLst>
          </p:cNvPr>
          <p:cNvSpPr/>
          <p:nvPr/>
        </p:nvSpPr>
        <p:spPr>
          <a:xfrm>
            <a:off x="605042" y="4526157"/>
            <a:ext cx="5038725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МАГИСТРАТУРА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 –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44.04.03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Специальное (дефектологическое) образование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Профиль </a:t>
            </a:r>
            <a:r>
              <a:rPr lang="ru-RU" sz="16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«ОБРАЗОВАНИЕ И СОПРОВОЖДЕНИЕ ЛИЦ С ОГРАНИЧЕННЫМИ ВОЗМОЖНОСТЯМИ ЗДОРОВЬЯ»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(очная форма, заочная форма)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Профиль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«ИНКЛЮЗИВНОЕ ОБРАЗОВАНИЕ»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(заочная форма)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ablon_prezentacii_PGGP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SHablon_prezentacii_PGGPU</Template>
  <TotalTime>362</TotalTime>
  <Words>669</Words>
  <Application>Microsoft Office PowerPoint</Application>
  <PresentationFormat>Произвольный</PresentationFormat>
  <Paragraphs>151</Paragraphs>
  <Slides>10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SHablon_prezentacii_PGGPU</vt:lpstr>
      <vt:lpstr>   Уникальная возможность!  Редкий в истории отечественного образования  шанс стать  МАГИСТРАНТОМ  по  направлению     Специальное (дефектологическое) образование     </vt:lpstr>
      <vt:lpstr>Кафедра специальной педагогики и психологии</vt:lpstr>
      <vt:lpstr>Факультет педагогики и психологии детства  Кафедра специальной педагогики и психологии</vt:lpstr>
      <vt:lpstr>Профиль «Образование и сопровождение лиц с ограниченными возможностями здоровья» </vt:lpstr>
      <vt:lpstr>Профиль «Образование и сопровождение лиц с ограниченными возможностями здоровья»</vt:lpstr>
      <vt:lpstr>Презентация PowerPoint</vt:lpstr>
      <vt:lpstr>Презентация PowerPoint</vt:lpstr>
      <vt:lpstr>ПЕРСПЕКТИВА НАУЧНОЙ ДЕЯТЕЛЬНОСТИ</vt:lpstr>
      <vt:lpstr>ГДЕ ПОЛУЧИТЬ ПРОФЕССИЮ?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магистерских программ по направлению подготовки СДО</dc:title>
  <dc:creator>aser</dc:creator>
  <cp:lastModifiedBy>aser</cp:lastModifiedBy>
  <cp:revision>47</cp:revision>
  <dcterms:created xsi:type="dcterms:W3CDTF">2020-05-13T10:36:41Z</dcterms:created>
  <dcterms:modified xsi:type="dcterms:W3CDTF">2020-05-21T17:38:52Z</dcterms:modified>
</cp:coreProperties>
</file>