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60" r:id="rId3"/>
    <p:sldId id="261" r:id="rId4"/>
    <p:sldId id="269" r:id="rId5"/>
    <p:sldId id="264" r:id="rId6"/>
    <p:sldId id="262" r:id="rId7"/>
    <p:sldId id="265" r:id="rId8"/>
    <p:sldId id="266" r:id="rId9"/>
    <p:sldId id="268" r:id="rId10"/>
    <p:sldId id="270" r:id="rId11"/>
    <p:sldId id="271" r:id="rId12"/>
    <p:sldId id="272" r:id="rId13"/>
    <p:sldId id="274" r:id="rId14"/>
    <p:sldId id="275" r:id="rId15"/>
    <p:sldId id="267" r:id="rId16"/>
    <p:sldId id="258" r:id="rId17"/>
    <p:sldId id="259" r:id="rId18"/>
    <p:sldId id="273" r:id="rId19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82A04"/>
    <a:srgbClr val="4D485B"/>
    <a:srgbClr val="DEDED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65" autoAdjust="0"/>
    <p:restoredTop sz="97000" autoAdjust="0"/>
  </p:normalViewPr>
  <p:slideViewPr>
    <p:cSldViewPr>
      <p:cViewPr varScale="1">
        <p:scale>
          <a:sx n="70" d="100"/>
          <a:sy n="70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414" y="-90"/>
      </p:cViewPr>
      <p:guideLst>
        <p:guide orient="horz" pos="3133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7D2A2-CF5F-4E2F-A2C7-75108D42F18C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F0915-2E87-4BCC-9E57-DAF740CD5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PR\Bb\Файлы в Векторе\Презентации\ПРЕЗЕНТАЦИЯ веселая5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1"/>
            <a:ext cx="9180512" cy="6865215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467544" y="2141984"/>
            <a:ext cx="8208912" cy="157504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2" name="Дата 2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3"/>
            <a:ext cx="8208912" cy="1152128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9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6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16836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7"/>
            <a:ext cx="8280920" cy="1070992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6" y="1916833"/>
            <a:ext cx="4040188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564905"/>
            <a:ext cx="4040188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15" y="1916833"/>
            <a:ext cx="4041775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564905"/>
            <a:ext cx="4041775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5"/>
            <a:ext cx="7920880" cy="946027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1844825"/>
            <a:ext cx="5111751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916836"/>
            <a:ext cx="3008313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 flipV="1">
            <a:off x="0" y="908721"/>
            <a:ext cx="9144000" cy="1008112"/>
          </a:xfrm>
          <a:prstGeom prst="rect">
            <a:avLst/>
          </a:prstGeom>
          <a:noFill/>
        </p:spPr>
      </p:pic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052738"/>
            <a:ext cx="5486400" cy="36748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916832"/>
            <a:ext cx="9144000" cy="49411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16836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DE7C0-4C83-4F55-B80D-765FCA0C860E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2051" name="Picture 3" descr="D:\PR\Bb\Файлы в Векторе\Презентации\ПРЕЗЕНТАЦИЯ веселая6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5835" y="0"/>
            <a:ext cx="9159835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pspu.ru/university-life/sportivnyj-klub-uchitel/sekcii" TargetMode="External"/><Relationship Id="rId2" Type="http://schemas.openxmlformats.org/officeDocument/2006/relationships/hyperlink" Target="https://pspu.ru/university-life/studencheskij-klub/tvorcheskije-kollektivy-pggp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spu.ru/university-life/obshheuniversitetskije-meroprijatija" TargetMode="External"/><Relationship Id="rId4" Type="http://schemas.openxmlformats.org/officeDocument/2006/relationships/hyperlink" Target="https://pspu.ru/university-life/obshhestvennye-organizaci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spu.ru/upload/pages/46900/Programma_vstup_isp_prof_naprav-ti_(Spec_(def)_obrazovanije).pdf" TargetMode="External"/><Relationship Id="rId2" Type="http://schemas.openxmlformats.org/officeDocument/2006/relationships/hyperlink" Target="https://pspu.ru/enrollee/postuplenije-2020.-bakalavria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spu.ru/upload/pages/46900/PRAVILA_PRIJEMA_2020-2021_BAKALAVRIAT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spu.ru/upload/pages/46900/PRAVILA_PRIJEMA_2020-2021_BAKALAVRIAT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spu.ru/university/labor-organizations/profsojuznaja-organizacija-studentov/napravlenija-dejatelnosti/socialno-pravovaja-rabot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spu.ru/university/labor-organizations/profsojuznaja-organizacija-studentov/napravlenija-dejatelnosti/socialno-pravovaja-rabot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spu.ru/upload/pages/46902/Informacija_o_nalichii_obshhezhitija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141984"/>
            <a:ext cx="8208912" cy="3879304"/>
          </a:xfrm>
        </p:spPr>
        <p:txBody>
          <a:bodyPr>
            <a:noAutofit/>
          </a:bodyPr>
          <a:lstStyle/>
          <a:p>
            <a:r>
              <a:rPr lang="ru-RU" sz="5400" b="1" dirty="0"/>
              <a:t>Часто задаваемые вопросы при поступлении </a:t>
            </a:r>
            <a:br>
              <a:rPr lang="ru-RU" sz="5400" b="1" dirty="0"/>
            </a:br>
            <a:r>
              <a:rPr lang="ru-RU" sz="5400" b="1" dirty="0"/>
              <a:t>на бакалавриат</a:t>
            </a:r>
          </a:p>
        </p:txBody>
      </p:sp>
    </p:spTree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08012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Когда каникулы у студентов ПГГПУ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279816" y="1556792"/>
            <a:ext cx="8584368" cy="4536504"/>
          </a:xfrm>
          <a:prstGeom prst="wedgeRoundRectCallout">
            <a:avLst>
              <a:gd name="adj1" fmla="val -21159"/>
              <a:gd name="adj2" fmla="val 573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Каникулы у студентов, обучающихся по программам бакалавриата, организуются два раза в год: зимой, после зимней сессии, летом – после сдачи летней сессии, в соответствии с календарным учебным графиком, который утверждается ежегодно.</a:t>
            </a:r>
            <a:endParaRPr lang="ru-RU" sz="1600" dirty="0">
              <a:solidFill>
                <a:srgbClr val="582A0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3401437"/>
      </p:ext>
    </p:extLst>
  </p:cSld>
  <p:clrMapOvr>
    <a:masterClrMapping/>
  </p:clrMapOvr>
  <p:transition spd="med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08012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каких курсах в университете проводится практика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279816" y="1556792"/>
            <a:ext cx="8584368" cy="4536504"/>
          </a:xfrm>
          <a:prstGeom prst="wedgeRoundRectCallout">
            <a:avLst>
              <a:gd name="adj1" fmla="val -21159"/>
              <a:gd name="adj2" fmla="val 573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Педагогическая </a:t>
            </a:r>
            <a:r>
              <a:rPr lang="ru-RU" sz="2800" b="1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учебная</a:t>
            </a:r>
            <a:r>
              <a:rPr lang="ru-RU" sz="28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практика начинается на втором курсе, педагогическая </a:t>
            </a:r>
            <a:r>
              <a:rPr lang="ru-RU" sz="2800" b="1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производственная</a:t>
            </a:r>
            <a:r>
              <a:rPr lang="ru-RU" sz="28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практика проводится, начиная со второго курса. Организация практик регламентируется учебными планами.</a:t>
            </a:r>
            <a:endParaRPr lang="ru-RU" sz="1600" dirty="0">
              <a:solidFill>
                <a:srgbClr val="582A0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6733284"/>
      </p:ext>
    </p:extLst>
  </p:cSld>
  <p:clrMapOvr>
    <a:masterClrMapping/>
  </p:clrMapOvr>
  <p:transition spd="med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512168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Какие предметы будут на 1 курсе? Что я изучу за первый курс?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279816" y="1772816"/>
            <a:ext cx="8584368" cy="4464496"/>
          </a:xfrm>
          <a:prstGeom prst="wedgeRoundRectCallout">
            <a:avLst>
              <a:gd name="adj1" fmla="val -21159"/>
              <a:gd name="adj2" fmla="val 573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2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первом курсе студенты изучают следующие предметы: История, Русский язык с основами языкознания, Иностранный язык, Концепции современного естествознания, Безопасность жизнедеятельности, Физическая культура, Введение в профессию, Возрастная анатомия и физиология, Психология, Педагогика, Специальная психология, Основы нейрофизиологии и высшей нервной деятельности, Анатомия, физиология и патология органов слуха, речи и зрения, Невропатология, Тренинг педагогического общения и др.</a:t>
            </a:r>
          </a:p>
        </p:txBody>
      </p:sp>
    </p:spTree>
    <p:extLst>
      <p:ext uri="{BB962C8B-B14F-4D97-AF65-F5344CB8AC3E}">
        <p14:creationId xmlns:p14="http://schemas.microsoft.com/office/powerpoint/2010/main" xmlns="" val="2795226178"/>
      </p:ext>
    </p:extLst>
  </p:cSld>
  <p:clrMapOvr>
    <a:masterClrMapping/>
  </p:clrMapOvr>
  <p:transition spd="med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44016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Где расположен деканат факультета педагогики и психологии детства, в каком корпусе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279816" y="1844824"/>
            <a:ext cx="8584368" cy="4248472"/>
          </a:xfrm>
          <a:prstGeom prst="wedgeRoundRectCallout">
            <a:avLst>
              <a:gd name="adj1" fmla="val -21159"/>
              <a:gd name="adj2" fmla="val 573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Деканат факультета педагогики и психологии детства находится в V учебном корпусе ПГГПУ по адресу: ул. Пермская - 65 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кабинет 22 – деканат дневного обделения, 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кабинет 22 А – деканат заочного отделения. </a:t>
            </a:r>
            <a:endParaRPr lang="ru-RU" sz="1600" dirty="0">
              <a:solidFill>
                <a:srgbClr val="582A0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3576437"/>
      </p:ext>
    </p:extLst>
  </p:cSld>
  <p:clrMapOvr>
    <a:masterClrMapping/>
  </p:clrMapOvr>
  <p:transition spd="med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44016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Мы (студенты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дошфака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будем учиться только в 5-ом корпусе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279816" y="1844824"/>
            <a:ext cx="8584368" cy="4248472"/>
          </a:xfrm>
          <a:prstGeom prst="wedgeRoundRectCallout">
            <a:avLst>
              <a:gd name="adj1" fmla="val -21159"/>
              <a:gd name="adj2" fmla="val 573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Студенты факультета педагогики и психологии детства обучаются во всех учебных корпусах университета, но «базой» профилей по направлению подготовки «Специальное (дефектологическое) образование» является 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учебный корпус.</a:t>
            </a:r>
            <a:endParaRPr lang="ru-RU" sz="1600" dirty="0">
              <a:solidFill>
                <a:srgbClr val="582A0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201988"/>
      </p:ext>
    </p:extLst>
  </p:cSld>
  <p:clrMapOvr>
    <a:masterClrMapping/>
  </p:clrMapOvr>
  <p:transition spd="med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512168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 происходит дистанционное обучение у студентов? На каких платформах они занимаются?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279816" y="1844824"/>
            <a:ext cx="8584368" cy="4392488"/>
          </a:xfrm>
          <a:prstGeom prst="wedgeRoundRectCallout">
            <a:avLst>
              <a:gd name="adj1" fmla="val -21159"/>
              <a:gd name="adj2" fmla="val 573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Обучение с применением дистанционных образовательных технологий и электронного обучения по программам подготовки бакалавриата в ПГГПУ в основном происходит на двух платформах: 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 err="1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b="1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ru-RU" b="1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предоставляет возможности синхронного взаимодействия с преподавателем в режиме </a:t>
            </a:r>
            <a:r>
              <a:rPr lang="ru-RU" dirty="0" err="1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on-line</a:t>
            </a:r>
            <a:r>
              <a:rPr lang="ru-RU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Преподаватель проводит лекции, практические занятия, активные формы работы со студентами; 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 err="1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r>
              <a:rPr lang="ru-RU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платформа предоставляет возможности для асинхронного взаимодействия преподавателя и студентов, на платформе размещаются различные материалы для изучения, задания для самостоятельной работы студентов, выполненные ими задания.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1045183718"/>
      </p:ext>
    </p:extLst>
  </p:cSld>
  <p:clrMapOvr>
    <a:masterClrMapping/>
  </p:clrMapOvr>
  <p:transition spd="med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08012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у выпускника будет написано в дипломе после выпуска?</a:t>
            </a: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279816" y="1412776"/>
            <a:ext cx="8584368" cy="4536504"/>
          </a:xfrm>
          <a:prstGeom prst="wedgeRoundRectCallout">
            <a:avLst>
              <a:gd name="adj1" fmla="val -20942"/>
              <a:gd name="adj2" fmla="val 6394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дипломе выпускника бакалавриата по направлению «Специальное (дефектологическое) образование» будет написано: </a:t>
            </a:r>
            <a:r>
              <a:rPr lang="ru-RU" sz="2800" i="1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бакалавр по направлению подготовки «Специальное (дефектологическое) образование»</a:t>
            </a:r>
            <a:r>
              <a:rPr lang="ru-RU" sz="28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указан </a:t>
            </a:r>
            <a:r>
              <a:rPr lang="ru-RU" sz="2800" i="1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профиль (направленность) образовательной программы</a:t>
            </a:r>
            <a:endParaRPr lang="ru-RU" sz="2000" i="1" dirty="0">
              <a:solidFill>
                <a:srgbClr val="582A0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08012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Где можно работать после того, как я закончу Дошкольный факультет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279816" y="1268760"/>
            <a:ext cx="8584368" cy="4968552"/>
          </a:xfrm>
          <a:prstGeom prst="wedgeRoundRectCallout">
            <a:avLst>
              <a:gd name="adj1" fmla="val -21159"/>
              <a:gd name="adj2" fmla="val 573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 современными нормативными документами, регламентирующими требования к образованию и уровню квалификации учителя-дефектолога, выпускники всех трех профилей бакалавриата по направлению подготовки «Специальное (дефектологическое) образование» - «Специальная педагогика и психология», «Олигофренопедагогика», «Дошкольная дефектология» работают учителями-дефектологами в разных образовательных организациях (школах и детских садах), центрах психолого-педагогической, медицинской и социальной помощи, реабилитационных центрах, учреждениях здравоохранения, ведут частную практику. 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Выпускник по профилю «Дошкольная дефектология» готовится преимущественно к работе учителем-дефектологом и воспитателем в детском саду. 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Выпускники по профилям «Специальная педагогика и психология», «Олигофренопедагогика» готовятся к работе в школе: учителем – для обучающихся с ОВЗ, в классах коррекционного обучения (для детей с умственной отсталостью, с задержкой психического развития), учителем-дефектологом (</a:t>
            </a:r>
            <a:r>
              <a:rPr lang="ru-RU" sz="1600" dirty="0" err="1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олигофренопедагогом</a:t>
            </a: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и в детском саду: учителем-дефектологом (</a:t>
            </a:r>
            <a:r>
              <a:rPr lang="ru-RU" sz="1600" dirty="0" err="1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олигофренопедагогом</a:t>
            </a: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воспитателем.</a:t>
            </a:r>
          </a:p>
        </p:txBody>
      </p:sp>
    </p:spTree>
    <p:extLst>
      <p:ext uri="{BB962C8B-B14F-4D97-AF65-F5344CB8AC3E}">
        <p14:creationId xmlns:p14="http://schemas.microsoft.com/office/powerpoint/2010/main" xmlns="" val="3665370178"/>
      </p:ext>
    </p:extLst>
  </p:cSld>
  <p:clrMapOvr>
    <a:masterClrMapping/>
  </p:clrMapOvr>
  <p:transition spd="med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512168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Чем можно заниматься помимо учебы? Как развита досуговая деятельность? На какие кружки можно ходить?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107504" y="1772816"/>
            <a:ext cx="8856984" cy="4464496"/>
          </a:xfrm>
          <a:prstGeom prst="wedgeRoundRectCallout">
            <a:avLst>
              <a:gd name="adj1" fmla="val -21159"/>
              <a:gd name="adj2" fmla="val 573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вузе много различных внеучебных форм активности. Это и спортивная, и художественная деятельность. На факультете педагогики и психологии детства, кафедре специальной педагогики и психологии организован университетский творческий коллектив – ансамбль жестовой песни «Поющие сердцем». 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Творческие коллективы </a:t>
            </a:r>
            <a:r>
              <a:rPr lang="ru-RU" sz="12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https://pspu.ru/university-life/studencheskij-klub/tvorcheskije-kollektivy-pggpu</a:t>
            </a:r>
            <a:r>
              <a:rPr lang="ru-RU" sz="12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dirty="0">
              <a:solidFill>
                <a:srgbClr val="582A0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Спортивные секции </a:t>
            </a:r>
            <a:r>
              <a:rPr lang="ru-RU" sz="12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https://pspu.ru/university-life/sportivnyj-klub-uchitel/sekcii</a:t>
            </a:r>
            <a:r>
              <a:rPr lang="ru-RU" sz="12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Общественные организации </a:t>
            </a:r>
            <a:r>
              <a:rPr lang="ru-RU" sz="12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https://pspu.ru/university-life/obshhestvennye-organizacii</a:t>
            </a:r>
            <a:r>
              <a:rPr lang="ru-RU" sz="12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Общеуниверситетские мероприятия </a:t>
            </a:r>
            <a:r>
              <a:rPr lang="ru-RU" sz="13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https://pspu.ru/university-life/obshheuniversitetskije-meroprijatija</a:t>
            </a:r>
            <a:r>
              <a:rPr lang="ru-RU" sz="13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xmlns="" val="356653806"/>
      </p:ext>
    </p:extLst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08012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Какие предметы ЕГЭ нужны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279816" y="1268760"/>
            <a:ext cx="8584368" cy="4968552"/>
          </a:xfrm>
          <a:prstGeom prst="wedgeRoundRectCallout">
            <a:avLst>
              <a:gd name="adj1" fmla="val -21159"/>
              <a:gd name="adj2" fmla="val 573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поступления на любой из профилей подготовки бакалавров по направлению «Специальное (дефектологическое) образование» абитуриенты, имеющие среднее общее образование, представляют результаты ЕГЭ по биологии и русскому языку. Третий испытанием, обязательным для поступления на любой из профилей по направлению подготовки «Специальное (дефектологическое) образование», является собеседование профессиональной направленности.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3438362471"/>
      </p:ext>
    </p:extLst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08012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Приравниваются ли баллы за собеседование к баллам ЕГЭ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279816" y="1268760"/>
            <a:ext cx="8584368" cy="4968552"/>
          </a:xfrm>
          <a:prstGeom prst="wedgeRoundRectCallout">
            <a:avLst>
              <a:gd name="adj1" fmla="val -21159"/>
              <a:gd name="adj2" fmla="val 573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Да, испытание профессиональной направленности (собеседование) при поступлении на любую из программ подготовки бакалавров по направлению «Специальное (дефектологическое) образование» оценивается по 100-балльной шкале.</a:t>
            </a:r>
          </a:p>
        </p:txBody>
      </p:sp>
    </p:spTree>
    <p:extLst>
      <p:ext uri="{BB962C8B-B14F-4D97-AF65-F5344CB8AC3E}">
        <p14:creationId xmlns:p14="http://schemas.microsoft.com/office/powerpoint/2010/main" xmlns="" val="1349036753"/>
      </p:ext>
    </p:extLst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944216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Будут ли дополнительные занятия по подготовке к собеседованию? Нужно ли их проходить в обязательном порядке дополнительные занятия? Как проходит собеседование и как оно оценивается? Будут ли консультации перед собеседованием?  Платные ли курсы?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179512" y="2204864"/>
            <a:ext cx="8784976" cy="4176464"/>
          </a:xfrm>
          <a:prstGeom prst="wedgeRoundRectCallout">
            <a:avLst>
              <a:gd name="adj1" fmla="val -21159"/>
              <a:gd name="adj2" fmla="val 573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подготовки к собеседованию (испытанию профессиональной направленности) будут организованы курсы, которые абитуриент проходит по своему желанию. Курсы платные. Перед собеседованием с абитуриентами обязательно проводится консультация. В текущем году собеседование будет вероятно проходить в </a:t>
            </a:r>
            <a:r>
              <a:rPr lang="ru-RU" sz="1600" dirty="0" err="1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on-line</a:t>
            </a: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формате, ориентировочно на площадке </a:t>
            </a:r>
            <a:r>
              <a:rPr lang="ru-RU" sz="1600" dirty="0" err="1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Данная ситуация связана с мероприятиями по противодействию распространению новой </a:t>
            </a:r>
            <a:r>
              <a:rPr lang="ru-RU" sz="1600" dirty="0" err="1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инфекции, поэтому собеседование будет организовано в дистанционной форме. </a:t>
            </a:r>
            <a:r>
              <a:rPr lang="ru-RU" sz="1600" b="1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 о</a:t>
            </a: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проведении курсов по подготовке к собеседованию и собственно о </a:t>
            </a:r>
            <a:r>
              <a:rPr lang="ru-RU" sz="1600" b="1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собеседовании</a:t>
            </a: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(испытании профессиональной направленности) в рамках вступительных испытаний будет размещена на сайте: </a:t>
            </a:r>
            <a:r>
              <a:rPr lang="ru-RU" sz="14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https://pspu.ru/enrollee/postuplenije-2020.-bakalavriat</a:t>
            </a:r>
            <a:r>
              <a:rPr lang="ru-RU" sz="14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вступительного испытания </a:t>
            </a: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профессиональной направленности размещена на сайте: </a:t>
            </a:r>
            <a:r>
              <a:rPr lang="ru-RU" sz="13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https://pspu.ru/upload/pages/46900/Programma_vstup_isp_prof_naprav-ti_(Spec_(def)_obrazovanije).pdf</a:t>
            </a:r>
            <a:r>
              <a:rPr lang="ru-RU" sz="13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xmlns="" val="1295104306"/>
      </p:ext>
    </p:extLst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08012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Какие документы нужны для поступления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279816" y="1268760"/>
            <a:ext cx="8584368" cy="4968552"/>
          </a:xfrm>
          <a:prstGeom prst="wedgeRoundRectCallout">
            <a:avLst>
              <a:gd name="adj1" fmla="val -21159"/>
              <a:gd name="adj2" fmla="val 573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 6.12 «Правила приема в федеральное государственное бюджетное образовательное учреждение высшего образования «Пермский государственный гуманитарно-педагогический университет» на обучение по программам бакалавриата на 2020/21 учебный год»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https://pspu.ru/upload/pages/46900/PRAVILA_PRIJEMA_2020-2021_BAKALAVRIAT.pdf</a:t>
            </a: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892690980"/>
      </p:ext>
    </p:extLst>
  </p:cSld>
  <p:clrMapOvr>
    <a:masterClrMapping/>
  </p:clrMapOvr>
  <p:transition spd="med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08012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Каким способом можно подать документы при поступлении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279816" y="1268760"/>
            <a:ext cx="8584368" cy="4968552"/>
          </a:xfrm>
          <a:prstGeom prst="wedgeRoundRectCallout">
            <a:avLst>
              <a:gd name="adj1" fmla="val -21159"/>
              <a:gd name="adj2" fmla="val 573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 6.2 «Правила приема в федеральное государственное бюджетное образовательное учреждение высшего образования «Пермский государственный гуманитарно-педагогический университет» на обучение по программам бакалавриата на 2020/21 учебный год»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https://pspu.ru/upload/pages/46900/PRAVILA_PRIJEMA_2020-2021_BAKALAVRIAT.pdf</a:t>
            </a: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431135859"/>
      </p:ext>
    </p:extLst>
  </p:cSld>
  <p:clrMapOvr>
    <a:masterClrMapping/>
  </p:clrMapOvr>
  <p:transition spd="med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08012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 рассчитывается стипендия? 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ее виды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279816" y="1268760"/>
            <a:ext cx="8584368" cy="4968552"/>
          </a:xfrm>
          <a:prstGeom prst="wedgeRoundRectCallout">
            <a:avLst>
              <a:gd name="adj1" fmla="val -21159"/>
              <a:gd name="adj2" fmla="val 573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Ответы на все вопросы стипендиального обеспечения в ППГПУ можно получить, пройдя по ссылке: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endParaRPr lang="ru-RU" sz="2800" dirty="0">
              <a:solidFill>
                <a:srgbClr val="582A0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https://pspu.ru/university/labor-organizations/profsojuznaja-organizacija-studentov/napravlenija-dejatelnosti/socialno-pravovaja-rabota</a:t>
            </a: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045378078"/>
      </p:ext>
    </p:extLst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512168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Что такое губернаторская стипендия? С какого количества баллов начисляется Губернаторская стипендия?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279816" y="2204864"/>
            <a:ext cx="8584368" cy="4032448"/>
          </a:xfrm>
          <a:prstGeom prst="wedgeRoundRectCallout">
            <a:avLst>
              <a:gd name="adj1" fmla="val -21159"/>
              <a:gd name="adj2" fmla="val 573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Ответы на все вопросы стипендиального обеспечения в ППГПУ можно получить, пройдя по ссылке: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endParaRPr lang="ru-RU" sz="2800" dirty="0">
              <a:solidFill>
                <a:srgbClr val="582A0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https://pspu.ru/university/labor-organizations/profsojuznaja-organizacija-studentov/napravlenija-dejatelnosti/socialno-pravovaja-rabota</a:t>
            </a:r>
            <a:r>
              <a:rPr lang="ru-RU" sz="1600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341712767"/>
      </p:ext>
    </p:extLst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xmlns="" id="{804DD3A2-269A-4CAF-B90F-6634C6BD1329}"/>
              </a:ext>
            </a:extLst>
          </p:cNvPr>
          <p:cNvSpPr/>
          <p:nvPr/>
        </p:nvSpPr>
        <p:spPr>
          <a:xfrm>
            <a:off x="2699792" y="116632"/>
            <a:ext cx="6048672" cy="1512168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Кому предоставляется общежитие в первую очередь?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xmlns="" id="{5B84CB96-E567-407D-B294-FFC1FCE93198}"/>
              </a:ext>
            </a:extLst>
          </p:cNvPr>
          <p:cNvSpPr/>
          <p:nvPr/>
        </p:nvSpPr>
        <p:spPr>
          <a:xfrm flipH="1">
            <a:off x="279816" y="1772816"/>
            <a:ext cx="8584368" cy="4464496"/>
          </a:xfrm>
          <a:prstGeom prst="wedgeRoundRectCallout">
            <a:avLst>
              <a:gd name="adj1" fmla="val -21159"/>
              <a:gd name="adj2" fmla="val 573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Места в студенческом общежитии предоставляются в следующей очередности: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	студентам, имеющим социально-льготный статус, сиротам, инвалидам, участникам военных действий, подвергшимся воздействию радиации вследствие аварии на Чернобыльской АЭС;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	студентам очной формы обучения (бюджет), среднедушевой доход семьи которых ниже величины прожиточного минимума, установленного в Пермском крае;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	студентам очной формы обучения (бюджет)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 об общежитии: </a:t>
            </a:r>
            <a:r>
              <a:rPr lang="ru-RU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https://pspu.ru/upload/pages/46902/Informacija_o_nalichii_obshhezhitija.pdf</a:t>
            </a:r>
            <a:r>
              <a:rPr lang="ru-RU" dirty="0">
                <a:solidFill>
                  <a:srgbClr val="582A0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193563912"/>
      </p:ext>
    </p:extLst>
  </p:cSld>
  <p:clrMapOvr>
    <a:masterClrMapping/>
  </p:clrMapOvr>
  <p:transition spd="med">
    <p:wipe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1195</TotalTime>
  <Words>1046</Words>
  <Application>Microsoft Office PowerPoint</Application>
  <PresentationFormat>Экран (4:3)</PresentationFormat>
  <Paragraphs>58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Часто задаваемые вопросы при поступлении  на бакалавриат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user</cp:lastModifiedBy>
  <cp:revision>135</cp:revision>
  <dcterms:created xsi:type="dcterms:W3CDTF">2013-10-16T06:54:36Z</dcterms:created>
  <dcterms:modified xsi:type="dcterms:W3CDTF">2020-05-22T06:42:34Z</dcterms:modified>
</cp:coreProperties>
</file>