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78" r:id="rId1"/>
  </p:sldMasterIdLst>
  <p:notesMasterIdLst>
    <p:notesMasterId r:id="rId31"/>
  </p:notesMasterIdLst>
  <p:sldIdLst>
    <p:sldId id="284" r:id="rId2"/>
    <p:sldId id="349" r:id="rId3"/>
    <p:sldId id="286" r:id="rId4"/>
    <p:sldId id="288" r:id="rId5"/>
    <p:sldId id="299" r:id="rId6"/>
    <p:sldId id="315" r:id="rId7"/>
    <p:sldId id="336" r:id="rId8"/>
    <p:sldId id="337" r:id="rId9"/>
    <p:sldId id="338" r:id="rId10"/>
    <p:sldId id="339" r:id="rId11"/>
    <p:sldId id="341" r:id="rId12"/>
    <p:sldId id="342" r:id="rId13"/>
    <p:sldId id="344" r:id="rId14"/>
    <p:sldId id="345" r:id="rId15"/>
    <p:sldId id="346" r:id="rId16"/>
    <p:sldId id="347" r:id="rId17"/>
    <p:sldId id="348" r:id="rId18"/>
    <p:sldId id="323" r:id="rId19"/>
    <p:sldId id="325" r:id="rId20"/>
    <p:sldId id="324" r:id="rId21"/>
    <p:sldId id="326" r:id="rId22"/>
    <p:sldId id="294" r:id="rId23"/>
    <p:sldId id="327" r:id="rId24"/>
    <p:sldId id="328" r:id="rId25"/>
    <p:sldId id="329" r:id="rId26"/>
    <p:sldId id="330" r:id="rId27"/>
    <p:sldId id="331" r:id="rId28"/>
    <p:sldId id="296" r:id="rId29"/>
    <p:sldId id="350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C3DBF2-74CF-4D1F-86AF-4EA95A3E6931}" type="datetimeFigureOut">
              <a:rPr lang="ru-RU" smtClean="0"/>
              <a:pPr/>
              <a:t>06.02.2019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2CCC9A-868C-4EF0-B0A8-8540444090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820737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3BC8FA-57E0-4783-B9DD-DB746FDD8BFC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06.02.2019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68EF3E-47A3-4F3C-B15C-F2F3F87BB954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2410874"/>
      </p:ext>
    </p:extLst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49" y="1883832"/>
            <a:ext cx="4681362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71124" y="1041400"/>
            <a:ext cx="2297510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1549" y="3255432"/>
            <a:ext cx="4681362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B00755-4F0F-4130-9BFD-18B900EF84C9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06.02.2019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1CD53-4C35-4637-8FB6-563E56D786BF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4926478"/>
      </p:ext>
    </p:extLst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4815415"/>
            <a:ext cx="7207250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1070" y="1041400"/>
            <a:ext cx="7579479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1551" y="5382153"/>
            <a:ext cx="7207250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AB10A-CD89-4D90-ACDF-235CC09EF326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06.02.2019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0EACA7-7272-4D1E-B823-BE9351C06CEF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1502779"/>
      </p:ext>
    </p:extLst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2" y="3308581"/>
            <a:ext cx="7207251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4777381"/>
            <a:ext cx="7207251" cy="8604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CFEC28-6E15-483E-9970-3F95CFC5CAAE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06.02.2019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729D8C-42A3-4296-8808-2E350ACD41F8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82207522"/>
      </p:ext>
    </p:extLst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550" y="982664"/>
            <a:ext cx="7200900" cy="13033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550" y="2557464"/>
            <a:ext cx="7200900" cy="33178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17D343-1B27-47CF-A917-98AAF285DEED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06.02.2019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11E45F-FAF9-4F91-A99B-DEC5D7BF6673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95709310"/>
      </p:ext>
    </p:extLst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6"/>
          <p:cNvGrpSpPr>
            <a:grpSpLocks/>
          </p:cNvGrpSpPr>
          <p:nvPr/>
        </p:nvGrpSpPr>
        <p:grpSpPr bwMode="auto">
          <a:xfrm>
            <a:off x="-11906" y="1"/>
            <a:ext cx="9172575" cy="6856413"/>
            <a:chOff x="-15736" y="0"/>
            <a:chExt cx="12229962" cy="6856214"/>
          </a:xfrm>
        </p:grpSpPr>
        <p:pic>
          <p:nvPicPr>
            <p:cNvPr id="1032" name="Picture 7" descr="HD-PanelContent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188825" cy="6856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36" name="Picture 9" descr="HDRibbonContent-UniformTrim.p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736" y="3153832"/>
              <a:ext cx="777240" cy="606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7" name="Picture 10" descr="HDRibbonContent-UniformTrim.p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6986" y="3153832"/>
              <a:ext cx="777240" cy="606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971550" y="982664"/>
            <a:ext cx="7200900" cy="130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71550" y="2557464"/>
            <a:ext cx="7200900" cy="331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07956" y="5969000"/>
            <a:ext cx="120015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9416FB14-5986-4474-8DC2-816D3A6A4957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06.02.2019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71551" y="5969000"/>
            <a:ext cx="5479256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65257" y="5969000"/>
            <a:ext cx="407194" cy="2794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A1F5A8D-327D-4B0F-9B6F-A4441EFB11E1}" type="slidenum">
              <a:rPr lang="ru-RU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4577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</p:sldLayoutIdLst>
  <p:transition>
    <p:wipe dir="r"/>
  </p:transition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ln w="3175" cmpd="sng">
            <a:noFill/>
          </a:ln>
          <a:solidFill>
            <a:srgbClr val="262626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262626"/>
          </a:solidFill>
          <a:latin typeface="Garamond" pitchFamily="18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262626"/>
          </a:solidFill>
          <a:latin typeface="Garamond" pitchFamily="18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262626"/>
          </a:solidFill>
          <a:latin typeface="Garamond" pitchFamily="18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262626"/>
          </a:solidFill>
          <a:latin typeface="Garamond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itchFamily="34" charset="0"/>
        <a:buChar char="•"/>
        <a:defRPr sz="2400" kern="1200">
          <a:solidFill>
            <a:srgbClr val="262626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itchFamily="34" charset="0"/>
        <a:buChar char="•"/>
        <a:defRPr sz="2000" kern="1200">
          <a:solidFill>
            <a:srgbClr val="262626"/>
          </a:solidFill>
          <a:latin typeface="+mn-lt"/>
          <a:ea typeface="+mn-ea"/>
          <a:cs typeface="+mn-cs"/>
        </a:defRPr>
      </a:lvl2pPr>
      <a:lvl3pPr marL="12001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itchFamily="34" charset="0"/>
        <a:buChar char="•"/>
        <a:defRPr sz="2400" kern="1200">
          <a:solidFill>
            <a:srgbClr val="262626"/>
          </a:solidFill>
          <a:latin typeface="+mn-lt"/>
          <a:ea typeface="+mn-ea"/>
          <a:cs typeface="+mn-cs"/>
        </a:defRPr>
      </a:lvl3pPr>
      <a:lvl4pPr marL="15430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itchFamily="34" charset="0"/>
        <a:buChar char="•"/>
        <a:defRPr sz="1600" kern="1200">
          <a:solidFill>
            <a:srgbClr val="262626"/>
          </a:solidFill>
          <a:latin typeface="+mn-lt"/>
          <a:ea typeface="+mn-ea"/>
          <a:cs typeface="+mn-cs"/>
        </a:defRPr>
      </a:lvl4pPr>
      <a:lvl5pPr marL="20002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itchFamily="34" charset="0"/>
        <a:buChar char="•"/>
        <a:defRPr sz="1400" kern="1200">
          <a:solidFill>
            <a:srgbClr val="262626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9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бухгалтер\Рабочий стол\bigstock-books-fly-into-your-laptop-17221322-500x375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800" b="6800"/>
          <a:stretch>
            <a:fillRect/>
          </a:stretch>
        </p:blipFill>
        <p:spPr bwMode="auto">
          <a:xfrm>
            <a:off x="357158" y="500042"/>
            <a:ext cx="8429684" cy="6000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14348" y="642918"/>
            <a:ext cx="78581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Педагогические чтения памяти профессора </a:t>
            </a:r>
            <a:r>
              <a:rPr lang="ru-RU" sz="2400" b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А.А.Огородникова</a:t>
            </a:r>
            <a:endParaRPr lang="ru-RU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18083" y="4572008"/>
            <a:ext cx="587558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Индивидуальный образовательный маршрут (ИОМ) в предметном обучении как средство формирования коммуникативных универсальных учебных действий младших школьников</a:t>
            </a: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86644" y="1428736"/>
            <a:ext cx="15716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Денисова Е.А</a:t>
            </a:r>
          </a:p>
          <a:p>
            <a:r>
              <a:rPr lang="ru-RU" sz="1600" b="1" dirty="0" err="1" smtClean="0"/>
              <a:t>Кирякова</a:t>
            </a:r>
            <a:r>
              <a:rPr lang="ru-RU" sz="1600" b="1" dirty="0" smtClean="0"/>
              <a:t> М.В.</a:t>
            </a:r>
            <a:br>
              <a:rPr lang="ru-RU" sz="1600" b="1" dirty="0" smtClean="0"/>
            </a:br>
            <a:r>
              <a:rPr lang="ru-RU" sz="1600" b="1" dirty="0" smtClean="0"/>
              <a:t>МБОУ «</a:t>
            </a:r>
            <a:r>
              <a:rPr lang="ru-RU" sz="1600" b="1" dirty="0" err="1" smtClean="0"/>
              <a:t>Кляповская</a:t>
            </a:r>
            <a:r>
              <a:rPr lang="ru-RU" sz="1600" b="1" dirty="0" smtClean="0"/>
              <a:t> ООШ»</a:t>
            </a:r>
            <a:endParaRPr lang="ru-RU" sz="1600" b="1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Карта образовательных ресурсов к циклу уроков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3524" t="17655" r="14739" b="4832"/>
          <a:stretch>
            <a:fillRect/>
          </a:stretch>
        </p:blipFill>
        <p:spPr bwMode="auto">
          <a:xfrm>
            <a:off x="1357290" y="2357430"/>
            <a:ext cx="6215106" cy="3792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Твои образовательные результаты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3524" t="17655" r="14739" b="4832"/>
          <a:stretch>
            <a:fillRect/>
          </a:stretch>
        </p:blipFill>
        <p:spPr bwMode="auto">
          <a:xfrm>
            <a:off x="1383087" y="2357430"/>
            <a:ext cx="6205184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Как ты будешь учиться. Матрица выбора</a:t>
            </a:r>
            <a:r>
              <a:rPr lang="ru-RU" b="1" dirty="0" smtClean="0"/>
              <a:t>.</a:t>
            </a:r>
            <a:endParaRPr lang="ru-RU" b="1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3524" t="17655" r="14739" b="4832"/>
          <a:stretch>
            <a:fillRect/>
          </a:stretch>
        </p:blipFill>
        <p:spPr bwMode="auto">
          <a:xfrm>
            <a:off x="1428728" y="2285992"/>
            <a:ext cx="6357982" cy="3879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Задания для работы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 l="-60" t="6890" b="13445"/>
          <a:stretch>
            <a:fillRect/>
          </a:stretch>
        </p:blipFill>
        <p:spPr>
          <a:xfrm>
            <a:off x="1142976" y="1928802"/>
            <a:ext cx="7072362" cy="4052509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Мини- проект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3375" t="17225" r="13672" b="5262"/>
          <a:stretch>
            <a:fillRect/>
          </a:stretch>
        </p:blipFill>
        <p:spPr bwMode="auto">
          <a:xfrm>
            <a:off x="1285852" y="2071678"/>
            <a:ext cx="6786610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Дополнительный материал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3524" t="15502" r="14739" b="4832"/>
          <a:stretch>
            <a:fillRect/>
          </a:stretch>
        </p:blipFill>
        <p:spPr bwMode="auto">
          <a:xfrm>
            <a:off x="1357290" y="2000240"/>
            <a:ext cx="6607050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Контрольные задания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3524" t="15502" r="14739" b="4832"/>
          <a:stretch>
            <a:fillRect/>
          </a:stretch>
        </p:blipFill>
        <p:spPr bwMode="auto">
          <a:xfrm>
            <a:off x="1071538" y="1928802"/>
            <a:ext cx="6858048" cy="4300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Для заметок 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3524" t="15502" r="13523" b="4832"/>
          <a:stretch>
            <a:fillRect/>
          </a:stretch>
        </p:blipFill>
        <p:spPr bwMode="auto">
          <a:xfrm>
            <a:off x="1428727" y="2071678"/>
            <a:ext cx="6487343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3600" b="1" dirty="0" smtClean="0">
                <a:solidFill>
                  <a:srgbClr val="002060"/>
                </a:solidFill>
              </a:rPr>
              <a:t>Алгоритм действия ученика при организации обучения по ИОМ</a:t>
            </a: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1.Узнаёт тему цикла уроков</a:t>
            </a:r>
            <a:r>
              <a:rPr lang="ru-RU" sz="3600" b="1" dirty="0" smtClean="0"/>
              <a:t>.</a:t>
            </a:r>
            <a:endParaRPr lang="ru-RU" sz="3600" dirty="0"/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6105" t="19809" r="17316" b="6985"/>
          <a:stretch>
            <a:fillRect/>
          </a:stretch>
        </p:blipFill>
        <p:spPr bwMode="auto">
          <a:xfrm>
            <a:off x="1449739" y="2500306"/>
            <a:ext cx="5908343" cy="3652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857232"/>
            <a:ext cx="7200900" cy="1303337"/>
          </a:xfrm>
        </p:spPr>
        <p:txBody>
          <a:bodyPr/>
          <a:lstStyle/>
          <a:p>
            <a:pPr lvl="0" algn="l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2. Выбирает формы работы из предложенных учителем (</a:t>
            </a:r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</a:rPr>
              <a:t>видеолекция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, эксперимент, текст учебника и т.п.)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307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6105" t="21962" r="18526" b="6985"/>
          <a:stretch>
            <a:fillRect/>
          </a:stretch>
        </p:blipFill>
        <p:spPr bwMode="auto">
          <a:xfrm>
            <a:off x="1071538" y="1857364"/>
            <a:ext cx="6500858" cy="3972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549" y="928670"/>
            <a:ext cx="4681362" cy="857256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Программа развития</a:t>
            </a:r>
            <a:b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2016-2020 г.г.</a:t>
            </a:r>
            <a:endParaRPr lang="ru-RU" sz="24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71548" y="1857364"/>
            <a:ext cx="4957773" cy="4143404"/>
          </a:xfrm>
        </p:spPr>
        <p:txBody>
          <a:bodyPr>
            <a:noAutofit/>
          </a:bodyPr>
          <a:lstStyle/>
          <a:p>
            <a:pPr algn="l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Миссия: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создание  образовательного пространства, в котором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формируется отношение учеников к собственному образованию как к личному делу, через выбор  форм деятельности и направлений развития в урочной и во внеурочной деятельности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E:\DSC00091-vi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31948" r="31948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l"/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</a:rPr>
              <a:t>3.</a:t>
            </a: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</a:rPr>
              <a:t>Уточняет свои образовательные цели.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96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6105" t="21962" r="16105" b="6985"/>
          <a:stretch>
            <a:fillRect/>
          </a:stretch>
        </p:blipFill>
        <p:spPr bwMode="auto">
          <a:xfrm>
            <a:off x="1142976" y="2000239"/>
            <a:ext cx="7143800" cy="4209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4.Выбирает форму контроля усвоения учебной информации (контрольная работа, тест, эссе, проект и т.п.)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317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7315" t="26381" r="17698" b="14691"/>
          <a:stretch>
            <a:fillRect/>
          </a:stretch>
        </p:blipFill>
        <p:spPr bwMode="auto">
          <a:xfrm>
            <a:off x="857224" y="2143116"/>
            <a:ext cx="7426804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3"/>
          <p:cNvSpPr txBox="1">
            <a:spLocks noChangeArrowheads="1"/>
          </p:cNvSpPr>
          <p:nvPr/>
        </p:nvSpPr>
        <p:spPr bwMode="auto">
          <a:xfrm>
            <a:off x="1643062" y="642918"/>
            <a:ext cx="700090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Century Schoolbook"/>
              </a:rPr>
              <a:t>5 Предъявляет свой ИОМ учителю (Матрица выборов) </a:t>
            </a:r>
            <a:endParaRPr lang="ru-RU" b="1" dirty="0">
              <a:solidFill>
                <a:srgbClr val="002060"/>
              </a:solidFill>
              <a:latin typeface="Century Schoolbook"/>
            </a:endParaRPr>
          </a:p>
        </p:txBody>
      </p:sp>
      <p:pic>
        <p:nvPicPr>
          <p:cNvPr id="17411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357298"/>
            <a:ext cx="7923664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286512" y="5857892"/>
            <a:ext cx="696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3" action="ppaction://hlinksldjump"/>
              </a:rPr>
              <a:t>назад</a:t>
            </a:r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</a:rPr>
              <a:t>6.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 Сорганизуется в группы, пары или ищет место для самостоятельной работы.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32770" name="Picture 2" descr="C:\Documents and Settings\net8\Рабочий стол\фото ИОМ\DSC_095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428868"/>
            <a:ext cx="3892048" cy="2605421"/>
          </a:xfrm>
          <a:prstGeom prst="rect">
            <a:avLst/>
          </a:prstGeom>
          <a:noFill/>
        </p:spPr>
      </p:pic>
      <p:pic>
        <p:nvPicPr>
          <p:cNvPr id="32771" name="Picture 3" descr="C:\Documents and Settings\net8\Рабочий стол\фото ИОМ\DSC_09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714752"/>
            <a:ext cx="3803396" cy="2546341"/>
          </a:xfrm>
          <a:prstGeom prst="rect">
            <a:avLst/>
          </a:prstGeom>
          <a:noFill/>
        </p:spPr>
      </p:pic>
      <p:pic>
        <p:nvPicPr>
          <p:cNvPr id="32772" name="Picture 4" descr="C:\Documents and Settings\net8\Рабочий стол\фото ИОМ\DSC_096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2132" y="1785926"/>
            <a:ext cx="2714644" cy="1817431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7.Изучает (проживает) данный цикл уроков.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33794" name="Picture 2" descr="C:\Documents and Settings\net8\Рабочий стол\фото ИОМ\DSC_095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2071678"/>
            <a:ext cx="5655950" cy="378621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l"/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</a:rPr>
              <a:t>8.Выполняет задания на применение полученных знаний.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34818" name="Picture 2" descr="C:\Documents and Settings\net8\Рабочий стол\фото ИОМ\DSC_096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19808" r="35587" b="15598"/>
          <a:stretch>
            <a:fillRect/>
          </a:stretch>
        </p:blipFill>
        <p:spPr bwMode="auto">
          <a:xfrm>
            <a:off x="4182786" y="1643050"/>
            <a:ext cx="4150310" cy="2786082"/>
          </a:xfrm>
          <a:prstGeom prst="rect">
            <a:avLst/>
          </a:prstGeom>
          <a:noFill/>
        </p:spPr>
      </p:pic>
      <p:pic>
        <p:nvPicPr>
          <p:cNvPr id="34819" name="Picture 3" descr="C:\Documents and Settings\net8\Рабочий стол\фото ИОМ\DSC_0971.JPG"/>
          <p:cNvPicPr>
            <a:picLocks noChangeAspect="1" noChangeArrowheads="1"/>
          </p:cNvPicPr>
          <p:nvPr/>
        </p:nvPicPr>
        <p:blipFill>
          <a:blip r:embed="rId3" cstate="print"/>
          <a:srcRect r="18873" b="11872"/>
          <a:stretch>
            <a:fillRect/>
          </a:stretch>
        </p:blipFill>
        <p:spPr bwMode="auto">
          <a:xfrm>
            <a:off x="714348" y="3214686"/>
            <a:ext cx="3643338" cy="2649701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l"/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</a:rPr>
              <a:t>9.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Выполняет контрольное мероприятие  (форма выбрана ранее).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5842" name="Picture 2" descr="C:\Documents and Settings\net8\Рабочий стол\фото ИОМ\DSC_097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2285992"/>
            <a:ext cx="5357850" cy="358666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l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10.Проводит рефлексию своей деятельности.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36866" name="Picture 2" descr="C:\Documents and Settings\net8\Рабочий стол\фото ИОМ\DSC_097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89" y="2071678"/>
            <a:ext cx="2534573" cy="3786214"/>
          </a:xfrm>
          <a:prstGeom prst="rect">
            <a:avLst/>
          </a:prstGeom>
          <a:noFill/>
        </p:spPr>
      </p:pic>
      <p:pic>
        <p:nvPicPr>
          <p:cNvPr id="36867" name="Picture 3" descr="C:\Documents and Settings\net8\Рабочий стол\фото ИОМ\DSC_09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2143116"/>
            <a:ext cx="2467853" cy="368616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357157" y="500042"/>
            <a:ext cx="8440767" cy="7694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450850" algn="ctr">
              <a:tabLst>
                <a:tab pos="90488" algn="l"/>
              </a:tabLst>
              <a:defRPr/>
            </a:pPr>
            <a:endParaRPr lang="ru-RU" b="1" dirty="0" smtClean="0">
              <a:cs typeface="Times New Roman" pitchFamily="18" charset="0"/>
            </a:endParaRPr>
          </a:p>
          <a:p>
            <a:pPr algn="ctr">
              <a:tabLst>
                <a:tab pos="90488" algn="l"/>
              </a:tabLst>
              <a:defRPr/>
            </a:pPr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Опыт проведения </a:t>
            </a:r>
            <a:r>
              <a:rPr lang="ru-RU" sz="24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уроков в технологии ИОМ показал</a:t>
            </a:r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2000" b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68288">
              <a:buFontTx/>
              <a:buAutoNum type="arabicPeriod"/>
              <a:tabLst>
                <a:tab pos="90488" algn="l"/>
              </a:tabLst>
              <a:defRPr/>
            </a:pP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овышается </a:t>
            </a: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интерес учащихся к изучению предмета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268288">
              <a:tabLst>
                <a:tab pos="90488" algn="l"/>
              </a:tabLst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2. На уроках появляется возможность формировать и развивать один из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универсальных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метапредметных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результатов - умение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выстраивать взаимодействие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при решении учебной задачи, умение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рефлексии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критериального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оценивания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268288">
              <a:tabLst>
                <a:tab pos="90488" algn="l"/>
              </a:tabLst>
              <a:defRPr/>
            </a:pP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3. Проведённые контрольные мероприятия подтвердили средний 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уровень выполнения </a:t>
            </a: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контрольных работ 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96%, </a:t>
            </a: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уровень качества 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40-50%.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268288">
              <a:tabLst>
                <a:tab pos="90488" algn="l"/>
              </a:tabLst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Изменяется функция учителя на уроке: не учитель, «выдающий»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сценарий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урока, а  учитель-координатор,  учитель – модератор. </a:t>
            </a:r>
          </a:p>
          <a:p>
            <a:pPr indent="450850">
              <a:tabLst>
                <a:tab pos="90488" algn="l"/>
              </a:tabLst>
              <a:defRPr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indent="450850">
              <a:tabLst>
                <a:tab pos="90488" algn="l"/>
              </a:tabLst>
              <a:defRPr/>
            </a:pPr>
            <a:endParaRPr lang="ru-RU" dirty="0">
              <a:latin typeface="Century Schoolbook"/>
            </a:endParaRPr>
          </a:p>
          <a:p>
            <a:pPr indent="450850">
              <a:tabLst>
                <a:tab pos="90488" algn="l"/>
              </a:tabLst>
              <a:defRPr/>
            </a:pPr>
            <a:endParaRPr lang="ru-RU" dirty="0">
              <a:latin typeface="Century Schoolbook"/>
            </a:endParaRPr>
          </a:p>
          <a:p>
            <a:pPr indent="450850">
              <a:tabLst>
                <a:tab pos="90488" algn="l"/>
              </a:tabLst>
              <a:defRPr/>
            </a:pPr>
            <a:endParaRPr lang="ru-RU" dirty="0">
              <a:latin typeface="Century Schoolbook"/>
            </a:endParaRPr>
          </a:p>
          <a:p>
            <a:pPr indent="450850">
              <a:tabLst>
                <a:tab pos="90488" algn="l"/>
              </a:tabLst>
              <a:defRPr/>
            </a:pPr>
            <a:r>
              <a:rPr lang="ru-RU" dirty="0">
                <a:latin typeface="Century Schoolbook"/>
              </a:rPr>
              <a:t> </a:t>
            </a:r>
          </a:p>
          <a:p>
            <a:pPr indent="450850">
              <a:tabLst>
                <a:tab pos="90488" algn="l"/>
              </a:tabLst>
              <a:defRPr/>
            </a:pPr>
            <a:endParaRPr lang="ru-RU" dirty="0">
              <a:latin typeface="Century Schoolbook"/>
            </a:endParaRPr>
          </a:p>
          <a:p>
            <a:pPr indent="450850">
              <a:tabLst>
                <a:tab pos="90488" algn="l"/>
              </a:tabLst>
              <a:defRPr/>
            </a:pPr>
            <a:endParaRPr lang="ru-RU" dirty="0">
              <a:latin typeface="Century Schoolbook"/>
            </a:endParaRPr>
          </a:p>
          <a:p>
            <a:pPr indent="450850">
              <a:tabLst>
                <a:tab pos="90488" algn="l"/>
              </a:tabLst>
              <a:defRPr/>
            </a:pPr>
            <a:endParaRPr lang="ru-RU" dirty="0">
              <a:latin typeface="Century Schoolbook"/>
            </a:endParaRPr>
          </a:p>
          <a:p>
            <a:pPr indent="450850">
              <a:tabLst>
                <a:tab pos="90488" algn="l"/>
              </a:tabLst>
              <a:defRPr/>
            </a:pPr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>
                <a:solidFill>
                  <a:srgbClr val="0070C0"/>
                </a:solidFill>
              </a:rPr>
              <a:t>Учимся вместе, а не просто выполняем задания вместе – главная идея обучения в сотрудничестве</a:t>
            </a:r>
            <a:endParaRPr lang="ru-RU" sz="3200" dirty="0">
              <a:solidFill>
                <a:srgbClr val="0070C0"/>
              </a:solidFill>
            </a:endParaRPr>
          </a:p>
        </p:txBody>
      </p:sp>
      <p:pic>
        <p:nvPicPr>
          <p:cNvPr id="4" name="Picture 2" descr="C:\Documents and Settings\net8\Рабочий стол\модуль\211_348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2571744"/>
            <a:ext cx="5214973" cy="350046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428604"/>
            <a:ext cx="8509037" cy="6000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Прямоугольник 3"/>
          <p:cNvSpPr>
            <a:spLocks noChangeArrowheads="1"/>
          </p:cNvSpPr>
          <p:nvPr/>
        </p:nvSpPr>
        <p:spPr bwMode="auto">
          <a:xfrm>
            <a:off x="357188" y="500063"/>
            <a:ext cx="8215312" cy="6463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октября – 25 ноября 2016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«Дидактическое и организационное обеспечение формирования и реализации обучающимися индивидуальных образовательных маршрутов в учебном предмете  при введении ФГОС основного общего образования»</a:t>
            </a:r>
          </a:p>
          <a:p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М.Ю.Чередилина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кандидат </a:t>
            </a:r>
          </a:p>
          <a:p>
            <a:pPr algn="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педагогических наук, доцент Института детства </a:t>
            </a:r>
          </a:p>
          <a:p>
            <a:pPr algn="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Московского педагогического </a:t>
            </a:r>
          </a:p>
          <a:p>
            <a:pPr algn="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государственного университета </a:t>
            </a:r>
          </a:p>
          <a:p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М. В. Буланов, магистр  педагогики  по  программе </a:t>
            </a:r>
          </a:p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Тьюторство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в  сфере  образования»  </a:t>
            </a:r>
          </a:p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МПГУ, 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тьютор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Института  детства  </a:t>
            </a:r>
          </a:p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Московского педагогического государственного </a:t>
            </a:r>
          </a:p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университета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Century Schoolbook"/>
            </a:endParaRPr>
          </a:p>
          <a:p>
            <a:endParaRPr lang="ru-RU" dirty="0">
              <a:latin typeface="Century Schoolbook"/>
            </a:endParaRPr>
          </a:p>
          <a:p>
            <a:endParaRPr lang="ru-RU" dirty="0">
              <a:latin typeface="Century Schoolbook"/>
            </a:endParaRPr>
          </a:p>
        </p:txBody>
      </p:sp>
      <p:pic>
        <p:nvPicPr>
          <p:cNvPr id="10243" name="Picture 3" descr="%D0%9C%D0%AE-%D0%B2-%D1%80%D0%BE%D1%81%D1%82-%D0%BE%D1%82%D0%BA%D1%80%D1%8B%D1%82%D0%B0%D1%8F-%D0%BF%D0%BE%D0%B7%D0%B0"/>
          <p:cNvPicPr>
            <a:picLocks noChangeAspect="1" noChangeArrowheads="1"/>
          </p:cNvPicPr>
          <p:nvPr/>
        </p:nvPicPr>
        <p:blipFill>
          <a:blip r:embed="rId2"/>
          <a:srcRect l="13333" t="4672" r="28421" b="46495"/>
          <a:stretch>
            <a:fillRect/>
          </a:stretch>
        </p:blipFill>
        <p:spPr bwMode="auto">
          <a:xfrm>
            <a:off x="571500" y="2214563"/>
            <a:ext cx="2000250" cy="1785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4" descr="636547608"/>
          <p:cNvPicPr>
            <a:picLocks noChangeAspect="1" noChangeArrowheads="1"/>
          </p:cNvPicPr>
          <p:nvPr/>
        </p:nvPicPr>
        <p:blipFill>
          <a:blip r:embed="rId3"/>
          <a:srcRect l="42656" t="6339" r="23750" b="24883"/>
          <a:stretch>
            <a:fillRect/>
          </a:stretch>
        </p:blipFill>
        <p:spPr bwMode="auto">
          <a:xfrm>
            <a:off x="6000750" y="3929063"/>
            <a:ext cx="2071688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548" y="785794"/>
            <a:ext cx="7458104" cy="246963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57224" y="1000108"/>
            <a:ext cx="7643866" cy="4084124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обучающихся  - это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индивидуальный образовательный маршрут – ИОМ: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письменно  зафиксированный  проект  движения  ученика  в  определенном  цикле  уроков изучаемого курса.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50"/>
            <a:ext cx="8429684" cy="634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3524" t="17655" r="15955" b="6985"/>
          <a:stretch>
            <a:fillRect/>
          </a:stretch>
        </p:blipFill>
        <p:spPr bwMode="auto">
          <a:xfrm>
            <a:off x="428597" y="571480"/>
            <a:ext cx="8286808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Основное о цикле уроков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3524" t="15502" r="14739" b="6985"/>
          <a:stretch>
            <a:fillRect/>
          </a:stretch>
        </p:blipFill>
        <p:spPr bwMode="auto">
          <a:xfrm>
            <a:off x="1214414" y="2214554"/>
            <a:ext cx="6858048" cy="3827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Интеллект- карта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3395" t="17533" r="14761" b="4839"/>
          <a:stretch>
            <a:fillRect/>
          </a:stretch>
        </p:blipFill>
        <p:spPr bwMode="auto">
          <a:xfrm>
            <a:off x="1357290" y="2071678"/>
            <a:ext cx="6572296" cy="4010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1072</TotalTime>
  <Words>372</Words>
  <Application>Microsoft Office PowerPoint</Application>
  <PresentationFormat>Экран (4:3)</PresentationFormat>
  <Paragraphs>61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1_Натуральные материалы</vt:lpstr>
      <vt:lpstr>Слайд 1</vt:lpstr>
      <vt:lpstr>Программа развития 2016-2020 г.г.</vt:lpstr>
      <vt:lpstr>Слайд 3</vt:lpstr>
      <vt:lpstr>Слайд 4</vt:lpstr>
      <vt:lpstr> </vt:lpstr>
      <vt:lpstr>Слайд 6</vt:lpstr>
      <vt:lpstr>Слайд 7</vt:lpstr>
      <vt:lpstr>Основное о цикле уроков</vt:lpstr>
      <vt:lpstr>Интеллект- карта</vt:lpstr>
      <vt:lpstr>Карта образовательных ресурсов к циклу уроков</vt:lpstr>
      <vt:lpstr>Твои образовательные результаты</vt:lpstr>
      <vt:lpstr>Как ты будешь учиться. Матрица выбора.</vt:lpstr>
      <vt:lpstr>Задания для работы</vt:lpstr>
      <vt:lpstr>Мини- проект</vt:lpstr>
      <vt:lpstr>Дополнительный материал</vt:lpstr>
      <vt:lpstr>Контрольные задания</vt:lpstr>
      <vt:lpstr>Для заметок </vt:lpstr>
      <vt:lpstr>Алгоритм действия ученика при организации обучения по ИОМ 1.Узнаёт тему цикла уроков.</vt:lpstr>
      <vt:lpstr>2. Выбирает формы работы из предложенных учителем (видеолекция, эксперимент, текст учебника и т.п.) </vt:lpstr>
      <vt:lpstr>3.Уточняет свои образовательные цели. .</vt:lpstr>
      <vt:lpstr>4.Выбирает форму контроля усвоения учебной информации (контрольная работа, тест, эссе, проект и т.п.) </vt:lpstr>
      <vt:lpstr>Слайд 22</vt:lpstr>
      <vt:lpstr>6. Сорганизуется в группы, пары или ищет место для самостоятельной работы. </vt:lpstr>
      <vt:lpstr>7.Изучает (проживает) данный цикл уроков. </vt:lpstr>
      <vt:lpstr>8.Выполняет задания на применение полученных знаний. </vt:lpstr>
      <vt:lpstr>9.Выполняет контрольное мероприятие  (форма выбрана ранее). .</vt:lpstr>
      <vt:lpstr>10.Проводит рефлексию своей деятельности. </vt:lpstr>
      <vt:lpstr>Слайд 28</vt:lpstr>
      <vt:lpstr>Учимся вместе, а не просто выполняем задания вместе – главная идея обучения в сотрудничестве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Программа развития  МБОУ «Сосновская ООШ»</dc:title>
  <cp:lastModifiedBy>Библиотека</cp:lastModifiedBy>
  <cp:revision>128</cp:revision>
  <dcterms:modified xsi:type="dcterms:W3CDTF">2019-02-06T04:38:34Z</dcterms:modified>
</cp:coreProperties>
</file>