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5B"/>
    <a:srgbClr val="DEDE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96" autoAdjust="0"/>
  </p:normalViewPr>
  <p:slideViewPr>
    <p:cSldViewPr>
      <p:cViewPr varScale="1">
        <p:scale>
          <a:sx n="113" d="100"/>
          <a:sy n="113" d="100"/>
        </p:scale>
        <p:origin x="-12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входной диагностической работы 1 Б класса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0.46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E5-4714-A05A-69796178AD46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входной диагностической работы 1 Е класса (русскоязычные дети)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0.30000000000000032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7C-45B4-A54E-E4310D2709EE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входной диагностической работы 1 Е класса (дети-инофоны)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0.29000000000000031</c:v>
                </c:pt>
                <c:pt idx="2">
                  <c:v>0.71000000000000063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0F-4C8A-815F-E36812EB79FA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итоговой диагностической работы 1 Е (русскоязычные дети)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2-44C2-922B-FFA7B6DC5C97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итоговой диагностики 1 Е класса (дети-инофоны)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0.56999999999999995</c:v>
                </c:pt>
                <c:pt idx="2">
                  <c:v>0.29000000000000031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6D-44D6-9818-45EE8FFB4BA4}"/>
            </c:ext>
          </c:extLst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0.45</c:v>
                </c:pt>
                <c:pt idx="2" formatCode="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A8-41AE-AE9B-859A2847EA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0.30000000000000032</c:v>
                </c:pt>
                <c:pt idx="2" formatCode="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A8-41AE-AE9B-859A2847EA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0.25</c:v>
                </c:pt>
                <c:pt idx="2" formatCode="0%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A8-41AE-AE9B-859A2847EAA6}"/>
            </c:ext>
          </c:extLst>
        </c:ser>
        <c:shape val="box"/>
        <c:axId val="85902080"/>
        <c:axId val="85903616"/>
        <c:axId val="0"/>
      </c:bar3DChart>
      <c:catAx>
        <c:axId val="85902080"/>
        <c:scaling>
          <c:orientation val="minMax"/>
        </c:scaling>
        <c:axPos val="b"/>
        <c:numFmt formatCode="General" sourceLinked="0"/>
        <c:majorTickMark val="none"/>
        <c:tickLblPos val="nextTo"/>
        <c:crossAx val="85903616"/>
        <c:crosses val="autoZero"/>
        <c:auto val="1"/>
        <c:lblAlgn val="ctr"/>
        <c:lblOffset val="100"/>
      </c:catAx>
      <c:valAx>
        <c:axId val="859036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59020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0.71000000000000041</c:v>
                </c:pt>
                <c:pt idx="2" formatCode="0%">
                  <c:v>0.2900000000000002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9-4875-8691-D1094A2EE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0.2900000000000002</c:v>
                </c:pt>
                <c:pt idx="2" formatCode="0%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9-4875-8691-D1094A2EE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Входная диагностика</c:v>
                </c:pt>
                <c:pt idx="2">
                  <c:v>Итоговая диагностика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</c:v>
                </c:pt>
                <c:pt idx="2" formatCode="0%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D9-4875-8691-D1094A2EEBDA}"/>
            </c:ext>
          </c:extLst>
        </c:ser>
        <c:shape val="box"/>
        <c:axId val="85956864"/>
        <c:axId val="85962752"/>
        <c:axId val="0"/>
      </c:bar3DChart>
      <c:catAx>
        <c:axId val="85956864"/>
        <c:scaling>
          <c:orientation val="minMax"/>
        </c:scaling>
        <c:axPos val="b"/>
        <c:numFmt formatCode="General" sourceLinked="0"/>
        <c:tickLblPos val="nextTo"/>
        <c:crossAx val="85962752"/>
        <c:crosses val="autoZero"/>
        <c:auto val="1"/>
        <c:lblAlgn val="ctr"/>
        <c:lblOffset val="100"/>
      </c:catAx>
      <c:valAx>
        <c:axId val="85962752"/>
        <c:scaling>
          <c:orientation val="minMax"/>
        </c:scaling>
        <c:axPos val="l"/>
        <c:majorGridlines/>
        <c:numFmt formatCode="0%" sourceLinked="1"/>
        <c:tickLblPos val="nextTo"/>
        <c:crossAx val="85956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Входная диагностика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17</c:v>
                </c:pt>
                <c:pt idx="3">
                  <c:v>9</c:v>
                </c:pt>
                <c:pt idx="4">
                  <c:v>16</c:v>
                </c:pt>
                <c:pt idx="5">
                  <c:v>16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E2-47A9-8B76-F2C94855B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</c:v>
                </c:pt>
                <c:pt idx="1">
                  <c:v>16</c:v>
                </c:pt>
                <c:pt idx="2">
                  <c:v>19</c:v>
                </c:pt>
                <c:pt idx="3">
                  <c:v>13</c:v>
                </c:pt>
                <c:pt idx="4">
                  <c:v>17</c:v>
                </c:pt>
                <c:pt idx="5">
                  <c:v>18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E2-47A9-8B76-F2C94855BF07}"/>
            </c:ext>
          </c:extLst>
        </c:ser>
        <c:axId val="87738240"/>
        <c:axId val="87739776"/>
      </c:barChart>
      <c:catAx>
        <c:axId val="87738240"/>
        <c:scaling>
          <c:orientation val="minMax"/>
        </c:scaling>
        <c:axPos val="b"/>
        <c:numFmt formatCode="General" sourceLinked="0"/>
        <c:tickLblPos val="nextTo"/>
        <c:crossAx val="87739776"/>
        <c:crosses val="autoZero"/>
        <c:auto val="1"/>
        <c:lblAlgn val="ctr"/>
        <c:lblOffset val="100"/>
      </c:catAx>
      <c:valAx>
        <c:axId val="87739776"/>
        <c:scaling>
          <c:orientation val="minMax"/>
        </c:scaling>
        <c:axPos val="l"/>
        <c:majorGridlines/>
        <c:numFmt formatCode="General" sourceLinked="1"/>
        <c:tickLblPos val="nextTo"/>
        <c:crossAx val="877382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Входная диагностика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2E-4F93-829F-ED3D2353A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2E-4F93-829F-ED3D2353AA6F}"/>
            </c:ext>
          </c:extLst>
        </c:ser>
        <c:axId val="87763200"/>
        <c:axId val="88063360"/>
      </c:barChart>
      <c:catAx>
        <c:axId val="87763200"/>
        <c:scaling>
          <c:orientation val="minMax"/>
        </c:scaling>
        <c:axPos val="b"/>
        <c:numFmt formatCode="General" sourceLinked="0"/>
        <c:tickLblPos val="nextTo"/>
        <c:crossAx val="88063360"/>
        <c:crosses val="autoZero"/>
        <c:auto val="1"/>
        <c:lblAlgn val="ctr"/>
        <c:lblOffset val="100"/>
      </c:catAx>
      <c:valAx>
        <c:axId val="88063360"/>
        <c:scaling>
          <c:orientation val="minMax"/>
        </c:scaling>
        <c:axPos val="l"/>
        <c:majorGridlines/>
        <c:numFmt formatCode="General" sourceLinked="1"/>
        <c:tickLblPos val="nextTo"/>
        <c:crossAx val="877632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46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6;&#1085;&#1077;&#1090;&#1080;&#1096;&#1082;&#1072;/&#1079;&#1072;&#1085;&#1103;&#1090;&#1080;&#1077;%203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2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918648" cy="16561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ЛИНГВОДИДАКТИЧЕСКИЕ ОСНОВЫ ИЗУЧЕНИЯ ФОНЕТИКИ  И  ФОНОЛОГИИ  В  НАЧАЛЬНОЙ  ШКОЛЕ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500" dirty="0" smtClean="0"/>
              <a:t> </a:t>
            </a:r>
          </a:p>
          <a:p>
            <a:pPr algn="r"/>
            <a:r>
              <a:rPr lang="ru-RU" dirty="0" smtClean="0"/>
              <a:t> </a:t>
            </a:r>
          </a:p>
          <a:p>
            <a:endParaRPr lang="ru-RU" dirty="0">
              <a:solidFill>
                <a:srgbClr val="4D48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7"/>
            <a:ext cx="8136904" cy="1080120"/>
          </a:xfrm>
        </p:spPr>
        <p:txBody>
          <a:bodyPr/>
          <a:lstStyle/>
          <a:p>
            <a:r>
              <a:rPr lang="ru-RU" dirty="0" smtClean="0"/>
              <a:t>Результаты входной диагностики 1 Е класса (</a:t>
            </a:r>
            <a:r>
              <a:rPr lang="ru-RU" dirty="0" err="1" smtClean="0"/>
              <a:t>дети-инофоны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Фонетишка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hlinkClick r:id="rId2" action="ppaction://hlinkpres?slideindex=1&amp;slidetitle="/>
              </a:rPr>
              <a:t>фонетишка\занятие</a:t>
            </a:r>
            <a:r>
              <a:rPr lang="ru-RU" dirty="0" smtClean="0">
                <a:hlinkClick r:id="rId2" action="ppaction://hlinkpres?slideindex=1&amp;slidetitle="/>
              </a:rPr>
              <a:t> 3.</a:t>
            </a:r>
            <a:r>
              <a:rPr lang="en-US" dirty="0" err="1" smtClean="0">
                <a:hlinkClick r:id="rId2" action="ppaction://hlinkpres?slideindex=1&amp;slidetitle="/>
              </a:rPr>
              <a:t>pptx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1215009"/>
          </a:xfrm>
        </p:spPr>
        <p:txBody>
          <a:bodyPr/>
          <a:lstStyle/>
          <a:p>
            <a:r>
              <a:rPr lang="ru-RU" dirty="0" smtClean="0"/>
              <a:t>Результаты итоговой диагностики 1 Е класса (русскоязычные дети)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7"/>
            <a:ext cx="8136904" cy="1080120"/>
          </a:xfrm>
        </p:spPr>
        <p:txBody>
          <a:bodyPr/>
          <a:lstStyle/>
          <a:p>
            <a:r>
              <a:rPr lang="ru-RU" dirty="0" smtClean="0"/>
              <a:t>Результаты итоговой диагностики 1 Е класса (</a:t>
            </a:r>
            <a:r>
              <a:rPr lang="ru-RU" dirty="0" err="1" smtClean="0"/>
              <a:t>дети-инофоны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488832" cy="648072"/>
          </a:xfrm>
        </p:spPr>
        <p:txBody>
          <a:bodyPr/>
          <a:lstStyle/>
          <a:p>
            <a:r>
              <a:rPr lang="ru-RU" sz="2000" b="1" dirty="0" smtClean="0"/>
              <a:t>Качественные показатели выполнения входной и итоговой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диагностических работ в 1 Е классе 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(русскоязычные дети)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60840" cy="360040"/>
          </a:xfrm>
        </p:spPr>
        <p:txBody>
          <a:bodyPr/>
          <a:lstStyle/>
          <a:p>
            <a:r>
              <a:rPr lang="ru-RU" sz="2000" b="1" dirty="0" smtClean="0"/>
              <a:t>Качественные показатели выполнения входной и итоговой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диагностических работ в 1 Е классе 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</a:t>
            </a:r>
            <a:r>
              <a:rPr lang="ru-RU" sz="2000" b="1" dirty="0" err="1" smtClean="0"/>
              <a:t>дети-инофоны</a:t>
            </a:r>
            <a:r>
              <a:rPr lang="ru-RU" sz="20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1"/>
            <a:ext cx="8136904" cy="998985"/>
          </a:xfrm>
        </p:spPr>
        <p:txBody>
          <a:bodyPr/>
          <a:lstStyle/>
          <a:p>
            <a:r>
              <a:rPr lang="ru-RU" sz="2000" b="1" dirty="0" smtClean="0"/>
              <a:t>Количественные показатели выполнения входной и итоговой диагностических работ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(русскоязычные дети)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19"/>
            <a:ext cx="8064896" cy="926977"/>
          </a:xfrm>
        </p:spPr>
        <p:txBody>
          <a:bodyPr/>
          <a:lstStyle/>
          <a:p>
            <a:r>
              <a:rPr lang="ru-RU" sz="2000" b="1" dirty="0" smtClean="0"/>
              <a:t>Количественные показатели выполнения входной и итоговой диагностических работ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(</a:t>
            </a:r>
            <a:r>
              <a:rPr lang="ru-RU" sz="2000" b="1" dirty="0" err="1" smtClean="0"/>
              <a:t>дети-инофоны</a:t>
            </a:r>
            <a:r>
              <a:rPr lang="ru-RU" sz="20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Объект исследования – </a:t>
            </a:r>
            <a:r>
              <a:rPr lang="ru-RU" dirty="0" smtClean="0"/>
              <a:t>обучение русскому языку в начальной школе.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Предмет исследования – </a:t>
            </a:r>
            <a:r>
              <a:rPr lang="ru-RU" dirty="0" smtClean="0"/>
              <a:t>особенности трактовки фонетических и фонологических понятий в начальном курсе русского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Цель </a:t>
            </a:r>
            <a:r>
              <a:rPr lang="ru-RU" b="1" dirty="0" smtClean="0"/>
              <a:t>работы –</a:t>
            </a:r>
            <a:r>
              <a:rPr lang="ru-RU" dirty="0" smtClean="0"/>
              <a:t> выявить особенности трактовки важнейших понятий фонетики и фонологии в начальном курсе русского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1) проанализировать специальную научную литературу и выявить содержание важнейших понятий фонетики и фонологии;</a:t>
            </a:r>
          </a:p>
          <a:p>
            <a:pPr>
              <a:buNone/>
            </a:pPr>
            <a:r>
              <a:rPr lang="ru-RU" dirty="0" smtClean="0"/>
              <a:t>	2) проанализировать учебники для начальной школы и выявить особенности трактовки важнейших понятий фонетики и фонологии в начальном курсе русского языка;</a:t>
            </a:r>
          </a:p>
          <a:p>
            <a:pPr>
              <a:buNone/>
            </a:pPr>
            <a:r>
              <a:rPr lang="ru-RU" dirty="0" smtClean="0"/>
              <a:t>	3) сопоставить научные положения, касающиеся основных понятий фонетики и фонологии, и теоретического материала, представленного в начальном курсе русского языка;</a:t>
            </a:r>
          </a:p>
          <a:p>
            <a:pPr>
              <a:buNone/>
            </a:pPr>
            <a:r>
              <a:rPr lang="ru-RU" dirty="0" smtClean="0"/>
              <a:t>	4) рассмотреть понятие «языковая компетентность»;</a:t>
            </a:r>
          </a:p>
          <a:p>
            <a:pPr>
              <a:buNone/>
            </a:pPr>
            <a:r>
              <a:rPr lang="ru-RU" dirty="0" smtClean="0"/>
              <a:t>	5) разработать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дидактические материалы для занятий;</a:t>
            </a:r>
          </a:p>
          <a:p>
            <a:pPr>
              <a:buNone/>
            </a:pPr>
            <a:r>
              <a:rPr lang="ru-RU" dirty="0" smtClean="0"/>
              <a:t>	6) провести опытную работу и проанализировать ее результаты.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1143001"/>
          </a:xfrm>
        </p:spPr>
        <p:txBody>
          <a:bodyPr/>
          <a:lstStyle/>
          <a:p>
            <a:r>
              <a:rPr lang="ru-RU" b="1" dirty="0" smtClean="0"/>
              <a:t>Гипотеза практической части</a:t>
            </a:r>
            <a:r>
              <a:rPr lang="ru-RU" dirty="0" smtClean="0"/>
              <a:t> </a:t>
            </a:r>
            <a:r>
              <a:rPr lang="ru-RU" b="1" dirty="0" smtClean="0"/>
              <a:t>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8492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Использование разработанного </a:t>
            </a:r>
            <a:r>
              <a:rPr lang="ru-RU" sz="2400" dirty="0" err="1" smtClean="0"/>
              <a:t>мультимедийного</a:t>
            </a:r>
            <a:r>
              <a:rPr lang="ru-RU" sz="2400" dirty="0" smtClean="0"/>
              <a:t> дидактического материала «</a:t>
            </a:r>
            <a:r>
              <a:rPr lang="ru-RU" sz="2400" dirty="0" err="1" smtClean="0"/>
              <a:t>Фонетишка</a:t>
            </a:r>
            <a:r>
              <a:rPr lang="ru-RU" sz="2400" dirty="0" smtClean="0"/>
              <a:t>» для обучающихся первого класса будет способствовать овладению фонетическими понятиями и формированию умения работать с фонетическими единицами.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опытной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/>
              <a:t>1. Констатирующий этап. </a:t>
            </a:r>
            <a:r>
              <a:rPr lang="ru-RU" sz="2800" dirty="0" smtClean="0"/>
              <a:t>Проведение входной диагностической работы в двух первых классах.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2. Формирующий этап. </a:t>
            </a:r>
            <a:r>
              <a:rPr lang="ru-RU" sz="2800" dirty="0" smtClean="0"/>
              <a:t>Апробация занятий с разработанным </a:t>
            </a:r>
            <a:r>
              <a:rPr lang="ru-RU" sz="2800" dirty="0" err="1" smtClean="0"/>
              <a:t>мультимедийным</a:t>
            </a:r>
            <a:r>
              <a:rPr lang="ru-RU" sz="2800" dirty="0" smtClean="0"/>
              <a:t> дидактическим материалом «</a:t>
            </a:r>
            <a:r>
              <a:rPr lang="ru-RU" sz="2800" dirty="0" err="1" smtClean="0"/>
              <a:t>Фонетишка</a:t>
            </a:r>
            <a:r>
              <a:rPr lang="ru-RU" sz="2800" dirty="0" smtClean="0"/>
              <a:t>».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3. Контрольный этап. </a:t>
            </a:r>
            <a:r>
              <a:rPr lang="ru-RU" sz="2800" dirty="0" smtClean="0"/>
              <a:t>Проведение итоговой диагностической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работы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3896173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Входная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1916832"/>
            <a:ext cx="3825753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Итоговая</a:t>
            </a: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1600" y="2564904"/>
          <a:ext cx="2664295" cy="3672408"/>
        </p:xfrm>
        <a:graphic>
          <a:graphicData uri="http://schemas.openxmlformats.org/presentationml/2006/ole">
            <p:oleObj spid="_x0000_s1026" name="Документ" r:id="rId3" imgW="5996240" imgH="9087367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36096" y="2564904"/>
          <a:ext cx="2664296" cy="3672408"/>
        </p:xfrm>
        <a:graphic>
          <a:graphicData uri="http://schemas.openxmlformats.org/presentationml/2006/ole">
            <p:oleObj spid="_x0000_s1027" name="Документ" r:id="rId4" imgW="5996240" imgH="916929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764705"/>
            <a:ext cx="8064896" cy="936103"/>
          </a:xfrm>
        </p:spPr>
        <p:txBody>
          <a:bodyPr/>
          <a:lstStyle/>
          <a:p>
            <a:r>
              <a:rPr lang="ru-RU" dirty="0" smtClean="0"/>
              <a:t>Результаты входной диагностики 1 Б класса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070992"/>
          </a:xfrm>
        </p:spPr>
        <p:txBody>
          <a:bodyPr/>
          <a:lstStyle/>
          <a:p>
            <a:r>
              <a:rPr lang="ru-RU" dirty="0" smtClean="0"/>
              <a:t>Результаты входной диагностики 1 Е класса (русскоязычные дети)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409</TotalTime>
  <Words>97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</vt:lpstr>
      <vt:lpstr>ЛИНГВОДИДАКТИЧЕСКИЕ ОСНОВЫ ИЗУЧЕНИЯ ФОНЕТИКИ  И  ФОНОЛОГИИ  В  НАЧАЛЬНОЙ  ШКОЛЕ </vt:lpstr>
      <vt:lpstr>Слайд 2</vt:lpstr>
      <vt:lpstr>Слайд 3</vt:lpstr>
      <vt:lpstr>Задачи</vt:lpstr>
      <vt:lpstr>Гипотеза практической части исследования</vt:lpstr>
      <vt:lpstr>Этапы опытной работы</vt:lpstr>
      <vt:lpstr>Диагностические работы</vt:lpstr>
      <vt:lpstr>Результаты входной диагностики 1 Б класса</vt:lpstr>
      <vt:lpstr>Результаты входной диагностики 1 Е класса (русскоязычные дети)</vt:lpstr>
      <vt:lpstr>Результаты входной диагностики 1 Е класса (дети-инофоны)</vt:lpstr>
      <vt:lpstr>Фонетишка</vt:lpstr>
      <vt:lpstr>Результаты итоговой диагностики 1 Е класса (русскоязычные дети)</vt:lpstr>
      <vt:lpstr>Результаты итоговой диагностики 1 Е класса (дети-инофоны)</vt:lpstr>
      <vt:lpstr>Качественные показатели выполнения входной и итоговой  диагностических работ в 1 Е классе   (русскоязычные дети) </vt:lpstr>
      <vt:lpstr>Качественные показатели выполнения входной и итоговой  диагностических работ в 1 Е классе   (дети-инофоны) </vt:lpstr>
      <vt:lpstr>Количественные показатели выполнения входной и итоговой диагностических работ (русскоязычные дети) </vt:lpstr>
      <vt:lpstr>Количественные показатели выполнения входной и итоговой диагностических работ (дети-инофоны)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56</cp:revision>
  <dcterms:created xsi:type="dcterms:W3CDTF">2013-10-16T06:54:36Z</dcterms:created>
  <dcterms:modified xsi:type="dcterms:W3CDTF">2019-02-05T21:06:03Z</dcterms:modified>
</cp:coreProperties>
</file>