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8" r:id="rId3"/>
    <p:sldId id="297" r:id="rId4"/>
    <p:sldId id="296" r:id="rId5"/>
    <p:sldId id="323" r:id="rId6"/>
    <p:sldId id="299" r:id="rId7"/>
    <p:sldId id="315" r:id="rId8"/>
    <p:sldId id="300" r:id="rId9"/>
    <p:sldId id="302" r:id="rId10"/>
    <p:sldId id="316" r:id="rId11"/>
    <p:sldId id="317" r:id="rId12"/>
    <p:sldId id="318" r:id="rId13"/>
    <p:sldId id="320" r:id="rId14"/>
    <p:sldId id="321" r:id="rId15"/>
    <p:sldId id="32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D"/>
    <a:srgbClr val="4D485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5" autoAdjust="0"/>
    <p:restoredTop sz="94660"/>
  </p:normalViewPr>
  <p:slideViewPr>
    <p:cSldViewPr>
      <p:cViewPr>
        <p:scale>
          <a:sx n="60" d="100"/>
          <a:sy n="60" d="100"/>
        </p:scale>
        <p:origin x="-177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15778-4F87-46E6-A85B-1BBDD431F671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D06D0-556A-424C-A437-0FACFC306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днс\Documents\PR\Семинар по медиаплану\плашка 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solidFill>
                  <a:srgbClr val="4D485B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4E5F-023F-408C-AEEF-38BD858579BF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7CFFA-797A-4818-9F96-749DFD421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BE44D-7F2C-4272-A89B-D2BA98071686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91E7-5936-4207-9360-B863E76632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1874B-433F-4CE3-9A54-3906136BD972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601A9-A957-46E9-8B76-07791F19AA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08912" cy="107099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88ADD-97B5-4326-AFCB-6A4B26214012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DDC2C-EE95-4986-BE7D-8DBD644D1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9EFD6-40F9-44F7-8655-CDB605457086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D242-B7D4-4589-B629-495DDD5BF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16833"/>
            <a:ext cx="4038600" cy="4209331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39B4-A00F-47D8-8B21-B37D381F987F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497C-D5A5-47BF-95B0-A246DD34E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5"/>
            <a:ext cx="8280920" cy="107099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1916832"/>
            <a:ext cx="4040188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564904"/>
            <a:ext cx="4040188" cy="356125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10" y="1916832"/>
            <a:ext cx="4041775" cy="567754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64904"/>
            <a:ext cx="4041775" cy="3561259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C4A1E-290A-4EF9-8FAF-B54556E8801F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AA44B-48DC-4809-AED3-6FF96591AC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FCD59-DF75-4660-88BF-CE945074A96F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34F6-4174-46DC-BAD3-22D39602CD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A151-E297-4ABE-A597-5D1D300E6A60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EA3A0-133F-4191-B228-9D12A6A958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920880" cy="946026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1844825"/>
            <a:ext cx="5111751" cy="4281339"/>
          </a:xfrm>
        </p:spPr>
        <p:txBody>
          <a:bodyPr/>
          <a:lstStyle>
            <a:lvl1pPr>
              <a:defRPr sz="32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4D485B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916833"/>
            <a:ext cx="3008313" cy="420933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3F6B-06C8-4D09-BD65-029457D46A67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64F2F-5E8B-42E2-B9AB-D9E77818D1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908050"/>
            <a:ext cx="91440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1052736"/>
            <a:ext cx="5486400" cy="367483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D3EA9-EA58-4839-9BE7-18EB6527F80E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20FA5-0F9E-415F-9CE0-7982378F3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:\Users\днс\Documents\PR\Семинар по медиаплану\плашка 5.jp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6" descr="C:\Users\днс\Documents\PR\Семинар по медиаплану\Рисунок2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916113"/>
            <a:ext cx="9144000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549275"/>
            <a:ext cx="820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A8661C-E0FE-42CD-A825-DCAFA306B4B6}" type="datetimeFigureOut">
              <a:rPr lang="ru-RU"/>
              <a:pPr>
                <a:defRPr/>
              </a:pPr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D98090-6A1E-4527-B5CB-DBCBC3CF38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61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DEDEDD"/>
          </a:solidFill>
          <a:latin typeface="Arial" pitchFamily="34" charset="0"/>
          <a:ea typeface="+mj-ea"/>
          <a:cs typeface="Arial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DEDEDD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D485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D485B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D485B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D485B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D48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428596" y="1928802"/>
            <a:ext cx="8429625" cy="201295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УПРАВЛЕНЧЕСКАЯ МОДЕЛЬ ВНЕУРОЧНОЙ ДЕЯТЕЛЬНОСТИ КАК СРЕДСТВО РАЗВИТИЯ ЛИЧНОСТНЫХ РЕЗУЛЬТАТОВ МЛАДШИХ ШКОЛЬНИКОВ С ОГРАНИЧЕННЫМИ ВОЗМОЖНОСТЯМИ ЗДОРОВЬЯ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60" y="4000504"/>
            <a:ext cx="6400800" cy="2609848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«СОШ № 49» г.Перми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Гребенщикова Наталья Юрьевна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Соавтор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канд.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наук, доцент 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кафедры теории и технологии обучения и воспитания</a:t>
            </a:r>
          </a:p>
          <a:p>
            <a:pPr algn="r"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младших школьников</a:t>
            </a:r>
          </a:p>
          <a:p>
            <a:pPr algn="r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Волкова Лилия Викторовна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0"/>
              </a:spcBef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14282" y="1916112"/>
            <a:ext cx="8472518" cy="4727597"/>
          </a:xfrm>
        </p:spPr>
        <p:txBody>
          <a:bodyPr/>
          <a:lstStyle/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0" y="-299720"/>
          <a:ext cx="9144000" cy="734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665"/>
                <a:gridCol w="7859335"/>
              </a:tblGrid>
              <a:tr h="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Восприятие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искажение образов;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перестройки;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осмысленности, целостности, избирательности;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поверхностность.</a:t>
                      </a:r>
                    </a:p>
                  </a:txBody>
                  <a:tcPr/>
                </a:tc>
              </a:tr>
              <a:tr h="108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Мышление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вялость процессов;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обобщений, сравнений, оценки;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снижено наглядно-действенное, наглядно-образное и словесно-логическое;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анализ беден и фрагментарен;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внутренних взаимосвязей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Речь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неразвиты фонетическая, лексическая, грамматическая стороны;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задержка понимания речи;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дефицит слов;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трудности звукобуквенного анализа и синтеза при понимании.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3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Память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слабая;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лучше запоминают многократно повторяемую, яркую информацию.</a:t>
                      </a:r>
                    </a:p>
                  </a:txBody>
                  <a:tcPr/>
                </a:tc>
              </a:tr>
              <a:tr h="6829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Внимание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устойчивость;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трудность распределения и замедленность переключения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быстрая отвлекаемость.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81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Движения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затруднена пространственная ориентировка;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задержка формирования двигательных навыков;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низкая двигательная активность;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точности и координации;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двигательная расторможенность.</a:t>
                      </a:r>
                    </a:p>
                  </a:txBody>
                  <a:tcPr/>
                </a:tc>
              </a:tr>
              <a:tr h="14797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Поведение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безынициативность, неумение самостоятельно действовать;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импульсивность;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повышенная возбудимость;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подчиненность;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слабость собственных намерений;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стереотипность;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сниженная самооценка;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ользователь\AppData\Local\Microsoft\Windows\Temporary Internet Files\Content.Word\Моде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285992"/>
            <a:ext cx="8429684" cy="33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ользователь\Desktop\Модель-для-Наташи - копия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57430"/>
            <a:ext cx="8899566" cy="372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ользователь\Desktop\Модель-для-Наташи - копия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8501090" cy="392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Пользователь\AppData\Local\Microsoft\Windows\Temporary Internet Files\Content.Word\Моде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8901146" cy="4210050"/>
          </a:xfrm>
        </p:spPr>
        <p:txBody>
          <a:bodyPr/>
          <a:lstStyle/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Обучающийся с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ограниченными возможностями здоровья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физическое лицо, имеющее недостатки в физическом и (или) психологическом развитии, подтвержденные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психолого-медико-педагогической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комиссией и препятствующие получению образования без создания специальных условий. </a:t>
            </a:r>
          </a:p>
          <a:p>
            <a:pPr algn="r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ФЗ «Об образовании в РФ» № 273 ФЗ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16113"/>
            <a:ext cx="8643998" cy="4210050"/>
          </a:xfrm>
        </p:spPr>
        <p:txBody>
          <a:bodyPr/>
          <a:lstStyle/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Личностные результаты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система ценностных отношений обучающихся к себе, другим участникам образовательного процесса, самому образовательному процессу и его результату, реализуемая педагогом.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Сравнение требований к личностным результатам</a:t>
            </a:r>
          </a:p>
          <a:p>
            <a:pPr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3278587"/>
          <a:ext cx="8143932" cy="3645408"/>
        </p:xfrm>
        <a:graphic>
          <a:graphicData uri="http://schemas.openxmlformats.org/drawingml/2006/table">
            <a:tbl>
              <a:tblPr/>
              <a:tblGrid>
                <a:gridCol w="4243317"/>
                <a:gridCol w="3900615"/>
              </a:tblGrid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ФГОС НОО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Изменения ФГОС НОО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готовность и способность обучающихся к саморазвитию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готовность и способность обучающихся к саморазвитию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сформированность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мотивации к обучению и познанию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сформированность мотивации к обучению и познанию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58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ценностно-смысловые установки обучающихся, отражающие их индивидуально-личностные позиции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ценностно-смысловые ориентации и установки обучающихся, отражающие их индивидуально-личностные позиции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социальные компетенции и личностные качества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социально значимые личностные качества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сформированность основ гражданской идентичности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Сформированность основ российской гражданской идентичности</a:t>
                      </a:r>
                      <a:endParaRPr lang="ru-RU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активная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деятельностная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позиция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16113"/>
            <a:ext cx="8643998" cy="4210050"/>
          </a:xfrm>
        </p:spPr>
        <p:txBody>
          <a:bodyPr/>
          <a:lstStyle/>
          <a:p>
            <a:pPr algn="just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деятельностная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организация на основе вариативной составляющей базисного учебного (образовательного) плана, отличная от урочной системы обучения: экскурсии, кружки, секции, круглые столы, конференции, диспуты, КВН, школьные научные общества, олимпиады, соревнования, поисковые и научные исследования и т. д.; занятия по направлениям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деятельности учащихся, позволяющие в полной мере реализовать требования федерального государственного образовательного стандарта.</a:t>
            </a:r>
          </a:p>
          <a:p>
            <a:pPr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ФГОС НОО</a:t>
            </a: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16112"/>
            <a:ext cx="8401080" cy="494188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Направления внеурочной деятельности: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спортивно-оздоровительное;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духовно-нравственное;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оциальное;</a:t>
            </a:r>
          </a:p>
          <a:p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бщеинтеллектуальное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бщекультурное.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Виды деятельности: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игровая, познавательная,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проблемно-ценностное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общения, досугово-развлекательная, художественное творчество,, социальное творчество, трудовая, спортивно-оздоровительная, туристко-краеведческая.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112"/>
            <a:ext cx="8229600" cy="4941887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Модели внеурочной деятельности: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«Базовая модель»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«Оптимизационная модель»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«Модель дополнительного образования»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Инновационно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образовательная модель»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«Школа полного дня»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Алгоритм построения модели внеурочной деятельности: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изучить все нормативные и распорядительные документы.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выяснить образовательные запросы детей и их родителей. 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Третий этап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проанализировать полученные данные.</a:t>
            </a:r>
          </a:p>
          <a:p>
            <a:pPr marL="457200" indent="-457200">
              <a:buNone/>
            </a:pP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Четвертый этап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изучить  дополнительные образовательные услуги, предлагаемые ближайшими учреждениями.</a:t>
            </a:r>
          </a:p>
          <a:p>
            <a:pPr marL="457200" indent="-45720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Факторы, которые нужно учитывать при построении модели: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территориальное расположение образовательной организации;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особенности контингента;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развития дополнительного образования в образовательной организации;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методическое, программное обеспечение воспитательной деятельности учителей и классных руководителей;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кадровое обеспечение образовательного процесса внеурочной деятельности (наличие психолога, социального педагога, библиотекаря, учителей, реализующих внеурочную деятельность);</a:t>
            </a:r>
          </a:p>
          <a:p>
            <a:pPr lvl="0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материально-техническое обеспечение внеурочной деятельности.</a:t>
            </a:r>
          </a:p>
          <a:p>
            <a:pPr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90" descr="C:\Users\Пользователь\Desktop\диплом!\Модель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14282" y="2000240"/>
            <a:ext cx="871543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Конституция Российской Федерации ст.43;</a:t>
            </a: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«Об образовании в Российской Федерации» от 27 декабря 2012 г. № 273-ФЗ ;</a:t>
            </a: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12 марта 1997 г. № 288 «Об утверждении Типового положения о специальном (коррекционном) образовательном учреждении для обучающихся, воспитанников с ограниченными возможностями здоровья» 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Минобрнауки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России от 30 августа 2013 г. № 1015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начального общего, основного общего и среднего общего образования» (Зарегистрировано в Минюсте России 01.10.2013 N 30067) 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Правительства РФ от 31 июля 1998 г. № 867 «Об утверждении Типового положения об образовательном учреждении для детей, нуждающихся в психолого-педагогической и медико-социальной помощи» 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Письмо Министерства образования Российской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Федерацииот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04.09.1997 N 48 (ред. от 26.12.2000) «О специфике деятельности специальных (коррекционных) образовательных учреждений I-VIII видов»;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indent="173038" algn="just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Приказ Минтруда и соцзащиты РФ от 18 октября 2013 г. № 544-н «Об утверждении профессионального стандарта «Педагог» (педагогическая деятельность в сфере дошкольного, начального общего, основного общего, среднего общего образования) (воспитатель, учитель).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Заголовок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Нормативно-правовые документы: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1177</TotalTime>
  <Words>710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УПРАВЛЕНЧЕСКАЯ МОДЕЛЬ ВНЕУРОЧНОЙ ДЕЯТЕЛЬНОСТИ КАК СРЕДСТВО РАЗВИТИЯ ЛИЧНОСТНЫХ РЕЗУЛЬТАТОВ МЛАДШИХ ШКОЛЬНИКОВ С ОГРАНИЧЕННЫМИ ВОЗМОЖНОСТЯМИ ЗДОРОВЬЯ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Нормативно-правовые документы: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днс</dc:creator>
  <cp:lastModifiedBy>Пользователь</cp:lastModifiedBy>
  <cp:revision>113</cp:revision>
  <dcterms:created xsi:type="dcterms:W3CDTF">2013-10-16T06:54:36Z</dcterms:created>
  <dcterms:modified xsi:type="dcterms:W3CDTF">2019-02-06T07:41:39Z</dcterms:modified>
</cp:coreProperties>
</file>