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1" r:id="rId9"/>
    <p:sldId id="265" r:id="rId10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-1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sp>
          <p:nvSpPr>
            <p:cNvPr id="5" name="Freeform 14"/>
            <p:cNvSpPr/>
            <p:nvPr/>
          </p:nvSpPr>
          <p:spPr>
            <a:xfrm>
              <a:off x="0" y="-8467"/>
              <a:ext cx="863600" cy="569797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" name="Straight Connector 18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22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6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26C80-732E-46F8-98D0-F9C4BE33D86E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14D7A-EE56-4A40-A548-9478C564A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B7D70-6E41-4EB0-B4CA-DBFFDB5B9FB0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AC4EE-1948-4C40-92B5-3F0F3CCF1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533C1-010D-4CC8-8808-6D37056DCB37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8727A-FC2D-4D5F-AC73-B6B1F054A3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DA2FF-50E9-423A-87E2-BA3D8810EB08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49C0C-508B-4640-A090-309DC542F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BA38A-9E6D-43C5-8518-04B01E59E17A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27562-81EF-495A-BDC9-47A4EF6DB9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360BA-4D87-45F7-8866-A3EAEBD68A20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644E9-7115-4429-AE1B-6ED2D795F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46CE2-B14B-4E6B-864B-DBC84C6FF769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E98AA-647A-4BBF-9959-257E3EFD0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AE5A8-7C09-4D98-9DDE-EE2FA1675554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A0E6A-7EE9-4BAF-8FB0-9737E0F0E0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512E3-99E9-454F-BC3B-61C3288BE40C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B5521-08B6-40F6-BE1E-18B3E068A9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D2089-C8F5-4DA4-92F3-01F62ADB1A5C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DE937-57B3-4494-8501-1A7A4899E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3022B-D1E7-4F24-9AD5-9B397417AC76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62EE8-8F06-427E-A70A-79EC3F50C1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9272D-6A31-4AAB-99D1-6866073FC264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8226E-5EE5-4D01-9831-D4254A36A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317AE-3D76-432C-993D-0CABF191FACE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2D7E3-58E7-4C51-B233-4F7D2EBA58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05C03-3873-4306-AB1B-C5C9E022FA05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3961A-A30D-40A7-ACE1-41ED8FF3B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9402D-9385-45AB-A536-F12E43779C93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4C899-89D3-41A4-878D-724B6A444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7DD9F-63BF-4BE8-8CE9-6CFE7D61B8DC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9AB32-A2F1-4490-84DA-2BE372147D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3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BC14EC-4699-4F38-ADF5-44907B0493F3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4E371D-4E90-4C51-891E-B4B4AEC36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1" r:id="rId2"/>
    <p:sldLayoutId id="2147483790" r:id="rId3"/>
    <p:sldLayoutId id="2147483789" r:id="rId4"/>
    <p:sldLayoutId id="2147483788" r:id="rId5"/>
    <p:sldLayoutId id="2147483787" r:id="rId6"/>
    <p:sldLayoutId id="2147483786" r:id="rId7"/>
    <p:sldLayoutId id="2147483785" r:id="rId8"/>
    <p:sldLayoutId id="2147483784" r:id="rId9"/>
    <p:sldLayoutId id="2147483783" r:id="rId10"/>
    <p:sldLayoutId id="2147483793" r:id="rId11"/>
    <p:sldLayoutId id="2147483782" r:id="rId12"/>
    <p:sldLayoutId id="2147483794" r:id="rId13"/>
    <p:sldLayoutId id="2147483781" r:id="rId14"/>
    <p:sldLayoutId id="2147483780" r:id="rId15"/>
    <p:sldLayoutId id="2147483779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69175" y="5786438"/>
            <a:ext cx="4676775" cy="819150"/>
          </a:xfrm>
        </p:spPr>
        <p:txBody>
          <a:bodyPr/>
          <a:lstStyle/>
          <a:p>
            <a:r>
              <a:rPr lang="ru-RU" sz="2200" smtClean="0">
                <a:solidFill>
                  <a:schemeClr val="tx1"/>
                </a:solidFill>
              </a:rPr>
              <a:t>Малухина Л. В.</a:t>
            </a:r>
            <a:br>
              <a:rPr lang="ru-RU" sz="2200" smtClean="0">
                <a:solidFill>
                  <a:schemeClr val="tx1"/>
                </a:solidFill>
              </a:rPr>
            </a:br>
            <a:r>
              <a:rPr lang="ru-RU" sz="2200" smtClean="0">
                <a:solidFill>
                  <a:schemeClr val="tx1"/>
                </a:solidFill>
              </a:rPr>
              <a:t>МАОУ «Гимназия№7»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791571" y="1009935"/>
            <a:ext cx="12041875" cy="424731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/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Духовно – нравственное воспитание</a:t>
            </a:r>
            <a:br>
              <a:rPr lang="ru-RU" sz="5400" b="1" dirty="0">
                <a:ln/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ru-RU" sz="5400" b="1" dirty="0">
                <a:ln/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младших школьников</a:t>
            </a:r>
            <a:br>
              <a:rPr lang="ru-RU" sz="5400" b="1" dirty="0">
                <a:ln/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ru-RU" sz="5400" b="1" dirty="0">
                <a:ln/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через организацию</a:t>
            </a:r>
            <a:br>
              <a:rPr lang="ru-RU" sz="5400" b="1" dirty="0">
                <a:ln/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ru-RU" sz="5400" b="1" dirty="0">
                <a:ln/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внеурочной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500" dirty="0" smtClean="0"/>
              <a:t>Базовые национальные ценности</a:t>
            </a:r>
            <a:endParaRPr lang="ru-RU" sz="55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76275" y="2736850"/>
            <a:ext cx="4184650" cy="3305175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3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патриотизм</a:t>
            </a:r>
            <a:r>
              <a:rPr lang="ru-RU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ru-RU" sz="3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социальная </a:t>
            </a:r>
            <a:r>
              <a:rPr lang="ru-RU" sz="3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солидарность</a:t>
            </a:r>
            <a:r>
              <a:rPr lang="ru-RU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3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гражданственность</a:t>
            </a:r>
            <a:r>
              <a:rPr lang="ru-RU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ru-RU" sz="3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семья</a:t>
            </a:r>
            <a:r>
              <a:rPr lang="ru-RU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ru-RU" sz="3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труд </a:t>
            </a:r>
            <a:r>
              <a:rPr lang="ru-RU" sz="3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творчество</a:t>
            </a:r>
            <a:r>
              <a:rPr lang="ru-RU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ru-RU" sz="3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5087938" y="2736850"/>
            <a:ext cx="4186237" cy="3305175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наука</a:t>
            </a:r>
            <a:r>
              <a:rPr lang="ru-RU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традиционные российские религии</a:t>
            </a:r>
            <a:r>
              <a:rPr lang="ru-RU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искусство и литература</a:t>
            </a:r>
            <a:r>
              <a:rPr lang="ru-RU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природа</a:t>
            </a:r>
            <a:r>
              <a:rPr lang="ru-RU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человечество</a:t>
            </a:r>
            <a:r>
              <a:rPr lang="ru-RU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ru-RU" sz="3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лог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0088" y="333375"/>
            <a:ext cx="6108700" cy="611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smtClean="0"/>
              <a:t>«Мир деятельности»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729663" cy="43703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Организационно – рефлексивная линия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место и причина затруднения</a:t>
            </a:r>
            <a:br>
              <a:rPr lang="ru-RU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план</a:t>
            </a:r>
            <a:br>
              <a:rPr lang="ru-RU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самоконтроль и самооценка</a:t>
            </a:r>
            <a:endParaRPr lang="ru-RU" sz="3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1507" name="Picture 4" descr="http://www.sch2000.ru/programs/mir-dejatelnosti/programma-mid/pm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24775" y="3146425"/>
            <a:ext cx="4005263" cy="360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smtClean="0"/>
              <a:t>«Мир деятельности»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00513" y="2360613"/>
            <a:ext cx="7335837" cy="39576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 Коммуникативная линия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секреты успешного выступления</a:t>
            </a:r>
            <a:br>
              <a:rPr lang="ru-RU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секрет понимания</a:t>
            </a:r>
            <a:br>
              <a:rPr lang="ru-RU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что такое диалог, </a:t>
            </a:r>
            <a:br>
              <a:rPr lang="ru-RU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правила ведения диалога</a:t>
            </a:r>
            <a:endParaRPr lang="ru-RU" sz="3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2531" name="Picture 2" descr="http://www.sch2000.ru/programs/mir-dejatelnosti/programma-mid/pm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8" y="3144838"/>
            <a:ext cx="3527425" cy="317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smtClean="0"/>
              <a:t>«Мир деятельности»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963" y="2033588"/>
            <a:ext cx="8026400" cy="46545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 Познавательная линия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секреты эффективного запоминания</a:t>
            </a:r>
            <a:br>
              <a:rPr lang="ru-RU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алгоритмы сравнения объектов,</a:t>
            </a:r>
            <a:br>
              <a:rPr lang="ru-RU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обобщения и формулирования вывода</a:t>
            </a:r>
            <a:br>
              <a:rPr lang="ru-RU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наблюдения</a:t>
            </a:r>
            <a:endParaRPr lang="ru-RU" sz="3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3555" name="Picture 2" descr="http://www.sch2000.ru/programs/mir-dejatelnosti/programma-mid/pm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8325" y="3513138"/>
            <a:ext cx="3527425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smtClean="0"/>
              <a:t>«Мир деятельности»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538" y="2752725"/>
            <a:ext cx="7337425" cy="39576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 Ценностная линия</a:t>
            </a:r>
            <a:br>
              <a:rPr lang="ru-RU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3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вера в себя</a:t>
            </a:r>
            <a:br>
              <a:rPr lang="ru-RU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дружба</a:t>
            </a:r>
            <a:br>
              <a:rPr lang="ru-RU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3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4579" name="Picture 2" descr="http://www.sch2000.ru/programs/mir-dejatelnosti/programma-mid/pm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8" y="3144838"/>
            <a:ext cx="3527425" cy="317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«Азбука победы»</a:t>
            </a:r>
          </a:p>
        </p:txBody>
      </p:sp>
      <p:pic>
        <p:nvPicPr>
          <p:cNvPr id="25603" name="Picture 3" descr="Азбука побе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38275" y="-1889125"/>
            <a:ext cx="15068550" cy="10637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9558" y="1310185"/>
            <a:ext cx="9017573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/>
                <a:solidFill>
                  <a:srgbClr val="FFC000"/>
                </a:solidFill>
                <a:latin typeface="+mn-lt"/>
                <a:cs typeface="+mn-cs"/>
              </a:rPr>
              <a:t>Спасибо за внимание!</a:t>
            </a:r>
            <a:endParaRPr lang="ru-RU" sz="5400" b="1" dirty="0">
              <a:ln/>
              <a:solidFill>
                <a:srgbClr val="FFC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</TotalTime>
  <Words>83</Words>
  <Application>Microsoft Office PowerPoint</Application>
  <PresentationFormat>Произвольный</PresentationFormat>
  <Paragraphs>25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Trebuchet MS</vt:lpstr>
      <vt:lpstr>Arial</vt:lpstr>
      <vt:lpstr>Wingdings 3</vt:lpstr>
      <vt:lpstr>Calibri</vt:lpstr>
      <vt:lpstr>Грань</vt:lpstr>
      <vt:lpstr>Грань</vt:lpstr>
      <vt:lpstr>Грань</vt:lpstr>
      <vt:lpstr>Грань</vt:lpstr>
      <vt:lpstr>Слайд 1</vt:lpstr>
      <vt:lpstr>Базовые национальные ценности</vt:lpstr>
      <vt:lpstr>Слайд 3</vt:lpstr>
      <vt:lpstr>«Мир деятельности»</vt:lpstr>
      <vt:lpstr>«Мир деятельности»</vt:lpstr>
      <vt:lpstr>«Мир деятельности»</vt:lpstr>
      <vt:lpstr>«Мир деятельности»</vt:lpstr>
      <vt:lpstr>«Азбука победы»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Духовно – нравственное воспитание младших школьников через организацию внеурочной деятельности</dc:title>
  <dc:creator>Виктория Малухина</dc:creator>
  <cp:lastModifiedBy>307каб</cp:lastModifiedBy>
  <cp:revision>7</cp:revision>
  <dcterms:created xsi:type="dcterms:W3CDTF">2016-02-29T17:20:13Z</dcterms:created>
  <dcterms:modified xsi:type="dcterms:W3CDTF">2016-03-01T04:47:53Z</dcterms:modified>
</cp:coreProperties>
</file>